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9"/>
  </p:notesMasterIdLst>
  <p:sldIdLst>
    <p:sldId id="256" r:id="rId2"/>
    <p:sldId id="257" r:id="rId3"/>
    <p:sldId id="259" r:id="rId4"/>
    <p:sldId id="268" r:id="rId5"/>
    <p:sldId id="269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http://files.schoolb.webnode.cz/200000110-39ccb3bc2c/zahrada.jpg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Obvod trojúhelníku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VY_32_INOVACE_56_Obvod trojúhelníku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Opakujeme</a:t>
            </a:r>
            <a:endParaRPr lang="cs-CZ" sz="6500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395536" y="1484784"/>
            <a:ext cx="8352928" cy="48245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trojúhelník má tři vrcholy a tři strany</a:t>
            </a:r>
          </a:p>
          <a:p>
            <a:pPr marL="468000" lvl="6" indent="-457200">
              <a:spcBef>
                <a:spcPts val="0"/>
              </a:spcBef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trojúhelník může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být: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468000" lvl="6" indent="-457200">
              <a:spcBef>
                <a:spcPts val="0"/>
              </a:spcBef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68000" lvl="6" indent="-457200">
              <a:spcBef>
                <a:spcPts val="0"/>
              </a:spcBef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0800" lvl="6" indent="0">
              <a:spcBef>
                <a:spcPts val="0"/>
              </a:spcBef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0800" lvl="6" indent="0">
              <a:spcBef>
                <a:spcPts val="0"/>
              </a:spcBef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0800" lvl="6" indent="0">
              <a:spcBef>
                <a:spcPts val="0"/>
              </a:spcBef>
              <a:buNone/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  <a:p>
            <a:pPr marL="468000" lvl="6" indent="-457200">
              <a:spcBef>
                <a:spcPts val="0"/>
              </a:spcBef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rovnoramenný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vnoramenný trojúhelník 5"/>
          <p:cNvSpPr>
            <a:spLocks/>
          </p:cNvSpPr>
          <p:nvPr/>
        </p:nvSpPr>
        <p:spPr>
          <a:xfrm>
            <a:off x="1043608" y="3140968"/>
            <a:ext cx="1944216" cy="14401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6084168" y="3213720"/>
            <a:ext cx="1656184" cy="136740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>
            <a:spLocks/>
          </p:cNvSpPr>
          <p:nvPr/>
        </p:nvSpPr>
        <p:spPr>
          <a:xfrm>
            <a:off x="1619672" y="5116202"/>
            <a:ext cx="792088" cy="155315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>
            <a:spLocks/>
          </p:cNvSpPr>
          <p:nvPr/>
        </p:nvSpPr>
        <p:spPr>
          <a:xfrm>
            <a:off x="6156176" y="5224214"/>
            <a:ext cx="1656184" cy="1337134"/>
          </a:xfrm>
          <a:prstGeom prst="triangle">
            <a:avLst>
              <a:gd name="adj" fmla="val 151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5629808" y="2636912"/>
            <a:ext cx="2614600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pravoúhlý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95536" y="2636912"/>
            <a:ext cx="3240360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rovnostranný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5652120" y="4653136"/>
            <a:ext cx="2614600" cy="5760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obecný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9" grpId="0" animBg="1"/>
      <p:bldP spid="10" grpId="0" animBg="1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Vzorec pro výpočet obvodu trojúhelníku</a:t>
            </a:r>
            <a:endParaRPr lang="cs-CZ" sz="4000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4068904" y="2075098"/>
            <a:ext cx="4659484" cy="322611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4"/>
          <p:cNvCxnSpPr>
            <a:endCxn id="10" idx="4"/>
          </p:cNvCxnSpPr>
          <p:nvPr/>
        </p:nvCxnSpPr>
        <p:spPr>
          <a:xfrm>
            <a:off x="4068904" y="5301208"/>
            <a:ext cx="4659484" cy="0"/>
          </a:xfrm>
          <a:prstGeom prst="line">
            <a:avLst/>
          </a:prstGeom>
          <a:ln w="508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6"/>
          <p:cNvCxnSpPr>
            <a:stCxn id="10" idx="0"/>
            <a:endCxn id="10" idx="4"/>
          </p:cNvCxnSpPr>
          <p:nvPr/>
        </p:nvCxnSpPr>
        <p:spPr>
          <a:xfrm>
            <a:off x="6398646" y="2075098"/>
            <a:ext cx="2329742" cy="3226110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8"/>
          <p:cNvCxnSpPr>
            <a:endCxn id="10" idx="2"/>
          </p:cNvCxnSpPr>
          <p:nvPr/>
        </p:nvCxnSpPr>
        <p:spPr>
          <a:xfrm flipH="1">
            <a:off x="4068904" y="2075098"/>
            <a:ext cx="2337713" cy="3226110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707904" y="5066020"/>
            <a:ext cx="2913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679750" y="5066020"/>
            <a:ext cx="2818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1571042"/>
            <a:ext cx="278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99630" y="3284984"/>
            <a:ext cx="273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46296" y="3265820"/>
            <a:ext cx="277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b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75494" y="5210036"/>
            <a:ext cx="2497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E2AC00"/>
                </a:solidFill>
              </a:rPr>
              <a:t>c</a:t>
            </a:r>
            <a:endParaRPr lang="cs-CZ" sz="2800" i="1" dirty="0">
              <a:solidFill>
                <a:srgbClr val="E2AC00"/>
              </a:solidFill>
            </a:endParaRPr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467544" y="1844824"/>
            <a:ext cx="4622768" cy="46085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strana </a:t>
            </a:r>
            <a:r>
              <a:rPr lang="cs-CZ" sz="2800" i="1" dirty="0" smtClean="0">
                <a:solidFill>
                  <a:schemeClr val="accent3"/>
                </a:solidFill>
              </a:rPr>
              <a:t>a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leží naproti vrcholu A</a:t>
            </a:r>
          </a:p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strana</a:t>
            </a:r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 b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leží naproti vrcholu B</a:t>
            </a:r>
          </a:p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strana </a:t>
            </a:r>
            <a:r>
              <a:rPr lang="cs-CZ" sz="2800" i="1" dirty="0" smtClean="0">
                <a:solidFill>
                  <a:srgbClr val="FFFF00"/>
                </a:solidFill>
              </a:rPr>
              <a:t>c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leží naproti vrcholu C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467544" y="5805264"/>
            <a:ext cx="8208912" cy="7920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6" indent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cs-CZ" sz="4500" dirty="0" smtClean="0">
                <a:solidFill>
                  <a:schemeClr val="accent1">
                    <a:lumMod val="75000"/>
                  </a:schemeClr>
                </a:solidFill>
              </a:rPr>
              <a:t>o = a + b + c</a:t>
            </a:r>
            <a:endParaRPr lang="cs-CZ" sz="45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/>
              <a:t>Ú</a:t>
            </a:r>
            <a:r>
              <a:rPr lang="cs-CZ" sz="6500" dirty="0" smtClean="0"/>
              <a:t>loha</a:t>
            </a:r>
            <a:endParaRPr lang="cs-CZ" sz="6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77343"/>
            <a:ext cx="7520940" cy="3579849"/>
          </a:xfrm>
        </p:spPr>
        <p:txBody>
          <a:bodyPr anchor="t">
            <a:normAutofit/>
          </a:bodyPr>
          <a:lstStyle/>
          <a:p>
            <a:pPr marL="0" indent="0" algn="just">
              <a:spcBef>
                <a:spcPts val="1800"/>
              </a:spcBef>
              <a:buNone/>
            </a:pP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Kolik pletiva bude potřeba na oplocení trojúhelníkové zahrady, jestliže jedna strana měří 30 m, druhá strana 50 m a třetí strana 40 m.</a:t>
            </a:r>
          </a:p>
        </p:txBody>
      </p:sp>
      <p:pic>
        <p:nvPicPr>
          <p:cNvPr id="1026" name="Picture 2" descr="http://files.schoolb.webnode.cz/200000110-39ccb3bc2c/zahra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01008"/>
            <a:ext cx="4129819" cy="309220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9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Příklady</a:t>
            </a:r>
            <a:endParaRPr lang="cs-CZ" sz="65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1628800"/>
            <a:ext cx="8388424" cy="12241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800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Vypočítej obvod trojúhelníku ABC, jestliže znáš:</a:t>
            </a:r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AB</a:t>
            </a:r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8 cm,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BC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= 5 cm, 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AC</a:t>
            </a:r>
            <a:r>
              <a:rPr lang="en-US" sz="3000" dirty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= 3 cm. </a:t>
            </a:r>
          </a:p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3140968"/>
            <a:ext cx="8783960" cy="13681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800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Vypočítej obvod trojúhelníku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KLM,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jestliže znáš:</a:t>
            </a:r>
            <a:r>
              <a:rPr lang="en-US" sz="28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KL</a:t>
            </a:r>
            <a:r>
              <a:rPr lang="en-US" sz="28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6 cm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LM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7 cm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MK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10 cm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79512" y="4797152"/>
            <a:ext cx="8676456" cy="2520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8000" lvl="6" indent="-457200">
              <a:spcBef>
                <a:spcPts val="1200"/>
              </a:spcBef>
              <a:spcAft>
                <a:spcPts val="1200"/>
              </a:spcAft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Vypočítej obvod trojúhelníku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EFG,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jestliže znáš:</a:t>
            </a:r>
            <a:r>
              <a:rPr lang="en-US" sz="28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EF</a:t>
            </a:r>
            <a:r>
              <a:rPr lang="en-US" sz="28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25 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cm, 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FG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30 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cm, 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GE</a:t>
            </a:r>
            <a:r>
              <a:rPr lang="en-US" sz="3000" dirty="0" smtClean="0">
                <a:solidFill>
                  <a:schemeClr val="accent1">
                    <a:lumMod val="75000"/>
                  </a:schemeClr>
                </a:solidFill>
              </a:rPr>
              <a:t>|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=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30 </a:t>
            </a:r>
            <a:r>
              <a:rPr lang="cs-CZ" sz="3000" dirty="0">
                <a:solidFill>
                  <a:schemeClr val="accent1">
                    <a:lumMod val="75000"/>
                  </a:schemeClr>
                </a:solidFill>
              </a:rPr>
              <a:t>cm. </a:t>
            </a:r>
          </a:p>
          <a:p>
            <a:pPr marL="0" lvl="6" indent="-457200">
              <a:spcBef>
                <a:spcPts val="1200"/>
              </a:spcBef>
              <a:spcAft>
                <a:spcPts val="1200"/>
              </a:spcAft>
            </a:pP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80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pro </a:t>
            </a:r>
            <a:r>
              <a:rPr lang="cs-CZ" sz="2500" dirty="0" smtClean="0"/>
              <a:t>čtvrtý</a:t>
            </a:r>
            <a:r>
              <a:rPr lang="cs-CZ" sz="2500" dirty="0" smtClean="0">
                <a:solidFill>
                  <a:schemeClr val="tx1"/>
                </a:solidFill>
              </a:rPr>
              <a:t> 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 geometrického učiva o výpočtu obvodu trojúhelníku.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433327"/>
            <a:ext cx="7520940" cy="3579849"/>
          </a:xfrm>
        </p:spPr>
        <p:txBody>
          <a:bodyPr anchor="t"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http://files.schoolb.webnode.cz/200000110-39ccb3bc2c/zahrada.jpg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651</TotalTime>
  <Words>268</Words>
  <Application>Microsoft Office PowerPoint</Application>
  <PresentationFormat>Předvádění na obrazovce (4:3)</PresentationFormat>
  <Paragraphs>55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     </vt:lpstr>
      <vt:lpstr>Opakujeme</vt:lpstr>
      <vt:lpstr>Vzorec pro výpočet obvodu trojúhelníku</vt:lpstr>
      <vt:lpstr>Úloha</vt:lpstr>
      <vt:lpstr>Příklady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44</cp:revision>
  <dcterms:created xsi:type="dcterms:W3CDTF">2011-11-03T08:32:54Z</dcterms:created>
  <dcterms:modified xsi:type="dcterms:W3CDTF">2013-05-30T09:03:04Z</dcterms:modified>
</cp:coreProperties>
</file>