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9" r:id="rId2"/>
    <p:sldId id="270" r:id="rId3"/>
    <p:sldId id="256" r:id="rId4"/>
    <p:sldId id="259" r:id="rId5"/>
    <p:sldId id="260" r:id="rId6"/>
    <p:sldId id="266" r:id="rId7"/>
    <p:sldId id="261" r:id="rId8"/>
    <p:sldId id="262" r:id="rId9"/>
    <p:sldId id="263" r:id="rId10"/>
    <p:sldId id="264" r:id="rId11"/>
    <p:sldId id="265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9362CEA-2B16-44D0-937A-1260A23BA3D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0F7DEF3-9307-4CCD-BB08-691483F6D24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3154362"/>
          </a:xfrm>
        </p:spPr>
        <p:txBody>
          <a:bodyPr>
            <a:normAutofit/>
          </a:bodyPr>
          <a:lstStyle/>
          <a:p>
            <a:r>
              <a:rPr lang="cs-CZ" sz="6000" b="1" smtClean="0">
                <a:latin typeface="Calibri" pitchFamily="34" charset="0"/>
              </a:rPr>
              <a:t>         ŠABLONA </a:t>
            </a:r>
            <a:r>
              <a:rPr lang="cs-CZ" sz="6000" b="1" dirty="0">
                <a:latin typeface="Calibri" pitchFamily="34" charset="0"/>
              </a:rPr>
              <a:t>32</a:t>
            </a:r>
            <a:br>
              <a:rPr lang="cs-CZ" sz="6000" b="1" dirty="0">
                <a:latin typeface="Calibri" pitchFamily="34" charset="0"/>
              </a:rPr>
            </a:br>
            <a:r>
              <a:rPr lang="cs-CZ" sz="6000" b="1">
                <a:latin typeface="Calibri" pitchFamily="34" charset="0"/>
              </a:rPr>
              <a:t/>
            </a:r>
            <a:br>
              <a:rPr lang="cs-CZ" sz="6000" b="1">
                <a:latin typeface="Calibri" pitchFamily="34" charset="0"/>
              </a:rPr>
            </a:br>
            <a:r>
              <a:rPr lang="cs-CZ" sz="4800" b="1" smtClean="0">
                <a:latin typeface="Calibri" pitchFamily="34" charset="0"/>
              </a:rPr>
              <a:t>VY_32_INOVACE_14_25_Food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49080"/>
            <a:ext cx="7467600" cy="156660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3769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chemeClr val="accent1"/>
                </a:solidFill>
                <a:latin typeface="Times New Roman"/>
              </a:rPr>
              <a:t>ANOTACE: Prezentace, která 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opakuje slovní zásobu (jídlo) a procvičuje používání a,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an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some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any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a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few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a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litle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how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 much,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how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 many</a:t>
            </a:r>
            <a:endParaRPr lang="cs-CZ" sz="1800" dirty="0">
              <a:solidFill>
                <a:schemeClr val="accent1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chemeClr val="accent1"/>
                </a:solidFill>
                <a:latin typeface="Times New Roman"/>
              </a:rPr>
              <a:t>AUTOR: Mgr. Eva Klapková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chemeClr val="accent1"/>
                </a:solidFill>
                <a:latin typeface="Times New Roman"/>
              </a:rPr>
              <a:t>JAZYK: 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anglický</a:t>
            </a:r>
            <a:endParaRPr lang="cs-CZ" sz="1800" dirty="0">
              <a:solidFill>
                <a:schemeClr val="accent1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chemeClr val="accent1"/>
                </a:solidFill>
                <a:latin typeface="Times New Roman"/>
              </a:rPr>
              <a:t>OČEKÁVANÝ VÝSTUP: 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žáci si zopakují své znalosti slovíček o jídle a využití a,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an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some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any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how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 much 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how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 many</a:t>
            </a:r>
            <a:endParaRPr lang="cs-CZ" sz="1800" dirty="0">
              <a:solidFill>
                <a:schemeClr val="accent1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chemeClr val="accent1"/>
                </a:solidFill>
                <a:latin typeface="Times New Roman"/>
              </a:rPr>
              <a:t>SPECIÁLNÍ VZDĚLÁVACÍ POTŘEBY: interaktivní tabule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chemeClr val="accent1"/>
                </a:solidFill>
                <a:latin typeface="Times New Roman"/>
              </a:rPr>
              <a:t>KLÍČOVÁ SLOVA: 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food,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some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any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a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few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a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little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how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 much, </a:t>
            </a:r>
            <a:r>
              <a:rPr lang="cs-CZ" sz="1800" dirty="0" err="1" smtClean="0">
                <a:solidFill>
                  <a:schemeClr val="accent1"/>
                </a:solidFill>
                <a:latin typeface="Times New Roman"/>
              </a:rPr>
              <a:t>how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 many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DRUH </a:t>
            </a:r>
            <a:r>
              <a:rPr lang="cs-CZ" sz="1800" dirty="0">
                <a:solidFill>
                  <a:schemeClr val="accent1"/>
                </a:solidFill>
                <a:latin typeface="Times New Roman"/>
              </a:rPr>
              <a:t>UČEBNÍHO MATERIÁLU: prezentace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chemeClr val="accent1"/>
                </a:solidFill>
                <a:latin typeface="Times New Roman"/>
              </a:rPr>
              <a:t>DRUH </a:t>
            </a:r>
            <a:r>
              <a:rPr lang="cs-CZ" sz="1800" dirty="0" smtClean="0">
                <a:solidFill>
                  <a:schemeClr val="accent1"/>
                </a:solidFill>
                <a:latin typeface="Times New Roman"/>
              </a:rPr>
              <a:t>INTERAKTIVITY: aktivita</a:t>
            </a:r>
            <a:endParaRPr lang="cs-CZ" sz="1800" dirty="0">
              <a:solidFill>
                <a:schemeClr val="accent1"/>
              </a:solidFill>
              <a:latin typeface="Times New Roman"/>
            </a:endParaRP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chemeClr val="accent1"/>
                </a:solidFill>
                <a:latin typeface="Times New Roman"/>
              </a:rPr>
              <a:t>CÍLOVÁ SKUPINA: žák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chemeClr val="accent1"/>
                </a:solidFill>
                <a:latin typeface="Times New Roman"/>
              </a:rPr>
              <a:t>STUPEŇ A TYP VZDĚLÁVÁNÍ: základní vzdělávání – druhý stupeň</a:t>
            </a:r>
          </a:p>
          <a:p>
            <a:pPr marL="274320" lvl="0" indent="-27432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chemeClr val="accent1"/>
                </a:solidFill>
                <a:latin typeface="Times New Roman"/>
              </a:rPr>
              <a:t>TYPICKÁ VĚKOVÁ SKUPINA: 13-15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5077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9064" y="1844824"/>
            <a:ext cx="6480048" cy="3793976"/>
          </a:xfrm>
        </p:spPr>
        <p:txBody>
          <a:bodyPr>
            <a:noAutofit/>
          </a:bodyPr>
          <a:lstStyle/>
          <a:p>
            <a:r>
              <a:rPr lang="cs-CZ" sz="16000" dirty="0" smtClean="0"/>
              <a:t>Food</a:t>
            </a:r>
            <a:endParaRPr lang="cs-CZ" sz="1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978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124898053"/>
              </p:ext>
            </p:extLst>
          </p:nvPr>
        </p:nvGraphicFramePr>
        <p:xfrm>
          <a:off x="457200" y="620688"/>
          <a:ext cx="3657600" cy="5429592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1828800"/>
                <a:gridCol w="1828800"/>
              </a:tblGrid>
              <a:tr h="45246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chicken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r>
                        <a:rPr lang="cs-CZ" dirty="0" smtClean="0"/>
                        <a:t>pasta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pork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beef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lettuce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r>
                        <a:rPr lang="cs-CZ" dirty="0" smtClean="0"/>
                        <a:t>ham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nut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mushrooms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r>
                        <a:rPr lang="cs-CZ" dirty="0" smtClean="0"/>
                        <a:t>lemon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cabbage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bread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94634572"/>
              </p:ext>
            </p:extLst>
          </p:nvPr>
        </p:nvGraphicFramePr>
        <p:xfrm>
          <a:off x="4644008" y="620688"/>
          <a:ext cx="3657600" cy="5429592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1828800"/>
                <a:gridCol w="1828800"/>
              </a:tblGrid>
              <a:tr h="4524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jehněčí</a:t>
                      </a:r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cibule</a:t>
                      </a:r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máslo</a:t>
                      </a:r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zelenina</a:t>
                      </a:r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klobása</a:t>
                      </a:r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pepř</a:t>
                      </a:r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tuňák</a:t>
                      </a:r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sýr</a:t>
                      </a:r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káva</a:t>
                      </a:r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fazole</a:t>
                      </a:r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hrozny</a:t>
                      </a:r>
                      <a:endParaRPr lang="cs-CZ" dirty="0"/>
                    </a:p>
                  </a:txBody>
                  <a:tcPr/>
                </a:tc>
              </a:tr>
              <a:tr h="4524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rajče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7307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</a:t>
            </a:r>
            <a:r>
              <a:rPr lang="cs-CZ" dirty="0" smtClean="0">
                <a:solidFill>
                  <a:srgbClr val="00B0F0"/>
                </a:solidFill>
              </a:rPr>
              <a:t>a, </a:t>
            </a:r>
            <a:r>
              <a:rPr lang="cs-CZ" dirty="0" err="1" smtClean="0">
                <a:solidFill>
                  <a:srgbClr val="00B0F0"/>
                </a:solidFill>
              </a:rPr>
              <a:t>an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some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any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052736"/>
            <a:ext cx="7467600" cy="5073427"/>
          </a:xfrm>
        </p:spPr>
        <p:txBody>
          <a:bodyPr>
            <a:normAutofit lnSpcReduction="10000"/>
          </a:bodyPr>
          <a:lstStyle/>
          <a:p>
            <a:pPr marL="36576" indent="0">
              <a:buNone/>
            </a:pPr>
            <a:r>
              <a:rPr lang="cs-CZ" dirty="0" smtClean="0"/>
              <a:t>1)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……….</a:t>
            </a:r>
            <a:r>
              <a:rPr lang="cs-CZ" dirty="0" err="1" smtClean="0"/>
              <a:t>egg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36576" indent="0">
              <a:buNone/>
            </a:pPr>
            <a:r>
              <a:rPr lang="cs-CZ" dirty="0" smtClean="0"/>
              <a:t>2)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……….. </a:t>
            </a:r>
            <a:r>
              <a:rPr lang="cs-CZ" dirty="0" err="1" smtClean="0"/>
              <a:t>rice</a:t>
            </a:r>
            <a:r>
              <a:rPr lang="cs-CZ" dirty="0" smtClean="0"/>
              <a:t>.</a:t>
            </a:r>
          </a:p>
          <a:p>
            <a:pPr marL="36576" indent="0">
              <a:buNone/>
            </a:pPr>
            <a:r>
              <a:rPr lang="cs-CZ" dirty="0" smtClean="0"/>
              <a:t>3) </a:t>
            </a:r>
            <a:r>
              <a:rPr lang="cs-CZ" dirty="0" err="1" smtClean="0"/>
              <a:t>We</a:t>
            </a:r>
            <a:r>
              <a:rPr lang="cs-CZ" dirty="0" smtClean="0"/>
              <a:t> had ……. </a:t>
            </a:r>
            <a:r>
              <a:rPr lang="cs-CZ" dirty="0" err="1" smtClean="0"/>
              <a:t>sandwich</a:t>
            </a:r>
            <a:r>
              <a:rPr lang="cs-CZ" dirty="0" smtClean="0"/>
              <a:t> and ……..</a:t>
            </a:r>
            <a:r>
              <a:rPr lang="cs-CZ" dirty="0" err="1" smtClean="0"/>
              <a:t>fruit</a:t>
            </a:r>
            <a:r>
              <a:rPr lang="cs-CZ" dirty="0" smtClean="0"/>
              <a:t>.</a:t>
            </a:r>
          </a:p>
          <a:p>
            <a:pPr marL="36576" indent="0">
              <a:buNone/>
            </a:pPr>
            <a:r>
              <a:rPr lang="cs-CZ" dirty="0" smtClean="0"/>
              <a:t>4)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……….. </a:t>
            </a:r>
            <a:r>
              <a:rPr lang="cs-CZ" dirty="0" err="1" smtClean="0"/>
              <a:t>sugar</a:t>
            </a:r>
            <a:r>
              <a:rPr lang="cs-CZ" dirty="0" smtClean="0"/>
              <a:t>?</a:t>
            </a:r>
          </a:p>
          <a:p>
            <a:pPr marL="36576" indent="0">
              <a:buNone/>
            </a:pPr>
            <a:r>
              <a:rPr lang="cs-CZ" dirty="0" smtClean="0"/>
              <a:t>5)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needs</a:t>
            </a:r>
            <a:r>
              <a:rPr lang="cs-CZ" dirty="0" smtClean="0"/>
              <a:t> ………. </a:t>
            </a:r>
            <a:r>
              <a:rPr lang="cs-CZ" dirty="0" err="1" smtClean="0"/>
              <a:t>spoon</a:t>
            </a:r>
            <a:r>
              <a:rPr lang="cs-CZ" dirty="0" smtClean="0"/>
              <a:t>.</a:t>
            </a:r>
          </a:p>
          <a:p>
            <a:pPr marL="36576" indent="0">
              <a:buNone/>
            </a:pPr>
            <a:r>
              <a:rPr lang="cs-CZ" dirty="0" smtClean="0"/>
              <a:t>6)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……. </a:t>
            </a:r>
            <a:r>
              <a:rPr lang="cs-CZ" dirty="0" err="1" smtClean="0"/>
              <a:t>wine</a:t>
            </a:r>
            <a:r>
              <a:rPr lang="cs-CZ" dirty="0" smtClean="0"/>
              <a:t>.</a:t>
            </a:r>
          </a:p>
          <a:p>
            <a:pPr marL="36576" indent="0">
              <a:buNone/>
            </a:pPr>
            <a:r>
              <a:rPr lang="cs-CZ" dirty="0" smtClean="0"/>
              <a:t>7)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………. </a:t>
            </a:r>
            <a:r>
              <a:rPr lang="cs-CZ" dirty="0" err="1" smtClean="0"/>
              <a:t>bread</a:t>
            </a:r>
            <a:r>
              <a:rPr lang="cs-CZ" dirty="0" smtClean="0"/>
              <a:t>, ……..</a:t>
            </a:r>
          </a:p>
          <a:p>
            <a:pPr marL="36576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bottle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and ……….. </a:t>
            </a:r>
            <a:r>
              <a:rPr lang="cs-CZ" dirty="0" err="1" smtClean="0"/>
              <a:t>bananas</a:t>
            </a:r>
            <a:r>
              <a:rPr lang="cs-CZ" dirty="0" smtClean="0"/>
              <a:t>.</a:t>
            </a:r>
          </a:p>
          <a:p>
            <a:pPr marL="36576" indent="0">
              <a:buNone/>
            </a:pPr>
            <a:r>
              <a:rPr lang="cs-CZ" dirty="0" smtClean="0"/>
              <a:t>8) </a:t>
            </a:r>
            <a:r>
              <a:rPr lang="cs-CZ" dirty="0" err="1" smtClean="0"/>
              <a:t>Put</a:t>
            </a:r>
            <a:r>
              <a:rPr lang="cs-CZ" dirty="0" smtClean="0"/>
              <a:t> …….. </a:t>
            </a:r>
            <a:r>
              <a:rPr lang="cs-CZ" dirty="0" err="1" smtClean="0"/>
              <a:t>onions</a:t>
            </a:r>
            <a:r>
              <a:rPr lang="cs-CZ" dirty="0" smtClean="0"/>
              <a:t> and ……… </a:t>
            </a:r>
            <a:r>
              <a:rPr lang="cs-CZ" dirty="0" err="1" smtClean="0"/>
              <a:t>carrote</a:t>
            </a:r>
            <a:r>
              <a:rPr lang="cs-CZ" dirty="0" smtClean="0"/>
              <a:t> </a:t>
            </a:r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289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1) </a:t>
            </a:r>
            <a:r>
              <a:rPr lang="cs-CZ" dirty="0" err="1">
                <a:solidFill>
                  <a:prstClr val="white"/>
                </a:solidFill>
              </a:rPr>
              <a:t>Can</a:t>
            </a:r>
            <a:r>
              <a:rPr lang="cs-CZ" dirty="0">
                <a:solidFill>
                  <a:prstClr val="white"/>
                </a:solidFill>
              </a:rPr>
              <a:t> I </a:t>
            </a:r>
            <a:r>
              <a:rPr lang="cs-CZ" dirty="0" err="1">
                <a:solidFill>
                  <a:prstClr val="white"/>
                </a:solidFill>
              </a:rPr>
              <a:t>have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an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egg</a:t>
            </a:r>
            <a:r>
              <a:rPr lang="cs-CZ" dirty="0">
                <a:solidFill>
                  <a:prstClr val="white"/>
                </a:solidFill>
              </a:rPr>
              <a:t>, </a:t>
            </a:r>
            <a:r>
              <a:rPr lang="cs-CZ" dirty="0" err="1">
                <a:solidFill>
                  <a:prstClr val="white"/>
                </a:solidFill>
              </a:rPr>
              <a:t>please</a:t>
            </a:r>
            <a:r>
              <a:rPr lang="cs-CZ" dirty="0">
                <a:solidFill>
                  <a:prstClr val="white"/>
                </a:solidFill>
              </a:rPr>
              <a:t>?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2) </a:t>
            </a:r>
            <a:r>
              <a:rPr lang="cs-CZ" dirty="0" err="1">
                <a:solidFill>
                  <a:prstClr val="white"/>
                </a:solidFill>
              </a:rPr>
              <a:t>We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haven´t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got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any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rice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3) </a:t>
            </a:r>
            <a:r>
              <a:rPr lang="cs-CZ" dirty="0" err="1">
                <a:solidFill>
                  <a:prstClr val="white"/>
                </a:solidFill>
              </a:rPr>
              <a:t>We</a:t>
            </a:r>
            <a:r>
              <a:rPr lang="cs-CZ" dirty="0">
                <a:solidFill>
                  <a:prstClr val="white"/>
                </a:solidFill>
              </a:rPr>
              <a:t> had </a:t>
            </a:r>
            <a:r>
              <a:rPr lang="cs-CZ" dirty="0" smtClean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prstClr val="white"/>
                </a:solidFill>
              </a:rPr>
              <a:t>  </a:t>
            </a:r>
            <a:r>
              <a:rPr lang="cs-CZ" dirty="0" err="1">
                <a:solidFill>
                  <a:prstClr val="white"/>
                </a:solidFill>
              </a:rPr>
              <a:t>sandwich</a:t>
            </a:r>
            <a:r>
              <a:rPr lang="cs-CZ" dirty="0">
                <a:solidFill>
                  <a:prstClr val="white"/>
                </a:solidFill>
              </a:rPr>
              <a:t> and </a:t>
            </a:r>
            <a:r>
              <a:rPr lang="cs-CZ" dirty="0" err="1" smtClean="0">
                <a:solidFill>
                  <a:srgbClr val="0070C0"/>
                </a:solidFill>
              </a:rPr>
              <a:t>some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fruit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4) </a:t>
            </a:r>
            <a:r>
              <a:rPr lang="cs-CZ" dirty="0" err="1">
                <a:solidFill>
                  <a:prstClr val="white"/>
                </a:solidFill>
              </a:rPr>
              <a:t>Did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you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buy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any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sugar</a:t>
            </a:r>
            <a:r>
              <a:rPr lang="cs-CZ" dirty="0">
                <a:solidFill>
                  <a:prstClr val="white"/>
                </a:solidFill>
              </a:rPr>
              <a:t>?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5) </a:t>
            </a:r>
            <a:r>
              <a:rPr lang="cs-CZ" dirty="0" err="1">
                <a:solidFill>
                  <a:prstClr val="white"/>
                </a:solidFill>
              </a:rPr>
              <a:t>She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needs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spoon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6) </a:t>
            </a:r>
            <a:r>
              <a:rPr lang="cs-CZ" dirty="0" err="1">
                <a:solidFill>
                  <a:prstClr val="white"/>
                </a:solidFill>
              </a:rPr>
              <a:t>They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have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some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wine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7) </a:t>
            </a:r>
            <a:r>
              <a:rPr lang="cs-CZ" dirty="0" err="1">
                <a:solidFill>
                  <a:prstClr val="white"/>
                </a:solidFill>
              </a:rPr>
              <a:t>We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didn´t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buy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any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bread</a:t>
            </a:r>
            <a:r>
              <a:rPr lang="cs-CZ" dirty="0">
                <a:solidFill>
                  <a:prstClr val="white"/>
                </a:solidFill>
              </a:rPr>
              <a:t>, </a:t>
            </a:r>
            <a:r>
              <a:rPr lang="cs-CZ" dirty="0" smtClean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bottle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of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water</a:t>
            </a:r>
            <a:endParaRPr lang="cs-CZ" dirty="0" smtClean="0">
              <a:solidFill>
                <a:prstClr val="white"/>
              </a:solidFill>
            </a:endParaRP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   and  </a:t>
            </a:r>
            <a:r>
              <a:rPr lang="cs-CZ" dirty="0" err="1" smtClean="0">
                <a:solidFill>
                  <a:srgbClr val="0070C0"/>
                </a:solidFill>
              </a:rPr>
              <a:t>any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bananas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8) </a:t>
            </a:r>
            <a:r>
              <a:rPr lang="cs-CZ" dirty="0" err="1">
                <a:solidFill>
                  <a:prstClr val="white"/>
                </a:solidFill>
              </a:rPr>
              <a:t>Put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some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onions</a:t>
            </a:r>
            <a:r>
              <a:rPr lang="cs-CZ" dirty="0">
                <a:solidFill>
                  <a:prstClr val="white"/>
                </a:solidFill>
              </a:rPr>
              <a:t> and </a:t>
            </a:r>
            <a:r>
              <a:rPr lang="cs-CZ" dirty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carrote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there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012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 </a:t>
            </a:r>
            <a:r>
              <a:rPr lang="cs-CZ" sz="3600" dirty="0" err="1" smtClean="0"/>
              <a:t>bottle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……                </a:t>
            </a:r>
            <a:endParaRPr lang="cs-CZ" sz="3600" dirty="0"/>
          </a:p>
        </p:txBody>
      </p:sp>
      <p:pic>
        <p:nvPicPr>
          <p:cNvPr id="1026" name="Picture 2" descr="C:\Users\kunovska\AppData\Local\Microsoft\Windows\Temporary Internet Files\Content.IE5\S7687CZ2\MP900400105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528" y="1628800"/>
            <a:ext cx="3657600" cy="4517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unovska\AppData\Local\Microsoft\Windows\Temporary Internet Files\Content.IE5\AM1I8PN9\MC90041302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396038"/>
            <a:ext cx="3657600" cy="293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872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kunovska\AppData\Local\Microsoft\Windows\Temporary Internet Files\Content.IE5\K0O7W0UI\MC900290484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074" y="2204864"/>
            <a:ext cx="3178861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unovska\AppData\Local\Microsoft\Windows\Temporary Internet Files\Content.IE5\AM1I8PN9\MC90041255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4138" y="2276872"/>
            <a:ext cx="295023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57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6576" indent="0">
              <a:buNone/>
            </a:pPr>
            <a:endParaRPr lang="cs-CZ" dirty="0"/>
          </a:p>
        </p:txBody>
      </p:sp>
      <p:pic>
        <p:nvPicPr>
          <p:cNvPr id="3075" name="Picture 3" descr="C:\Users\kunovska\AppData\Local\Microsoft\Windows\Temporary Internet Files\Content.IE5\AM1I8PN9\MP9004231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316" y="2250798"/>
            <a:ext cx="3744000" cy="37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unovska\AppData\Local\Microsoft\Windows\Temporary Internet Files\Content.IE5\S7687CZ2\MP9004254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3744000" cy="37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0" y="1669866"/>
            <a:ext cx="3657600" cy="4525963"/>
          </a:xfrm>
        </p:spPr>
        <p:txBody>
          <a:bodyPr/>
          <a:lstStyle/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646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                         </a:t>
            </a:r>
            <a:endParaRPr lang="cs-CZ" dirty="0"/>
          </a:p>
        </p:txBody>
      </p:sp>
      <p:pic>
        <p:nvPicPr>
          <p:cNvPr id="4100" name="Picture 4" descr="C:\Users\kunovska\AppData\Local\Microsoft\Windows\Temporary Internet Files\Content.IE5\K0O7W0UI\MC900290270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3035549" cy="37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unovska\AppData\Local\Microsoft\Windows\Temporary Internet Files\Content.IE5\DE4CGPLA\MC90023431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636912"/>
            <a:ext cx="4102364" cy="3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780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   a </a:t>
            </a:r>
            <a:r>
              <a:rPr lang="cs-CZ" sz="3600" dirty="0" err="1" smtClean="0">
                <a:solidFill>
                  <a:srgbClr val="00B0F0"/>
                </a:solidFill>
              </a:rPr>
              <a:t>few</a:t>
            </a:r>
            <a:r>
              <a:rPr lang="cs-CZ" sz="3600" dirty="0" smtClean="0">
                <a:solidFill>
                  <a:srgbClr val="00B0F0"/>
                </a:solidFill>
              </a:rPr>
              <a:t>, a </a:t>
            </a:r>
            <a:r>
              <a:rPr lang="cs-CZ" sz="3600" dirty="0" err="1" smtClean="0">
                <a:solidFill>
                  <a:srgbClr val="00B0F0"/>
                </a:solidFill>
              </a:rPr>
              <a:t>little</a:t>
            </a:r>
            <a:r>
              <a:rPr lang="cs-CZ" sz="3600" dirty="0" smtClean="0">
                <a:solidFill>
                  <a:srgbClr val="00B0F0"/>
                </a:solidFill>
              </a:rPr>
              <a:t>, </a:t>
            </a:r>
            <a:r>
              <a:rPr lang="cs-CZ" sz="3600" dirty="0" err="1" smtClean="0">
                <a:solidFill>
                  <a:srgbClr val="00B0F0"/>
                </a:solidFill>
              </a:rPr>
              <a:t>how</a:t>
            </a:r>
            <a:r>
              <a:rPr lang="cs-CZ" sz="3600" dirty="0" smtClean="0">
                <a:solidFill>
                  <a:srgbClr val="00B0F0"/>
                </a:solidFill>
              </a:rPr>
              <a:t> much, </a:t>
            </a:r>
            <a:r>
              <a:rPr lang="cs-CZ" sz="3600" dirty="0" err="1" smtClean="0">
                <a:solidFill>
                  <a:srgbClr val="00B0F0"/>
                </a:solidFill>
              </a:rPr>
              <a:t>how</a:t>
            </a:r>
            <a:r>
              <a:rPr lang="cs-CZ" sz="3600" dirty="0" smtClean="0">
                <a:solidFill>
                  <a:srgbClr val="00B0F0"/>
                </a:solidFill>
              </a:rPr>
              <a:t> many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7467600" cy="5040560"/>
          </a:xfrm>
        </p:spPr>
        <p:txBody>
          <a:bodyPr/>
          <a:lstStyle/>
          <a:p>
            <a:pPr marL="36576" indent="0">
              <a:buNone/>
            </a:pPr>
            <a:r>
              <a:rPr lang="cs-CZ" dirty="0" smtClean="0"/>
              <a:t>1) ………… </a:t>
            </a:r>
            <a:r>
              <a:rPr lang="cs-CZ" dirty="0" err="1" smtClean="0"/>
              <a:t>oranges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?</a:t>
            </a:r>
          </a:p>
          <a:p>
            <a:pPr marL="36576" indent="0">
              <a:buNone/>
            </a:pPr>
            <a:r>
              <a:rPr lang="cs-CZ" dirty="0" smtClean="0"/>
              <a:t>2)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……………. </a:t>
            </a:r>
            <a:r>
              <a:rPr lang="cs-CZ" dirty="0" err="1" smtClean="0"/>
              <a:t>oranges</a:t>
            </a:r>
            <a:r>
              <a:rPr lang="cs-CZ" dirty="0" smtClean="0"/>
              <a:t>.</a:t>
            </a:r>
          </a:p>
          <a:p>
            <a:pPr marL="36576" indent="0">
              <a:buNone/>
            </a:pPr>
            <a:r>
              <a:rPr lang="cs-CZ" dirty="0" smtClean="0"/>
              <a:t>3) ………………. salt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?</a:t>
            </a:r>
          </a:p>
          <a:p>
            <a:pPr marL="36576" indent="0">
              <a:buNone/>
            </a:pPr>
            <a:r>
              <a:rPr lang="cs-CZ" dirty="0" smtClean="0"/>
              <a:t>4)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needs</a:t>
            </a:r>
            <a:r>
              <a:rPr lang="cs-CZ" dirty="0" smtClean="0"/>
              <a:t> ………… salt.</a:t>
            </a:r>
          </a:p>
          <a:p>
            <a:pPr marL="36576" indent="0">
              <a:buNone/>
            </a:pPr>
            <a:r>
              <a:rPr lang="cs-CZ" dirty="0" smtClean="0"/>
              <a:t>5)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………… </a:t>
            </a:r>
            <a:r>
              <a:rPr lang="cs-CZ" dirty="0" err="1" smtClean="0"/>
              <a:t>sugar</a:t>
            </a:r>
            <a:r>
              <a:rPr lang="cs-CZ" dirty="0" smtClean="0"/>
              <a:t>?</a:t>
            </a:r>
          </a:p>
          <a:p>
            <a:pPr marL="36576" indent="0">
              <a:buNone/>
            </a:pPr>
            <a:r>
              <a:rPr lang="cs-CZ" dirty="0" smtClean="0"/>
              <a:t>6) I </a:t>
            </a:r>
            <a:r>
              <a:rPr lang="cs-CZ" dirty="0" err="1" smtClean="0"/>
              <a:t>gave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………….. </a:t>
            </a:r>
            <a:r>
              <a:rPr lang="cs-CZ" dirty="0" err="1" smtClean="0"/>
              <a:t>pictures</a:t>
            </a:r>
            <a:r>
              <a:rPr lang="cs-CZ" dirty="0" smtClean="0"/>
              <a:t>.</a:t>
            </a:r>
          </a:p>
          <a:p>
            <a:pPr marL="36576" indent="0">
              <a:buNone/>
            </a:pPr>
            <a:r>
              <a:rPr lang="cs-CZ" dirty="0" smtClean="0"/>
              <a:t>7) ……………….</a:t>
            </a:r>
            <a:r>
              <a:rPr lang="cs-CZ" dirty="0" err="1" smtClean="0"/>
              <a:t>bread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</a:p>
          <a:p>
            <a:pPr marL="36576" indent="0">
              <a:buNone/>
            </a:pPr>
            <a:r>
              <a:rPr lang="cs-CZ" dirty="0" smtClean="0"/>
              <a:t>8)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………… </a:t>
            </a:r>
            <a:r>
              <a:rPr lang="cs-CZ" dirty="0" err="1" smtClean="0"/>
              <a:t>apples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627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1) </a:t>
            </a:r>
            <a:r>
              <a:rPr lang="cs-CZ" dirty="0" err="1" smtClean="0">
                <a:solidFill>
                  <a:srgbClr val="0070C0"/>
                </a:solidFill>
              </a:rPr>
              <a:t>How</a:t>
            </a:r>
            <a:r>
              <a:rPr lang="cs-CZ" dirty="0" smtClean="0">
                <a:solidFill>
                  <a:srgbClr val="0070C0"/>
                </a:solidFill>
              </a:rPr>
              <a:t> many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oranges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have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you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got</a:t>
            </a:r>
            <a:r>
              <a:rPr lang="cs-CZ" dirty="0">
                <a:solidFill>
                  <a:prstClr val="white"/>
                </a:solidFill>
              </a:rPr>
              <a:t>?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2) </a:t>
            </a:r>
            <a:r>
              <a:rPr lang="cs-CZ" dirty="0" err="1">
                <a:solidFill>
                  <a:prstClr val="white"/>
                </a:solidFill>
              </a:rPr>
              <a:t>I´ve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got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a </a:t>
            </a:r>
            <a:r>
              <a:rPr lang="cs-CZ" dirty="0" err="1" smtClean="0">
                <a:solidFill>
                  <a:srgbClr val="0070C0"/>
                </a:solidFill>
              </a:rPr>
              <a:t>few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oranges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3) </a:t>
            </a:r>
            <a:r>
              <a:rPr lang="cs-CZ" dirty="0" err="1" smtClean="0">
                <a:solidFill>
                  <a:srgbClr val="0070C0"/>
                </a:solidFill>
              </a:rPr>
              <a:t>How</a:t>
            </a:r>
            <a:r>
              <a:rPr lang="cs-CZ" dirty="0" smtClean="0">
                <a:solidFill>
                  <a:srgbClr val="0070C0"/>
                </a:solidFill>
              </a:rPr>
              <a:t> much</a:t>
            </a:r>
            <a:r>
              <a:rPr lang="cs-CZ" dirty="0" smtClean="0">
                <a:solidFill>
                  <a:prstClr val="white"/>
                </a:solidFill>
              </a:rPr>
              <a:t> salt </a:t>
            </a:r>
            <a:r>
              <a:rPr lang="cs-CZ" dirty="0" err="1">
                <a:solidFill>
                  <a:prstClr val="white"/>
                </a:solidFill>
              </a:rPr>
              <a:t>does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she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need</a:t>
            </a:r>
            <a:r>
              <a:rPr lang="cs-CZ" dirty="0">
                <a:solidFill>
                  <a:prstClr val="white"/>
                </a:solidFill>
              </a:rPr>
              <a:t>?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4) </a:t>
            </a:r>
            <a:r>
              <a:rPr lang="cs-CZ" dirty="0" err="1">
                <a:solidFill>
                  <a:prstClr val="white"/>
                </a:solidFill>
              </a:rPr>
              <a:t>She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needs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little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>
                <a:solidFill>
                  <a:prstClr val="white"/>
                </a:solidFill>
              </a:rPr>
              <a:t>salt.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5) </a:t>
            </a:r>
            <a:r>
              <a:rPr lang="cs-CZ" dirty="0" err="1">
                <a:solidFill>
                  <a:prstClr val="white"/>
                </a:solidFill>
              </a:rPr>
              <a:t>Can</a:t>
            </a:r>
            <a:r>
              <a:rPr lang="cs-CZ" dirty="0">
                <a:solidFill>
                  <a:prstClr val="white"/>
                </a:solidFill>
              </a:rPr>
              <a:t> I </a:t>
            </a:r>
            <a:r>
              <a:rPr lang="cs-CZ" dirty="0" err="1">
                <a:solidFill>
                  <a:prstClr val="white"/>
                </a:solidFill>
              </a:rPr>
              <a:t>have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little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sugar</a:t>
            </a:r>
            <a:r>
              <a:rPr lang="cs-CZ" dirty="0">
                <a:solidFill>
                  <a:prstClr val="white"/>
                </a:solidFill>
              </a:rPr>
              <a:t>?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6) I </a:t>
            </a:r>
            <a:r>
              <a:rPr lang="cs-CZ" dirty="0" err="1">
                <a:solidFill>
                  <a:prstClr val="white"/>
                </a:solidFill>
              </a:rPr>
              <a:t>gave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you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few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pictures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7) </a:t>
            </a:r>
            <a:r>
              <a:rPr lang="cs-CZ" dirty="0" err="1" smtClean="0">
                <a:solidFill>
                  <a:srgbClr val="0070C0"/>
                </a:solidFill>
              </a:rPr>
              <a:t>How</a:t>
            </a:r>
            <a:r>
              <a:rPr lang="cs-CZ" dirty="0" smtClean="0">
                <a:solidFill>
                  <a:srgbClr val="0070C0"/>
                </a:solidFill>
              </a:rPr>
              <a:t> much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bread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prstClr val="white"/>
                </a:solidFill>
              </a:rPr>
              <a:t>did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you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give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me</a:t>
            </a:r>
            <a:r>
              <a:rPr lang="cs-CZ" dirty="0">
                <a:solidFill>
                  <a:prstClr val="white"/>
                </a:solidFill>
              </a:rPr>
              <a:t>?</a:t>
            </a:r>
          </a:p>
          <a:p>
            <a:pPr marL="36576" lvl="0" indent="0">
              <a:buClr>
                <a:srgbClr val="6EA0B0"/>
              </a:buClr>
              <a:buNone/>
            </a:pPr>
            <a:r>
              <a:rPr lang="cs-CZ" dirty="0">
                <a:solidFill>
                  <a:prstClr val="white"/>
                </a:solidFill>
              </a:rPr>
              <a:t>8) </a:t>
            </a:r>
            <a:r>
              <a:rPr lang="cs-CZ" dirty="0" err="1">
                <a:solidFill>
                  <a:prstClr val="white"/>
                </a:solidFill>
              </a:rPr>
              <a:t>We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need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prstClr val="white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few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apples</a:t>
            </a:r>
            <a:r>
              <a:rPr lang="cs-CZ" dirty="0">
                <a:solidFill>
                  <a:prstClr val="white"/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377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dirty="0"/>
              <a:t>HUTCHINSON, T. OXFORD UNIVERZITY PRESS. </a:t>
            </a:r>
            <a:r>
              <a:rPr lang="cs-CZ" i="1" dirty="0"/>
              <a:t>Project 2</a:t>
            </a:r>
            <a:r>
              <a:rPr lang="cs-CZ" dirty="0"/>
              <a:t>: </a:t>
            </a:r>
            <a:r>
              <a:rPr lang="cs-CZ" i="1" dirty="0"/>
              <a:t>učebnice angličtiny</a:t>
            </a:r>
            <a:r>
              <a:rPr lang="cs-CZ" dirty="0"/>
              <a:t>. 3. Oxford: Oxford Univerzity </a:t>
            </a:r>
            <a:r>
              <a:rPr lang="cs-CZ" dirty="0" err="1"/>
              <a:t>Press</a:t>
            </a:r>
            <a:r>
              <a:rPr lang="cs-CZ" dirty="0"/>
              <a:t>, 2008. ISBN 978 0 19 476415 5. </a:t>
            </a:r>
            <a:endParaRPr lang="cs-CZ" dirty="0" smtClean="0"/>
          </a:p>
          <a:p>
            <a:pPr marL="36576" indent="0">
              <a:buNone/>
            </a:pPr>
            <a:endParaRPr lang="cs-CZ" dirty="0"/>
          </a:p>
          <a:p>
            <a:pPr marL="36576" indent="0">
              <a:buNone/>
            </a:pPr>
            <a:r>
              <a:rPr lang="cs-CZ" dirty="0" smtClean="0"/>
              <a:t>Obrázky: klipart </a:t>
            </a:r>
            <a:r>
              <a:rPr lang="cs-CZ" smtClean="0"/>
              <a:t>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4083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138</TotalTime>
  <Words>499</Words>
  <Application>Microsoft Office PowerPoint</Application>
  <PresentationFormat>Předvádění na obrazovce (4:3)</PresentationFormat>
  <Paragraphs>79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         ŠABLONA 32  VY_32_INOVACE_14_25_Food</vt:lpstr>
      <vt:lpstr>Prezentace aplikace PowerPoint</vt:lpstr>
      <vt:lpstr>Food</vt:lpstr>
      <vt:lpstr>Prezentace aplikace PowerPoint</vt:lpstr>
      <vt:lpstr>             a, an, some, any</vt:lpstr>
      <vt:lpstr>Prezentace aplikace PowerPoint</vt:lpstr>
      <vt:lpstr>a bottle of ……                </vt:lpstr>
      <vt:lpstr>Prezentace aplikace PowerPoint</vt:lpstr>
      <vt:lpstr>Prezentace aplikace PowerPoint</vt:lpstr>
      <vt:lpstr>                                        </vt:lpstr>
      <vt:lpstr>   a few, a little, how much, how many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</dc:title>
  <dc:creator>Kunovská Eva</dc:creator>
  <cp:lastModifiedBy>Kunovská Eva</cp:lastModifiedBy>
  <cp:revision>22</cp:revision>
  <dcterms:created xsi:type="dcterms:W3CDTF">2011-02-02T17:02:29Z</dcterms:created>
  <dcterms:modified xsi:type="dcterms:W3CDTF">2012-01-24T08:24:17Z</dcterms:modified>
</cp:coreProperties>
</file>