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0" r:id="rId2"/>
  </p:sldMasterIdLst>
  <p:sldIdLst>
    <p:sldId id="257" r:id="rId3"/>
    <p:sldId id="258" r:id="rId4"/>
    <p:sldId id="259" r:id="rId5"/>
    <p:sldId id="260" r:id="rId6"/>
    <p:sldId id="261" r:id="rId7"/>
    <p:sldId id="270" r:id="rId8"/>
    <p:sldId id="271" r:id="rId9"/>
    <p:sldId id="272" r:id="rId10"/>
    <p:sldId id="273" r:id="rId11"/>
    <p:sldId id="274" r:id="rId12"/>
    <p:sldId id="275" r:id="rId13"/>
    <p:sldId id="26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786" y="-4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6331B6-ABA4-4F47-9784-D8DE6C9E8B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B272E5-8718-4184-9625-F565409A7D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FD3936-FF9D-4971-A50E-EC90E49360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44C45-4F3E-4908-B9AB-5737A042B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3BF35-46DF-4DF5-89DC-04726FB9C8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666775-8030-4107-867E-7BC94274E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6E44-4497-4C81-B910-28576023A5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5470F-6824-4B70-A661-974E9A24F0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5AC1F0-6347-4FC1-9236-5FCD60F7D0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C851D-DAF6-4746-B0B2-4E8EAB2752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49ACBA-219D-4BE8-9D5B-15C016F2C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D61FB-429E-4350-BE41-584C764EC0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4CA216-1576-4575-98CA-6756C05A1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5B5DA-70E6-461F-97F4-99DC01BDEB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35163"/>
            <a:ext cx="4038600" cy="43894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CB224-EE53-44FA-849E-7773DD8752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15AA0-71E2-4165-86A3-9376F2D342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FDB244-CB61-44D4-8BB0-823F30A01F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A989B-E620-4471-AF1B-A7832181C2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3CE98F-94FC-434B-A0FE-9541D2FA8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6CDA4E-B019-42E8-874B-D871642A77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6E475-6900-458F-92CC-F88ECD9AA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704850"/>
            <a:ext cx="2057400" cy="5619750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704850"/>
            <a:ext cx="6019800" cy="5619750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3DBE57-A0EC-4F79-B6F1-5984073A2B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1028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029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30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2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18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26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538CF41-585D-4F55-9E75-3086358D2F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0" r:id="rId2"/>
    <p:sldLayoutId id="2147483659" r:id="rId3"/>
    <p:sldLayoutId id="2147483658" r:id="rId4"/>
    <p:sldLayoutId id="2147483657" r:id="rId5"/>
    <p:sldLayoutId id="2147483656" r:id="rId6"/>
    <p:sldLayoutId id="2147483655" r:id="rId7"/>
    <p:sldLayoutId id="2147483654" r:id="rId8"/>
    <p:sldLayoutId id="2147483653" r:id="rId9"/>
    <p:sldLayoutId id="2147483652" r:id="rId10"/>
    <p:sldLayoutId id="2147483651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fontAlgn="base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grpSp>
        <p:nvGrpSpPr>
          <p:cNvPr id="13316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</p:grpSp>
      <p:sp>
        <p:nvSpPr>
          <p:cNvPr id="13317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3318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5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>
                    <a:shade val="90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7E24F82-E7FF-4B84-A40A-7B179B420B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0" r:id="rId3"/>
    <p:sldLayoutId id="2147483669" r:id="rId4"/>
    <p:sldLayoutId id="2147483668" r:id="rId5"/>
    <p:sldLayoutId id="2147483667" r:id="rId6"/>
    <p:sldLayoutId id="2147483666" r:id="rId7"/>
    <p:sldLayoutId id="2147483665" r:id="rId8"/>
    <p:sldLayoutId id="2147483664" r:id="rId9"/>
    <p:sldLayoutId id="2147483663" r:id="rId10"/>
    <p:sldLayoutId id="2147483662" r:id="rId11"/>
  </p:sldLayoutIdLst>
  <p:transition spd="med">
    <p:pull dir="ru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95000"/>
        <a:buFont typeface="Wingdings 2" pitchFamily="18" charset="2"/>
        <a:buChar char=""/>
        <a:defRPr sz="26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>
          <a:solidFill>
            <a:schemeClr val="tx1"/>
          </a:solidFill>
          <a:latin typeface="+mn-lt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>
          <a:solidFill>
            <a:schemeClr val="tx1"/>
          </a:solidFill>
          <a:latin typeface="+mn-lt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EB641B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5pPr>
      <a:lvl6pPr marL="19192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6pPr>
      <a:lvl7pPr marL="23764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7pPr>
      <a:lvl8pPr marL="28336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8pPr>
      <a:lvl9pPr marL="3290888" indent="-209550" algn="l" rtl="0" eaLnBrk="0" fontAlgn="base" hangingPunct="0">
        <a:spcBef>
          <a:spcPct val="20000"/>
        </a:spcBef>
        <a:spcAft>
          <a:spcPct val="0"/>
        </a:spcAft>
        <a:buClr>
          <a:srgbClr val="39639D"/>
        </a:buClr>
        <a:buSzPct val="65000"/>
        <a:buFont typeface="Wingdings 2" pitchFamily="18" charset="2"/>
        <a:buChar char="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1714488"/>
            <a:ext cx="7772400" cy="1470025"/>
          </a:xfrm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algn="r" eaLnBrk="1" fontAlgn="auto" hangingPunct="1">
              <a:spcAft>
                <a:spcPts val="0"/>
              </a:spcAft>
              <a:defRPr/>
            </a:pPr>
            <a:r>
              <a:rPr lang="cs-CZ" sz="5600" b="1" kern="1200" dirty="0" err="1" smtClean="0"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</a:rPr>
              <a:t>Hluchavkovité</a:t>
            </a:r>
            <a:endParaRPr lang="cs-CZ" sz="5600" b="1" kern="1200" dirty="0"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5602" name="Podnadpis 2"/>
          <p:cNvSpPr>
            <a:spLocks noGrp="1"/>
          </p:cNvSpPr>
          <p:nvPr>
            <p:ph type="subTitle" idx="4294967295"/>
          </p:nvPr>
        </p:nvSpPr>
        <p:spPr>
          <a:xfrm>
            <a:off x="2028825" y="3248025"/>
            <a:ext cx="6400800" cy="1752600"/>
          </a:xfrm>
        </p:spPr>
        <p:txBody>
          <a:bodyPr/>
          <a:lstStyle/>
          <a:p>
            <a:pPr marL="0" indent="0" algn="r"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2794" name="Group 26"/>
          <p:cNvGraphicFramePr>
            <a:graphicFrameLocks noGrp="1"/>
          </p:cNvGraphicFramePr>
          <p:nvPr>
            <p:ph idx="4294967295"/>
          </p:nvPr>
        </p:nvGraphicFramePr>
        <p:xfrm>
          <a:off x="285750" y="1643063"/>
          <a:ext cx="8572500" cy="2600325"/>
        </p:xfrm>
        <a:graphic>
          <a:graphicData uri="http://schemas.openxmlformats.org/drawingml/2006/table">
            <a:tbl>
              <a:tblPr/>
              <a:tblGrid>
                <a:gridCol w="85725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ŠKOLY: Gymnázium Lovosice, Sady p</a:t>
                      </a:r>
                      <a:r>
                        <a:rPr kumimoji="0" lang="en-US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i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onýrů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 600</a:t>
                      </a:r>
                      <a:r>
                        <a:rPr kumimoji="0" lang="en-US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6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ČÍSLO PROJEKTU: CZ.1.07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1.5.00</a:t>
                      </a:r>
                      <a:r>
                        <a:rPr kumimoji="0" lang="en-US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/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34.1073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NÁZEV MATERIÁLU: VY_32_INOVACE_1B_18_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Hluchavkovité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TÉMA SADY: Botanika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ROČNÍK: sekunda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DATUM VZNIKU: květen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1CCCD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onstantia" pitchFamily="18" charset="0"/>
                        </a:rPr>
                        <a:t>AUTOR: Mgr. Dagmar Ročková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A3171E"/>
                        </a:solidFill>
                        <a:effectLst/>
                        <a:latin typeface="Constantia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8E7E8"/>
                    </a:solidFill>
                  </a:tcPr>
                </a:tc>
              </a:tr>
            </a:tbl>
          </a:graphicData>
        </a:graphic>
      </p:graphicFrame>
      <p:pic>
        <p:nvPicPr>
          <p:cNvPr id="26643" name="Picture 5" descr="GYMLOVO_logo BRV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71938" y="5000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44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935163"/>
            <a:ext cx="8401050" cy="4708525"/>
          </a:xfrm>
        </p:spPr>
        <p:txBody>
          <a:bodyPr/>
          <a:lstStyle/>
          <a:p>
            <a:pPr eaLnBrk="1" hangingPunct="1"/>
            <a:r>
              <a:rPr lang="cs-CZ" sz="2000" smtClean="0"/>
              <a:t>Výklad na 1 vyučovací hodinu zaměřen na čeleď Hluchavkovité.</a:t>
            </a:r>
          </a:p>
          <a:p>
            <a:pPr eaLnBrk="1" hangingPunct="1"/>
            <a:r>
              <a:rPr lang="cs-CZ" sz="2000" smtClean="0"/>
              <a:t>Obecná charakteristika čeledi, popis stavby těla na Hluchavce bílé (černobílý obrázek je možno žákům nakopírovat – vhodné pro práci žáků v hodině), poznávání zástupců.</a:t>
            </a:r>
          </a:p>
          <a:p>
            <a:pPr eaLnBrk="1" hangingPunct="1"/>
            <a:r>
              <a:rPr lang="cs-CZ" sz="2000" smtClean="0"/>
              <a:t>Procvičování - popis obrázku, křížovka.</a:t>
            </a:r>
          </a:p>
          <a:p>
            <a:pPr eaLnBrk="1" hangingPunct="1">
              <a:buFont typeface="Wingdings 2" pitchFamily="18" charset="2"/>
              <a:buNone/>
            </a:pPr>
            <a:endParaRPr lang="cs-CZ" sz="2000" smtClean="0"/>
          </a:p>
          <a:p>
            <a:pPr eaLnBrk="1" hangingPunct="1"/>
            <a:r>
              <a:rPr lang="cs-CZ" sz="2000" smtClean="0"/>
              <a:t>Pro přechod snímků použita animace – odkrýt doprava nahoru, některé snímky žákům skryty.</a:t>
            </a:r>
          </a:p>
          <a:p>
            <a:pPr eaLnBrk="1" hangingPunct="1"/>
            <a:r>
              <a:rPr lang="cs-CZ" sz="2000" smtClean="0"/>
              <a:t>Text je rolován po odstavcích, případně po jednotlivých odrážkách – dle potřeby k výuce.</a:t>
            </a:r>
          </a:p>
          <a:p>
            <a:pPr eaLnBrk="1" hangingPunct="1"/>
            <a:r>
              <a:rPr lang="cs-CZ" sz="2000" smtClean="0"/>
              <a:t>U obrázků použita animace – zmizení.</a:t>
            </a:r>
          </a:p>
          <a:p>
            <a:pPr eaLnBrk="1" hangingPunct="1"/>
            <a:r>
              <a:rPr lang="cs-CZ" sz="2000" smtClean="0"/>
              <a:t>Popisky obrázků se odkrývají postupně.</a:t>
            </a:r>
          </a:p>
          <a:p>
            <a:pPr eaLnBrk="1" hangingPunct="1"/>
            <a:r>
              <a:rPr lang="cs-CZ" sz="2000" smtClean="0"/>
              <a:t>Procvičování – zápis na interaktivní tabuli.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lang="cs-CZ" smtClean="0">
                <a:latin typeface="Arial" charset="0"/>
              </a:rPr>
              <a:t>Hluchavkovité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byliny</a:t>
            </a:r>
          </a:p>
          <a:p>
            <a:pPr>
              <a:defRPr/>
            </a:pPr>
            <a:r>
              <a:rPr lang="cs-CZ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lodyha</a:t>
            </a:r>
            <a:r>
              <a:rPr lang="cs-CZ" dirty="0"/>
              <a:t> čtyřhranná</a:t>
            </a:r>
          </a:p>
          <a:p>
            <a:pPr>
              <a:defRPr/>
            </a:pPr>
            <a:r>
              <a:rPr lang="cs-CZ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listy</a:t>
            </a:r>
            <a:r>
              <a:rPr lang="cs-CZ" dirty="0"/>
              <a:t> postaveny vstřícně křižmostojně</a:t>
            </a:r>
          </a:p>
          <a:p>
            <a:pPr>
              <a:defRPr/>
            </a:pPr>
            <a:r>
              <a:rPr lang="cs-CZ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květ</a:t>
            </a:r>
            <a:r>
              <a:rPr lang="cs-CZ" dirty="0"/>
              <a:t> pětičetný</a:t>
            </a:r>
          </a:p>
          <a:p>
            <a:pPr marL="742950" lvl="1" indent="-285750">
              <a:defRPr/>
            </a:pPr>
            <a:r>
              <a:rPr lang="cs-CZ" sz="2600" dirty="0"/>
              <a:t>kalich</a:t>
            </a:r>
          </a:p>
          <a:p>
            <a:pPr marL="742950" lvl="1" indent="-285750">
              <a:defRPr/>
            </a:pPr>
            <a:r>
              <a:rPr lang="cs-CZ" sz="2600" dirty="0"/>
              <a:t>koruna – srostlá z 5 lístků </a:t>
            </a:r>
            <a:r>
              <a:rPr lang="cs-CZ" sz="2600" dirty="0">
                <a:cs typeface="Arial" charset="0"/>
              </a:rPr>
              <a:t>→ horní a dolní pysk</a:t>
            </a:r>
          </a:p>
          <a:p>
            <a:pPr>
              <a:defRPr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pestík</a:t>
            </a:r>
            <a:r>
              <a:rPr lang="cs-CZ" dirty="0">
                <a:cs typeface="Arial" charset="0"/>
              </a:rPr>
              <a:t> – 1</a:t>
            </a:r>
          </a:p>
          <a:p>
            <a:pPr>
              <a:defRPr/>
            </a:pP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ty</a:t>
            </a:r>
            <a:r>
              <a:rPr lang="cs-CZ" dirty="0"/>
              <a:t>č</a:t>
            </a:r>
            <a:r>
              <a:rPr lang="cs-CZ" dirty="0"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inky</a:t>
            </a:r>
            <a:r>
              <a:rPr lang="cs-CZ" dirty="0">
                <a:cs typeface="Arial" charset="0"/>
              </a:rPr>
              <a:t> – 4 dvoumocné (2 nitky delší + 2 nitky kratší)</a:t>
            </a:r>
          </a:p>
          <a:p>
            <a:pPr>
              <a:defRPr/>
            </a:pPr>
            <a:r>
              <a:rPr lang="cs-CZ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plod</a:t>
            </a:r>
            <a:r>
              <a:rPr lang="cs-CZ" dirty="0">
                <a:cs typeface="Arial" charset="0"/>
              </a:rPr>
              <a:t> – 4 tvrdky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44" name="Picture 16" descr="Názorná květena zemí koruny české, svazek 3, strana 139"/>
          <p:cNvPicPr>
            <a:picLocks noChangeAspect="1" noChangeArrowheads="1"/>
          </p:cNvPicPr>
          <p:nvPr/>
        </p:nvPicPr>
        <p:blipFill>
          <a:blip r:embed="rId2"/>
          <a:srcRect l="43912" t="25938" r="10759" b="25050"/>
          <a:stretch>
            <a:fillRect/>
          </a:stretch>
        </p:blipFill>
        <p:spPr bwMode="auto">
          <a:xfrm>
            <a:off x="2643188" y="0"/>
            <a:ext cx="3714750" cy="641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ovéPole 14"/>
          <p:cNvSpPr txBox="1">
            <a:spLocks noChangeArrowheads="1"/>
          </p:cNvSpPr>
          <p:nvPr/>
        </p:nvSpPr>
        <p:spPr bwMode="auto">
          <a:xfrm>
            <a:off x="2308225" y="6430963"/>
            <a:ext cx="6264275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Hluchavka – stavba rostlinného těla</a:t>
            </a:r>
          </a:p>
        </p:txBody>
      </p:sp>
      <p:sp>
        <p:nvSpPr>
          <p:cNvPr id="7" name="Čárový popisek 1 6"/>
          <p:cNvSpPr>
            <a:spLocks/>
          </p:cNvSpPr>
          <p:nvPr/>
        </p:nvSpPr>
        <p:spPr bwMode="auto">
          <a:xfrm>
            <a:off x="6715125" y="1000125"/>
            <a:ext cx="2235200" cy="1714500"/>
          </a:xfrm>
          <a:prstGeom prst="borderCallout1">
            <a:avLst>
              <a:gd name="adj1" fmla="val 26667"/>
              <a:gd name="adj2" fmla="val -4444"/>
              <a:gd name="adj3" fmla="val 116355"/>
              <a:gd name="adj4" fmla="val -88844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vstřícně křižmostojné listy jednoduché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Čárový popisek 1 6"/>
          <p:cNvSpPr>
            <a:spLocks/>
          </p:cNvSpPr>
          <p:nvPr/>
        </p:nvSpPr>
        <p:spPr bwMode="auto">
          <a:xfrm>
            <a:off x="7215188" y="4786313"/>
            <a:ext cx="1714500" cy="914400"/>
          </a:xfrm>
          <a:prstGeom prst="borderCallout1">
            <a:avLst>
              <a:gd name="adj1" fmla="val 26667"/>
              <a:gd name="adj2" fmla="val -3847"/>
              <a:gd name="adj3" fmla="val 115351"/>
              <a:gd name="adj4" fmla="val -87370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 tvrdky</a:t>
            </a:r>
            <a:b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kalichu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Čárový popisek 1 6"/>
          <p:cNvSpPr>
            <a:spLocks/>
          </p:cNvSpPr>
          <p:nvPr/>
        </p:nvSpPr>
        <p:spPr bwMode="auto">
          <a:xfrm>
            <a:off x="6786563" y="3214688"/>
            <a:ext cx="2178050" cy="1000125"/>
          </a:xfrm>
          <a:prstGeom prst="borderCallout1">
            <a:avLst>
              <a:gd name="adj1" fmla="val 26667"/>
              <a:gd name="adj2" fmla="val -4444"/>
              <a:gd name="adj3" fmla="val 48181"/>
              <a:gd name="adj4" fmla="val -104261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čtyřhranná lodyha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Čárový popisek 1 6"/>
          <p:cNvSpPr>
            <a:spLocks/>
          </p:cNvSpPr>
          <p:nvPr/>
        </p:nvSpPr>
        <p:spPr bwMode="auto">
          <a:xfrm>
            <a:off x="214313" y="428625"/>
            <a:ext cx="2178050" cy="1500188"/>
          </a:xfrm>
          <a:prstGeom prst="borderCallout1">
            <a:avLst>
              <a:gd name="adj1" fmla="val 13236"/>
              <a:gd name="adj2" fmla="val 103306"/>
              <a:gd name="adj3" fmla="val 37903"/>
              <a:gd name="adj4" fmla="val 117758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 navštíven hmyzem - pyl se vysypává na hřbet</a:t>
            </a:r>
            <a:endParaRPr lang="cs-CZ" sz="24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Čárový popisek 1 6"/>
          <p:cNvSpPr>
            <a:spLocks/>
          </p:cNvSpPr>
          <p:nvPr/>
        </p:nvSpPr>
        <p:spPr bwMode="auto">
          <a:xfrm>
            <a:off x="285750" y="4929188"/>
            <a:ext cx="1584325" cy="428625"/>
          </a:xfrm>
          <a:prstGeom prst="borderCallout1">
            <a:avLst>
              <a:gd name="adj1" fmla="val 26667"/>
              <a:gd name="adj2" fmla="val 104810"/>
              <a:gd name="adj3" fmla="val -158175"/>
              <a:gd name="adj4" fmla="val 175139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kalich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Čárový popisek 1 6"/>
          <p:cNvSpPr>
            <a:spLocks/>
          </p:cNvSpPr>
          <p:nvPr/>
        </p:nvSpPr>
        <p:spPr bwMode="auto">
          <a:xfrm>
            <a:off x="214313" y="3214688"/>
            <a:ext cx="2211387" cy="428625"/>
          </a:xfrm>
          <a:prstGeom prst="borderCallout1">
            <a:avLst>
              <a:gd name="adj1" fmla="val 26667"/>
              <a:gd name="adj2" fmla="val 104898"/>
              <a:gd name="adj3" fmla="val -19043"/>
              <a:gd name="adj4" fmla="val 127353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horní pysk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Čárový popisek 1 6"/>
          <p:cNvSpPr>
            <a:spLocks/>
          </p:cNvSpPr>
          <p:nvPr/>
        </p:nvSpPr>
        <p:spPr bwMode="auto">
          <a:xfrm>
            <a:off x="214313" y="3786188"/>
            <a:ext cx="2071687" cy="428625"/>
          </a:xfrm>
          <a:prstGeom prst="borderCallout1">
            <a:avLst>
              <a:gd name="adj1" fmla="val 26667"/>
              <a:gd name="adj2" fmla="val 104898"/>
              <a:gd name="adj3" fmla="val 28774"/>
              <a:gd name="adj4" fmla="val 125951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dolní pysk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Čárový popisek 1 6"/>
          <p:cNvSpPr>
            <a:spLocks/>
          </p:cNvSpPr>
          <p:nvPr/>
        </p:nvSpPr>
        <p:spPr bwMode="auto">
          <a:xfrm>
            <a:off x="285750" y="2428875"/>
            <a:ext cx="1639888" cy="428625"/>
          </a:xfrm>
          <a:prstGeom prst="borderCallout1">
            <a:avLst>
              <a:gd name="adj1" fmla="val 26667"/>
              <a:gd name="adj2" fmla="val 104898"/>
              <a:gd name="adj3" fmla="val 131763"/>
              <a:gd name="adj4" fmla="val 145750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koruna</a:t>
            </a:r>
            <a:endParaRPr lang="cs-CZ" sz="2800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1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1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1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 animBg="1"/>
      <p:bldP spid="4" grpId="0" build="allAtOnce" animBg="1"/>
      <p:bldP spid="8" grpId="0" build="allAtOnce" animBg="1"/>
      <p:bldP spid="9" grpId="0" build="allAtOnce" animBg="1"/>
      <p:bldP spid="12" grpId="0" build="allAtOnce" animBg="1"/>
      <p:bldP spid="17" grpId="0" build="allAtOnce" animBg="1"/>
      <p:bldP spid="18" grpId="0" build="allAtOnce" animBg="1"/>
      <p:bldP spid="19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File:Peppermint and Corsican mint plant short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81825" y="357188"/>
            <a:ext cx="1876425" cy="265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75" y="857250"/>
            <a:ext cx="3900488" cy="438943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léčivky:</a:t>
            </a:r>
          </a:p>
          <a:p>
            <a:pPr>
              <a:defRPr/>
            </a:pPr>
            <a:r>
              <a:rPr lang="cs-CZ" dirty="0"/>
              <a:t>šalvěj lékařská</a:t>
            </a:r>
          </a:p>
          <a:p>
            <a:pPr>
              <a:defRPr/>
            </a:pPr>
            <a:r>
              <a:rPr lang="cs-CZ" dirty="0"/>
              <a:t>máta peprná</a:t>
            </a:r>
          </a:p>
          <a:p>
            <a:pPr>
              <a:defRPr/>
            </a:pPr>
            <a:r>
              <a:rPr lang="cs-CZ" dirty="0" smtClean="0"/>
              <a:t>mateřídouška </a:t>
            </a:r>
            <a:r>
              <a:rPr lang="cs-CZ" dirty="0"/>
              <a:t>obecná</a:t>
            </a:r>
          </a:p>
          <a:p>
            <a:pPr>
              <a:defRPr/>
            </a:pPr>
            <a:r>
              <a:rPr lang="cs-CZ" dirty="0"/>
              <a:t>meduňka lékařská</a:t>
            </a:r>
          </a:p>
          <a:p>
            <a:pPr>
              <a:defRPr/>
            </a:pPr>
            <a:endParaRPr lang="cs-CZ" dirty="0"/>
          </a:p>
        </p:txBody>
      </p:sp>
      <p:sp>
        <p:nvSpPr>
          <p:cNvPr id="4" name="Rectangle 3"/>
          <p:cNvSpPr txBox="1">
            <a:spLocks/>
          </p:cNvSpPr>
          <p:nvPr/>
        </p:nvSpPr>
        <p:spPr bwMode="auto">
          <a:xfrm>
            <a:off x="285750" y="0"/>
            <a:ext cx="2400300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rIns="0" bIns="0" anchor="b"/>
          <a:lstStyle/>
          <a:p>
            <a:pPr eaLnBrk="0" hangingPunct="0">
              <a:defRPr/>
            </a:pPr>
            <a:r>
              <a:rPr lang="cs-CZ" sz="50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Zástupci</a:t>
            </a:r>
            <a:endParaRPr lang="cs-CZ" sz="5000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0724" name="TextovéPole 14"/>
          <p:cNvSpPr txBox="1">
            <a:spLocks noChangeArrowheads="1"/>
          </p:cNvSpPr>
          <p:nvPr/>
        </p:nvSpPr>
        <p:spPr bwMode="auto">
          <a:xfrm>
            <a:off x="5789613" y="6357938"/>
            <a:ext cx="3925887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5.: </a:t>
            </a:r>
            <a:r>
              <a:rPr lang="cs-CZ" sz="2200">
                <a:latin typeface="Constantia" pitchFamily="18" charset="0"/>
              </a:rPr>
              <a:t>Meduňka lékařská</a:t>
            </a:r>
          </a:p>
        </p:txBody>
      </p:sp>
      <p:sp>
        <p:nvSpPr>
          <p:cNvPr id="30725" name="TextovéPole 14"/>
          <p:cNvSpPr txBox="1">
            <a:spLocks noChangeArrowheads="1"/>
          </p:cNvSpPr>
          <p:nvPr/>
        </p:nvSpPr>
        <p:spPr bwMode="auto">
          <a:xfrm>
            <a:off x="3643313" y="3857625"/>
            <a:ext cx="3357562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Obr.2.: </a:t>
            </a:r>
            <a:r>
              <a:rPr lang="cs-CZ" sz="2200">
                <a:latin typeface="Constantia" pitchFamily="18" charset="0"/>
              </a:rPr>
              <a:t>Šalvěj lékařská</a:t>
            </a:r>
          </a:p>
        </p:txBody>
      </p:sp>
      <p:pic>
        <p:nvPicPr>
          <p:cNvPr id="11266" name="Picture 2" descr="File:Salvia officinalis 001.JPG"/>
          <p:cNvPicPr>
            <a:picLocks noChangeAspect="1" noChangeArrowheads="1"/>
          </p:cNvPicPr>
          <p:nvPr/>
        </p:nvPicPr>
        <p:blipFill>
          <a:blip r:embed="rId3"/>
          <a:srcRect r="50000"/>
          <a:stretch>
            <a:fillRect/>
          </a:stretch>
        </p:blipFill>
        <p:spPr bwMode="auto">
          <a:xfrm>
            <a:off x="3929063" y="285750"/>
            <a:ext cx="238125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7" name="TextovéPole 14"/>
          <p:cNvSpPr txBox="1">
            <a:spLocks noChangeArrowheads="1"/>
          </p:cNvSpPr>
          <p:nvPr/>
        </p:nvSpPr>
        <p:spPr bwMode="auto">
          <a:xfrm>
            <a:off x="214313" y="6427788"/>
            <a:ext cx="4143375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4.: </a:t>
            </a:r>
            <a:r>
              <a:rPr lang="cs-CZ" sz="2200">
                <a:latin typeface="Constantia" pitchFamily="18" charset="0"/>
              </a:rPr>
              <a:t>Mateřídouška obecná</a:t>
            </a:r>
          </a:p>
        </p:txBody>
      </p:sp>
      <p:sp>
        <p:nvSpPr>
          <p:cNvPr id="30728" name="TextovéPole 14"/>
          <p:cNvSpPr txBox="1">
            <a:spLocks noChangeArrowheads="1"/>
          </p:cNvSpPr>
          <p:nvPr/>
        </p:nvSpPr>
        <p:spPr bwMode="auto">
          <a:xfrm>
            <a:off x="6429375" y="3001963"/>
            <a:ext cx="3095625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3.: </a:t>
            </a:r>
            <a:r>
              <a:rPr lang="cs-CZ" sz="2200">
                <a:latin typeface="Constantia" pitchFamily="18" charset="0"/>
              </a:rPr>
              <a:t>Máta peprná</a:t>
            </a:r>
          </a:p>
        </p:txBody>
      </p:sp>
      <p:pic>
        <p:nvPicPr>
          <p:cNvPr id="11270" name="Picture 6" descr="File:Thymus serpyllum 001.JPG"/>
          <p:cNvPicPr>
            <a:picLocks noChangeAspect="1" noChangeArrowheads="1"/>
          </p:cNvPicPr>
          <p:nvPr/>
        </p:nvPicPr>
        <p:blipFill>
          <a:blip r:embed="rId4"/>
          <a:srcRect t="50000" r="20000"/>
          <a:stretch>
            <a:fillRect/>
          </a:stretch>
        </p:blipFill>
        <p:spPr bwMode="auto">
          <a:xfrm>
            <a:off x="142875" y="3500438"/>
            <a:ext cx="342900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8" descr="File:Melissa officinalis1.jpg"/>
          <p:cNvPicPr>
            <a:picLocks noChangeAspect="1" noChangeArrowheads="1"/>
          </p:cNvPicPr>
          <p:nvPr/>
        </p:nvPicPr>
        <p:blipFill>
          <a:blip r:embed="rId5"/>
          <a:srcRect l="32813" t="38750" r="24998"/>
          <a:stretch>
            <a:fillRect/>
          </a:stretch>
        </p:blipFill>
        <p:spPr bwMode="auto">
          <a:xfrm>
            <a:off x="6429375" y="3571875"/>
            <a:ext cx="25717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71438" y="857250"/>
            <a:ext cx="3543300" cy="4389438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koření:</a:t>
            </a:r>
          </a:p>
          <a:p>
            <a:pPr>
              <a:defRPr/>
            </a:pPr>
            <a:r>
              <a:rPr lang="cs-CZ" dirty="0"/>
              <a:t>majoránka zahradní</a:t>
            </a:r>
          </a:p>
          <a:p>
            <a:pPr>
              <a:defRPr/>
            </a:pPr>
            <a:r>
              <a:rPr lang="cs-CZ" dirty="0"/>
              <a:t>tymián obecný</a:t>
            </a:r>
          </a:p>
          <a:p>
            <a:pPr>
              <a:defRPr/>
            </a:pPr>
            <a:r>
              <a:rPr lang="cs-CZ" dirty="0"/>
              <a:t>dobromysl obecná</a:t>
            </a:r>
          </a:p>
          <a:p>
            <a:pPr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10242" name="Picture 2" descr="File:Starr 070906-8858 Origanum majorana.jpg"/>
          <p:cNvPicPr>
            <a:picLocks noChangeAspect="1" noChangeArrowheads="1"/>
          </p:cNvPicPr>
          <p:nvPr/>
        </p:nvPicPr>
        <p:blipFill>
          <a:blip r:embed="rId2"/>
          <a:srcRect l="18333" r="11665"/>
          <a:stretch>
            <a:fillRect/>
          </a:stretch>
        </p:blipFill>
        <p:spPr bwMode="auto">
          <a:xfrm>
            <a:off x="3500438" y="285750"/>
            <a:ext cx="2143125" cy="408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TextovéPole 14"/>
          <p:cNvSpPr txBox="1">
            <a:spLocks noChangeArrowheads="1"/>
          </p:cNvSpPr>
          <p:nvPr/>
        </p:nvSpPr>
        <p:spPr bwMode="auto">
          <a:xfrm>
            <a:off x="3357563" y="4429125"/>
            <a:ext cx="3925887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6.: </a:t>
            </a:r>
            <a:r>
              <a:rPr lang="cs-CZ" sz="2200">
                <a:latin typeface="Constantia" pitchFamily="18" charset="0"/>
              </a:rPr>
              <a:t>Majoránka zahradní</a:t>
            </a:r>
          </a:p>
        </p:txBody>
      </p:sp>
      <p:pic>
        <p:nvPicPr>
          <p:cNvPr id="10244" name="Picture 4" descr="File:Thymia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10250" y="642938"/>
            <a:ext cx="333375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9" name="TextovéPole 14"/>
          <p:cNvSpPr txBox="1">
            <a:spLocks noChangeArrowheads="1"/>
          </p:cNvSpPr>
          <p:nvPr/>
        </p:nvSpPr>
        <p:spPr bwMode="auto">
          <a:xfrm>
            <a:off x="6000750" y="2998788"/>
            <a:ext cx="3925888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7.: </a:t>
            </a:r>
            <a:r>
              <a:rPr lang="cs-CZ" sz="2200">
                <a:latin typeface="Constantia" pitchFamily="18" charset="0"/>
              </a:rPr>
              <a:t>Tymián obecný</a:t>
            </a:r>
          </a:p>
        </p:txBody>
      </p:sp>
      <p:pic>
        <p:nvPicPr>
          <p:cNvPr id="10248" name="Picture 8" descr="File:ChristianBauer flowering oregano.jpg"/>
          <p:cNvPicPr>
            <a:picLocks noChangeAspect="1" noChangeArrowheads="1"/>
          </p:cNvPicPr>
          <p:nvPr/>
        </p:nvPicPr>
        <p:blipFill>
          <a:blip r:embed="rId4"/>
          <a:srcRect l="13333"/>
          <a:stretch>
            <a:fillRect/>
          </a:stretch>
        </p:blipFill>
        <p:spPr bwMode="auto">
          <a:xfrm>
            <a:off x="571500" y="2786063"/>
            <a:ext cx="2414588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51" name="TextovéPole 14"/>
          <p:cNvSpPr txBox="1">
            <a:spLocks noChangeArrowheads="1"/>
          </p:cNvSpPr>
          <p:nvPr/>
        </p:nvSpPr>
        <p:spPr bwMode="auto">
          <a:xfrm>
            <a:off x="3000375" y="6215063"/>
            <a:ext cx="3925888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8.: </a:t>
            </a:r>
            <a:r>
              <a:rPr lang="cs-CZ" sz="2200">
                <a:latin typeface="Constantia" pitchFamily="18" charset="0"/>
              </a:rPr>
              <a:t>Dobromysl obecná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75" y="890588"/>
            <a:ext cx="2643188" cy="2538412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vonné silice:</a:t>
            </a:r>
          </a:p>
          <a:p>
            <a:pPr>
              <a:defRPr/>
            </a:pPr>
            <a:r>
              <a:rPr lang="cs-CZ" dirty="0" smtClean="0"/>
              <a:t>levandule lékařská</a:t>
            </a:r>
          </a:p>
          <a:p>
            <a:pPr>
              <a:defRPr/>
            </a:pPr>
            <a:endParaRPr lang="cs-CZ" dirty="0" smtClean="0"/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plevel</a:t>
            </a:r>
            <a:r>
              <a:rPr lang="cs-CZ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:</a:t>
            </a:r>
          </a:p>
          <a:p>
            <a:pPr>
              <a:defRPr/>
            </a:pPr>
            <a:r>
              <a:rPr lang="cs-CZ" dirty="0"/>
              <a:t>hluchavka </a:t>
            </a:r>
            <a:r>
              <a:rPr lang="cs-CZ" dirty="0" smtClean="0"/>
              <a:t>bílá</a:t>
            </a:r>
            <a:endParaRPr lang="cs-CZ" dirty="0"/>
          </a:p>
          <a:p>
            <a:pPr>
              <a:buFont typeface="Wingdings 2" pitchFamily="18" charset="2"/>
              <a:buNone/>
              <a:defRPr/>
            </a:pPr>
            <a:endParaRPr lang="cs-CZ" dirty="0"/>
          </a:p>
          <a:p>
            <a:pPr>
              <a:buFont typeface="Wingdings 2" pitchFamily="18" charset="2"/>
              <a:buNone/>
              <a:defRPr/>
            </a:pPr>
            <a:endParaRPr lang="cs-CZ" dirty="0"/>
          </a:p>
        </p:txBody>
      </p:sp>
      <p:pic>
        <p:nvPicPr>
          <p:cNvPr id="9218" name="Picture 2" descr="File:Lavandula angustifolia 002.JPG"/>
          <p:cNvPicPr>
            <a:picLocks noChangeAspect="1" noChangeArrowheads="1"/>
          </p:cNvPicPr>
          <p:nvPr/>
        </p:nvPicPr>
        <p:blipFill>
          <a:blip r:embed="rId2"/>
          <a:srcRect l="21667" t="8765" r="23334"/>
          <a:stretch>
            <a:fillRect/>
          </a:stretch>
        </p:blipFill>
        <p:spPr bwMode="auto">
          <a:xfrm>
            <a:off x="3000375" y="647700"/>
            <a:ext cx="2519363" cy="556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1" name="TextovéPole 14"/>
          <p:cNvSpPr txBox="1">
            <a:spLocks noChangeArrowheads="1"/>
          </p:cNvSpPr>
          <p:nvPr/>
        </p:nvSpPr>
        <p:spPr bwMode="auto">
          <a:xfrm>
            <a:off x="2143125" y="6286500"/>
            <a:ext cx="3929063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9.: </a:t>
            </a:r>
            <a:r>
              <a:rPr lang="cs-CZ" sz="2200">
                <a:latin typeface="Constantia" pitchFamily="18" charset="0"/>
              </a:rPr>
              <a:t>Levandule lékařská</a:t>
            </a:r>
          </a:p>
        </p:txBody>
      </p:sp>
      <p:pic>
        <p:nvPicPr>
          <p:cNvPr id="9220" name="Picture 4" descr="File:Lamium album 00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63" y="1238250"/>
            <a:ext cx="3286125" cy="438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TextovéPole 14"/>
          <p:cNvSpPr txBox="1">
            <a:spLocks noChangeArrowheads="1"/>
          </p:cNvSpPr>
          <p:nvPr/>
        </p:nvSpPr>
        <p:spPr bwMode="auto">
          <a:xfrm>
            <a:off x="5857875" y="5643563"/>
            <a:ext cx="3000375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10.: </a:t>
            </a:r>
            <a:r>
              <a:rPr lang="cs-CZ" sz="2200">
                <a:latin typeface="Constantia" pitchFamily="18" charset="0"/>
              </a:rPr>
              <a:t>Hluchavka bílá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75" y="890588"/>
            <a:ext cx="3286125" cy="2109787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louky</a:t>
            </a:r>
            <a:r>
              <a:rPr lang="cs-CZ" dirty="0">
                <a:solidFill>
                  <a:srgbClr val="9900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:</a:t>
            </a:r>
          </a:p>
          <a:p>
            <a:pPr>
              <a:defRPr/>
            </a:pPr>
            <a:r>
              <a:rPr lang="cs-CZ" dirty="0"/>
              <a:t>zběhovec plazivý</a:t>
            </a:r>
          </a:p>
          <a:p>
            <a:pPr>
              <a:defRPr/>
            </a:pPr>
            <a:r>
              <a:rPr lang="cs-CZ" dirty="0" smtClean="0"/>
              <a:t>šalvěj luční</a:t>
            </a:r>
          </a:p>
          <a:p>
            <a:pPr>
              <a:defRPr/>
            </a:pPr>
            <a:r>
              <a:rPr lang="cs-CZ" dirty="0" smtClean="0"/>
              <a:t>popenec obecný</a:t>
            </a:r>
            <a:endParaRPr lang="cs-CZ" dirty="0"/>
          </a:p>
        </p:txBody>
      </p:sp>
      <p:sp>
        <p:nvSpPr>
          <p:cNvPr id="33794" name="TextovéPole 14"/>
          <p:cNvSpPr txBox="1">
            <a:spLocks noChangeArrowheads="1"/>
          </p:cNvSpPr>
          <p:nvPr/>
        </p:nvSpPr>
        <p:spPr bwMode="auto">
          <a:xfrm>
            <a:off x="6249988" y="4500563"/>
            <a:ext cx="2894012" cy="430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12.: </a:t>
            </a:r>
            <a:r>
              <a:rPr lang="cs-CZ" sz="2200">
                <a:latin typeface="Constantia" pitchFamily="18" charset="0"/>
              </a:rPr>
              <a:t>Šalvěj luční</a:t>
            </a:r>
          </a:p>
        </p:txBody>
      </p:sp>
      <p:pic>
        <p:nvPicPr>
          <p:cNvPr id="9222" name="Picture 6" descr="File:Ajuga reptans LC0138.jpg"/>
          <p:cNvPicPr>
            <a:picLocks noChangeAspect="1" noChangeArrowheads="1"/>
          </p:cNvPicPr>
          <p:nvPr/>
        </p:nvPicPr>
        <p:blipFill>
          <a:blip r:embed="rId2"/>
          <a:srcRect l="23274" t="7513" r="14922"/>
          <a:stretch>
            <a:fillRect/>
          </a:stretch>
        </p:blipFill>
        <p:spPr bwMode="auto">
          <a:xfrm>
            <a:off x="3605213" y="500063"/>
            <a:ext cx="1933575" cy="385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6" name="TextovéPole 14"/>
          <p:cNvSpPr txBox="1">
            <a:spLocks noChangeArrowheads="1"/>
          </p:cNvSpPr>
          <p:nvPr/>
        </p:nvSpPr>
        <p:spPr bwMode="auto">
          <a:xfrm>
            <a:off x="3786188" y="4500563"/>
            <a:ext cx="235743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11.: </a:t>
            </a:r>
            <a:r>
              <a:rPr lang="cs-CZ" sz="2200">
                <a:latin typeface="Constantia" pitchFamily="18" charset="0"/>
              </a:rPr>
              <a:t>Zběhovec plazivý</a:t>
            </a:r>
          </a:p>
        </p:txBody>
      </p:sp>
      <p:pic>
        <p:nvPicPr>
          <p:cNvPr id="9224" name="Picture 8" descr="File:Wiesensalbei 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86438" y="285750"/>
            <a:ext cx="3008312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8" name="TextovéPole 14"/>
          <p:cNvSpPr txBox="1">
            <a:spLocks noChangeArrowheads="1"/>
          </p:cNvSpPr>
          <p:nvPr/>
        </p:nvSpPr>
        <p:spPr bwMode="auto">
          <a:xfrm>
            <a:off x="357188" y="6000750"/>
            <a:ext cx="4465637" cy="43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13.: </a:t>
            </a:r>
            <a:r>
              <a:rPr lang="cs-CZ" sz="2200">
                <a:latin typeface="Constantia" pitchFamily="18" charset="0"/>
              </a:rPr>
              <a:t>Popenec obecný</a:t>
            </a:r>
          </a:p>
        </p:txBody>
      </p:sp>
      <p:pic>
        <p:nvPicPr>
          <p:cNvPr id="41986" name="Picture 2" descr="File:Glechoma hederacea, Hondsdraf (2).jpg"/>
          <p:cNvPicPr>
            <a:picLocks noChangeAspect="1" noChangeArrowheads="1"/>
          </p:cNvPicPr>
          <p:nvPr/>
        </p:nvPicPr>
        <p:blipFill>
          <a:blip r:embed="rId4"/>
          <a:srcRect l="18333" t="22501" b="33749"/>
          <a:stretch>
            <a:fillRect/>
          </a:stretch>
        </p:blipFill>
        <p:spPr bwMode="auto">
          <a:xfrm>
            <a:off x="142875" y="3500438"/>
            <a:ext cx="3500438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16" descr="Názorná květena zemí koruny české, svazek 3, strana 139"/>
          <p:cNvPicPr>
            <a:picLocks noChangeAspect="1" noChangeArrowheads="1"/>
          </p:cNvPicPr>
          <p:nvPr/>
        </p:nvPicPr>
        <p:blipFill>
          <a:blip r:embed="rId2"/>
          <a:srcRect l="43912" t="25938" r="10759" b="25050"/>
          <a:stretch>
            <a:fillRect/>
          </a:stretch>
        </p:blipFill>
        <p:spPr bwMode="auto">
          <a:xfrm>
            <a:off x="2643188" y="0"/>
            <a:ext cx="3714750" cy="641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TextovéPole 14"/>
          <p:cNvSpPr txBox="1">
            <a:spLocks noChangeArrowheads="1"/>
          </p:cNvSpPr>
          <p:nvPr/>
        </p:nvSpPr>
        <p:spPr bwMode="auto">
          <a:xfrm>
            <a:off x="2308225" y="6430963"/>
            <a:ext cx="6264275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onstantia" pitchFamily="18" charset="0"/>
              </a:rPr>
              <a:t>Obr. 1.: </a:t>
            </a:r>
            <a:r>
              <a:rPr lang="cs-CZ" sz="2200">
                <a:latin typeface="Constantia" pitchFamily="18" charset="0"/>
              </a:rPr>
              <a:t>Hluchavka – stavba rostlinného těla</a:t>
            </a:r>
          </a:p>
        </p:txBody>
      </p:sp>
      <p:sp>
        <p:nvSpPr>
          <p:cNvPr id="7" name="Čárový popisek 1 6"/>
          <p:cNvSpPr>
            <a:spLocks/>
          </p:cNvSpPr>
          <p:nvPr/>
        </p:nvSpPr>
        <p:spPr bwMode="auto">
          <a:xfrm>
            <a:off x="6715125" y="1857375"/>
            <a:ext cx="2235200" cy="857250"/>
          </a:xfrm>
          <a:prstGeom prst="borderCallout1">
            <a:avLst>
              <a:gd name="adj1" fmla="val 26667"/>
              <a:gd name="adj2" fmla="val -4444"/>
              <a:gd name="adj3" fmla="val 128966"/>
              <a:gd name="adj4" fmla="val -87433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Čárový popisek 1 6"/>
          <p:cNvSpPr>
            <a:spLocks/>
          </p:cNvSpPr>
          <p:nvPr/>
        </p:nvSpPr>
        <p:spPr bwMode="auto">
          <a:xfrm>
            <a:off x="7215188" y="4786313"/>
            <a:ext cx="1714500" cy="914400"/>
          </a:xfrm>
          <a:prstGeom prst="borderCallout1">
            <a:avLst>
              <a:gd name="adj1" fmla="val 26667"/>
              <a:gd name="adj2" fmla="val -3847"/>
              <a:gd name="adj3" fmla="val 115351"/>
              <a:gd name="adj4" fmla="val -87370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Čárový popisek 1 6"/>
          <p:cNvSpPr>
            <a:spLocks/>
          </p:cNvSpPr>
          <p:nvPr/>
        </p:nvSpPr>
        <p:spPr bwMode="auto">
          <a:xfrm>
            <a:off x="6786563" y="3214688"/>
            <a:ext cx="2178050" cy="1000125"/>
          </a:xfrm>
          <a:prstGeom prst="borderCallout1">
            <a:avLst>
              <a:gd name="adj1" fmla="val 26667"/>
              <a:gd name="adj2" fmla="val -4444"/>
              <a:gd name="adj3" fmla="val 48181"/>
              <a:gd name="adj4" fmla="val -104261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Čárový popisek 1 6"/>
          <p:cNvSpPr>
            <a:spLocks/>
          </p:cNvSpPr>
          <p:nvPr/>
        </p:nvSpPr>
        <p:spPr bwMode="auto">
          <a:xfrm>
            <a:off x="214313" y="1143000"/>
            <a:ext cx="2178050" cy="785813"/>
          </a:xfrm>
          <a:prstGeom prst="borderCallout1">
            <a:avLst>
              <a:gd name="adj1" fmla="val 13236"/>
              <a:gd name="adj2" fmla="val 103306"/>
              <a:gd name="adj3" fmla="val 37903"/>
              <a:gd name="adj4" fmla="val 117758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Čárový popisek 1 6"/>
          <p:cNvSpPr>
            <a:spLocks/>
          </p:cNvSpPr>
          <p:nvPr/>
        </p:nvSpPr>
        <p:spPr bwMode="auto">
          <a:xfrm>
            <a:off x="285750" y="4929188"/>
            <a:ext cx="1928813" cy="714375"/>
          </a:xfrm>
          <a:prstGeom prst="borderCallout1">
            <a:avLst>
              <a:gd name="adj1" fmla="val 26667"/>
              <a:gd name="adj2" fmla="val 104810"/>
              <a:gd name="adj3" fmla="val -94176"/>
              <a:gd name="adj4" fmla="val 144897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Čárový popisek 1 6"/>
          <p:cNvSpPr>
            <a:spLocks/>
          </p:cNvSpPr>
          <p:nvPr/>
        </p:nvSpPr>
        <p:spPr bwMode="auto">
          <a:xfrm>
            <a:off x="214313" y="3214688"/>
            <a:ext cx="2211387" cy="571500"/>
          </a:xfrm>
          <a:prstGeom prst="borderCallout1">
            <a:avLst>
              <a:gd name="adj1" fmla="val 26667"/>
              <a:gd name="adj2" fmla="val 104898"/>
              <a:gd name="adj3" fmla="val -19043"/>
              <a:gd name="adj4" fmla="val 127353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Čárový popisek 1 6"/>
          <p:cNvSpPr>
            <a:spLocks/>
          </p:cNvSpPr>
          <p:nvPr/>
        </p:nvSpPr>
        <p:spPr bwMode="auto">
          <a:xfrm>
            <a:off x="214313" y="4000500"/>
            <a:ext cx="2214562" cy="571500"/>
          </a:xfrm>
          <a:prstGeom prst="borderCallout1">
            <a:avLst>
              <a:gd name="adj1" fmla="val 26667"/>
              <a:gd name="adj2" fmla="val 104898"/>
              <a:gd name="adj3" fmla="val -3410"/>
              <a:gd name="adj4" fmla="val 115985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Čárový popisek 1 6"/>
          <p:cNvSpPr>
            <a:spLocks/>
          </p:cNvSpPr>
          <p:nvPr/>
        </p:nvSpPr>
        <p:spPr bwMode="auto">
          <a:xfrm>
            <a:off x="285750" y="2286000"/>
            <a:ext cx="1857375" cy="642938"/>
          </a:xfrm>
          <a:prstGeom prst="borderCallout1">
            <a:avLst>
              <a:gd name="adj1" fmla="val 26667"/>
              <a:gd name="adj2" fmla="val 104898"/>
              <a:gd name="adj3" fmla="val 94982"/>
              <a:gd name="adj4" fmla="val 144052"/>
            </a:avLst>
          </a:prstGeom>
          <a:ln>
            <a:headEnd/>
            <a:tailEnd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1438" y="142875"/>
            <a:ext cx="2571750" cy="64293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Popiš obrázek</a:t>
            </a:r>
            <a:endParaRPr lang="cs-CZ" sz="2800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71438" y="142875"/>
            <a:ext cx="1785937" cy="642938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dirty="0"/>
              <a:t>Vylušti</a:t>
            </a:r>
            <a:endParaRPr lang="cs-CZ" sz="2800" dirty="0"/>
          </a:p>
        </p:txBody>
      </p:sp>
      <p:pic>
        <p:nvPicPr>
          <p:cNvPr id="35842" name="Picture 2" descr="http://puzzlemaker.discoveryeducation.com/puzzles/15740xbbws.png"/>
          <p:cNvPicPr>
            <a:picLocks noChangeAspect="1" noChangeArrowheads="1"/>
          </p:cNvPicPr>
          <p:nvPr/>
        </p:nvPicPr>
        <p:blipFill>
          <a:blip r:embed="rId2"/>
          <a:srcRect l="3061" t="3261" r="8163" b="10326"/>
          <a:stretch>
            <a:fillRect/>
          </a:stretch>
        </p:blipFill>
        <p:spPr bwMode="auto">
          <a:xfrm>
            <a:off x="2525713" y="739775"/>
            <a:ext cx="6618287" cy="6046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aoblený obdélník 5"/>
          <p:cNvSpPr/>
          <p:nvPr/>
        </p:nvSpPr>
        <p:spPr>
          <a:xfrm>
            <a:off x="428625" y="4000500"/>
            <a:ext cx="3429000" cy="278606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cs-CZ" sz="2400" u="sng" dirty="0">
                <a:solidFill>
                  <a:schemeClr val="accent6">
                    <a:lumMod val="75000"/>
                  </a:schemeClr>
                </a:solidFill>
              </a:rPr>
              <a:t>Rovně:</a:t>
            </a:r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3. Léčivka - tinktura ke kloktání</a:t>
            </a:r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5. Opylování zajišťuje</a:t>
            </a:r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6. Dobromysl - koření</a:t>
            </a:r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7. Lodyha - tvar</a:t>
            </a:r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8. Plod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643438" y="71438"/>
            <a:ext cx="4429125" cy="1571625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>
              <a:defRPr/>
            </a:pPr>
            <a:r>
              <a:rPr lang="cs-CZ" sz="2400" u="sng" dirty="0">
                <a:solidFill>
                  <a:schemeClr val="accent6">
                    <a:lumMod val="75000"/>
                  </a:schemeClr>
                </a:solidFill>
              </a:rPr>
              <a:t>Dolů:</a:t>
            </a:r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1. Korunu tvoří horní a dolní ...</a:t>
            </a:r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2. Tyčinky 2+2</a:t>
            </a:r>
          </a:p>
          <a:p>
            <a:pPr>
              <a:defRPr/>
            </a:pP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4. Vonné silice obsahuje ...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9358313" y="2286000"/>
            <a:ext cx="2286000" cy="3571875"/>
          </a:xfrm>
          <a:prstGeom prst="roundRect">
            <a:avLst/>
          </a:prstGeom>
          <a:ln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Řešení:</a:t>
            </a:r>
          </a:p>
          <a:p>
            <a:pPr marL="342900" indent="-342900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pysk</a:t>
            </a:r>
          </a:p>
          <a:p>
            <a:pPr marL="342900" indent="-342900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dvoumocné</a:t>
            </a:r>
          </a:p>
          <a:p>
            <a:pPr marL="342900" indent="-342900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šalvěj</a:t>
            </a:r>
          </a:p>
          <a:p>
            <a:pPr marL="342900" indent="-342900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levandule</a:t>
            </a:r>
          </a:p>
          <a:p>
            <a:pPr marL="342900" indent="-342900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hmyz</a:t>
            </a:r>
          </a:p>
          <a:p>
            <a:pPr marL="342900" indent="-342900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oregano</a:t>
            </a:r>
          </a:p>
          <a:p>
            <a:pPr marL="342900" indent="-342900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čtyřhranná</a:t>
            </a:r>
          </a:p>
          <a:p>
            <a:pPr marL="342900" indent="-342900">
              <a:defRPr/>
            </a:pP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tvrdka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0.06273 L -1.00643 -0.240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3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Nadpis 1"/>
          <p:cNvSpPr>
            <a:spLocks noGrp="1"/>
          </p:cNvSpPr>
          <p:nvPr>
            <p:ph type="title" idx="4294967295"/>
          </p:nvPr>
        </p:nvSpPr>
        <p:spPr>
          <a:xfrm>
            <a:off x="457200" y="404813"/>
            <a:ext cx="8229600" cy="566737"/>
          </a:xfrm>
        </p:spPr>
        <p:txBody>
          <a:bodyPr/>
          <a:lstStyle/>
          <a:p>
            <a:pPr eaLnBrk="1" hangingPunct="1"/>
            <a:r>
              <a:rPr lang="cs-CZ" sz="4600" smtClean="0"/>
              <a:t>Citace</a:t>
            </a:r>
          </a:p>
        </p:txBody>
      </p:sp>
      <p:sp>
        <p:nvSpPr>
          <p:cNvPr id="36866" name="Zástupný symbol pro obsah 2"/>
          <p:cNvSpPr>
            <a:spLocks noGrp="1"/>
          </p:cNvSpPr>
          <p:nvPr>
            <p:ph idx="4294967295"/>
          </p:nvPr>
        </p:nvSpPr>
        <p:spPr>
          <a:xfrm>
            <a:off x="144463" y="981075"/>
            <a:ext cx="8964612" cy="5876925"/>
          </a:xfrm>
        </p:spPr>
        <p:txBody>
          <a:bodyPr/>
          <a:lstStyle/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ČABRADOVÁ, Věra; HASCH, František; SEJPKA, Jaroslav</a:t>
            </a:r>
            <a:r>
              <a:rPr lang="en-US" sz="1200" smtClean="0"/>
              <a:t>;</a:t>
            </a:r>
            <a:r>
              <a:rPr lang="cs-CZ" sz="1200" smtClean="0"/>
              <a:t> VANĚČKOVÁ, Ivana. </a:t>
            </a:r>
            <a:r>
              <a:rPr lang="cs-CZ" sz="1200" i="1" smtClean="0"/>
              <a:t>Přírodopis 7 učebnice pro základní školy a víceletá gymnázia</a:t>
            </a:r>
            <a:r>
              <a:rPr lang="cs-CZ" sz="1200" smtClean="0"/>
              <a:t>. Plzeň: Fraus, 2005, ISBN 80-7238-424-4.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1.: POLÍVKA, František. </a:t>
            </a:r>
            <a:r>
              <a:rPr lang="cs-CZ" sz="1200" i="1" smtClean="0"/>
              <a:t>Názorná květena zemí koruny české, svazek 3, strana 139</a:t>
            </a:r>
            <a:r>
              <a:rPr lang="cs-CZ" sz="1200" smtClean="0"/>
              <a:t> [online]. [cit. 27.5.2013]. Dostupný na WWW: http://botanika.wendys.cz/kvetena/kvetena.php?dil=3&amp;page=139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2.: ZELL, H.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http://commons.wikimedia.org/wiki/File:Salvia_officinalis_001.JPG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3.: </a:t>
            </a:r>
            <a:r>
              <a:rPr lang="pt-BR" sz="1200" smtClean="0"/>
              <a:t>ANGELA. </a:t>
            </a:r>
            <a:r>
              <a:rPr lang="pt-BR" sz="1200" i="1" smtClean="0"/>
              <a:t>Wikimedia Commons</a:t>
            </a:r>
            <a:r>
              <a:rPr lang="pt-BR" sz="1200" smtClean="0"/>
              <a:t> [online]. [cit. 27.5.2013]. Dostupný na WWW: http://commons.wikimedia.org/wiki/File:Peppermint_and_Corsican_mint_plant_shorter.jpg </a:t>
            </a:r>
            <a:endParaRPr lang="cs-CZ" sz="120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4.: ZELL, H.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http://commons.wikimedia.org/wiki/File:Thymus_serpyllum_001.JPG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5.: WAGNER, P.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http://commons.wikimedia.org/wiki/File:Melissa_officinalis1.jpg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6.: STARR, Forest &amp; Kim.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http://commons.wikimedia.org/wiki/File:Starr_070906-8858_Origanum_majorana.jpg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7.: DR. J. PARK.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http://commons.wikimedia.org/wiki/File:Thymian.jpg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8.: BAUER, Christian.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http://commons.wikimedia.org/wiki/File:ChristianBauer_flowering_oregano.jpg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9.: ZELL, H.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http://commons.wikimedia.org/wiki/File:Lavandula_angustifolia_002.JPG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10.: ZELL, H.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http://commons.wikimedia.org/wiki/File:Lamium_album_003.JPG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Obr.11.: HEMPEL, Jörg.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http://commons.wikimedia.org/wiki/File:Ajuga_reptans_LC0138.jpg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12.: ENGELHARDT, Oswald. </a:t>
            </a:r>
            <a:r>
              <a:rPr lang="cs-CZ" sz="1200" i="1" smtClean="0"/>
              <a:t>Wikimedia Commons</a:t>
            </a:r>
            <a:r>
              <a:rPr lang="cs-CZ" sz="1200" smtClean="0"/>
              <a:t> [online]. [cit. 27.5.2013]. Dostupný na WWW: http://commons.wikimedia.org/wiki/File:Wiesensalbei_1.jpg </a:t>
            </a:r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r>
              <a:rPr lang="cs-CZ" sz="1200" smtClean="0"/>
              <a:t>Obr. 13.: </a:t>
            </a:r>
            <a:r>
              <a:rPr lang="en-US" sz="1200" smtClean="0"/>
              <a:t>RASBAK. </a:t>
            </a:r>
            <a:r>
              <a:rPr lang="en-US" sz="1200" i="1" smtClean="0"/>
              <a:t>Wikimedia Commons</a:t>
            </a:r>
            <a:r>
              <a:rPr lang="en-US" sz="1200" smtClean="0"/>
              <a:t> [online]. [cit. 27.5.2013]. Dostupný na WWW: http://commons.wikimedia.org/wiki/File:Glechoma_hederacea,_Hondsdraf_%282%29.jpg </a:t>
            </a:r>
            <a:endParaRPr lang="cs-CZ" sz="1200" smtClean="0"/>
          </a:p>
          <a:p>
            <a:pPr marL="514350" indent="-514350" eaLnBrk="1" hangingPunct="1">
              <a:buSzPct val="100000"/>
              <a:buFont typeface="Calibri" pitchFamily="34" charset="0"/>
              <a:buAutoNum type="arabicPeriod"/>
            </a:pPr>
            <a:endParaRPr lang="cs-CZ" sz="1600" smtClean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ok 1">
        <a:dk1>
          <a:srgbClr val="464646"/>
        </a:dk1>
        <a:lt1>
          <a:srgbClr val="FFFFFF"/>
        </a:lt1>
        <a:dk2>
          <a:srgbClr val="000000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AAAAAA"/>
        </a:accent3>
        <a:accent4>
          <a:srgbClr val="DADADA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1_Tok">
      <a:majorFont>
        <a:latin typeface="Calibri"/>
        <a:ea typeface=""/>
        <a:cs typeface=""/>
      </a:majorFont>
      <a:minorFont>
        <a:latin typeface="Constant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Tok 1">
        <a:dk1>
          <a:srgbClr val="000000"/>
        </a:dk1>
        <a:lt1>
          <a:srgbClr val="FFFFFF"/>
        </a:lt1>
        <a:dk2>
          <a:srgbClr val="464646"/>
        </a:dk2>
        <a:lt2>
          <a:srgbClr val="DEF5FA"/>
        </a:lt2>
        <a:accent1>
          <a:srgbClr val="2DA2BF"/>
        </a:accent1>
        <a:accent2>
          <a:srgbClr val="DA1F28"/>
        </a:accent2>
        <a:accent3>
          <a:srgbClr val="FFFFFF"/>
        </a:accent3>
        <a:accent4>
          <a:srgbClr val="000000"/>
        </a:accent4>
        <a:accent5>
          <a:srgbClr val="ADCEDC"/>
        </a:accent5>
        <a:accent6>
          <a:srgbClr val="C51B23"/>
        </a:accent6>
        <a:hlink>
          <a:srgbClr val="FF8119"/>
        </a:hlink>
        <a:folHlink>
          <a:srgbClr val="44B9E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</TotalTime>
  <Words>523</Words>
  <Application>Microsoft Office PowerPoint</Application>
  <PresentationFormat>Předvádění na obrazovce (4:3)</PresentationFormat>
  <Paragraphs>104</Paragraphs>
  <Slides>12</Slides>
  <Notes>0</Notes>
  <HiddenSlides>3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Calibri</vt:lpstr>
      <vt:lpstr>Constantia</vt:lpstr>
      <vt:lpstr>Wingdings 2</vt:lpstr>
      <vt:lpstr>Tok</vt:lpstr>
      <vt:lpstr>1_Tok</vt:lpstr>
      <vt:lpstr>Snímek 1</vt:lpstr>
      <vt:lpstr>Snímek 2</vt:lpstr>
      <vt:lpstr>Anotace</vt:lpstr>
      <vt:lpstr>Hluchavkovité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Company>GL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rockovad</dc:creator>
  <cp:lastModifiedBy>rockovad</cp:lastModifiedBy>
  <cp:revision>59</cp:revision>
  <dcterms:created xsi:type="dcterms:W3CDTF">2013-05-23T08:18:08Z</dcterms:created>
  <dcterms:modified xsi:type="dcterms:W3CDTF">2013-06-10T08:59:47Z</dcterms:modified>
</cp:coreProperties>
</file>