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2" r:id="rId4"/>
    <p:sldId id="261" r:id="rId5"/>
    <p:sldId id="256" r:id="rId6"/>
    <p:sldId id="257" r:id="rId7"/>
    <p:sldId id="260" r:id="rId8"/>
    <p:sldId id="258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Absolutní četnost naměřené výšky u žáků 9. třídy</a:t>
            </a:r>
            <a:endParaRPr lang="cs-CZ" dirty="0"/>
          </a:p>
        </c:rich>
      </c:tx>
      <c:layout>
        <c:manualLayout>
          <c:xMode val="edge"/>
          <c:yMode val="edge"/>
          <c:x val="0.23555166715271705"/>
          <c:y val="3.8803119581937356E-2"/>
        </c:manualLayout>
      </c:layout>
      <c:overlay val="0"/>
    </c:title>
    <c:autoTitleDeleted val="0"/>
    <c:plotArea>
      <c:layout/>
      <c:lineChart>
        <c:grouping val="stack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Četnost naměřených výšek</c:v>
                </c:pt>
              </c:strCache>
            </c:strRef>
          </c:tx>
          <c:cat>
            <c:numRef>
              <c:f>List1!$A$2:$A$8</c:f>
              <c:numCache>
                <c:formatCode>General</c:formatCode>
                <c:ptCount val="7"/>
                <c:pt idx="0">
                  <c:v>168</c:v>
                </c:pt>
                <c:pt idx="1">
                  <c:v>170</c:v>
                </c:pt>
                <c:pt idx="2">
                  <c:v>171</c:v>
                </c:pt>
                <c:pt idx="3">
                  <c:v>172</c:v>
                </c:pt>
                <c:pt idx="4">
                  <c:v>173</c:v>
                </c:pt>
                <c:pt idx="5">
                  <c:v>175</c:v>
                </c:pt>
                <c:pt idx="6">
                  <c:v>184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3</c:v>
                </c:pt>
                <c:pt idx="5">
                  <c:v>4</c:v>
                </c:pt>
                <c:pt idx="6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261568"/>
        <c:axId val="7271936"/>
      </c:lineChart>
      <c:catAx>
        <c:axId val="726156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endParaRPr lang="cs-CZ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7271936"/>
        <c:crosses val="autoZero"/>
        <c:auto val="1"/>
        <c:lblAlgn val="ctr"/>
        <c:lblOffset val="100"/>
        <c:noMultiLvlLbl val="0"/>
      </c:catAx>
      <c:valAx>
        <c:axId val="727193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261568"/>
        <c:crosses val="autoZero"/>
        <c:crossBetween val="between"/>
      </c:valAx>
    </c:plotArea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Absolutní č</a:t>
            </a:r>
            <a:r>
              <a:rPr lang="en-US" dirty="0" smtClean="0"/>
              <a:t>e</a:t>
            </a:r>
            <a:r>
              <a:rPr lang="cs-CZ" dirty="0" smtClean="0"/>
              <a:t>t</a:t>
            </a:r>
            <a:r>
              <a:rPr lang="en-US" dirty="0" err="1" smtClean="0"/>
              <a:t>nost</a:t>
            </a:r>
            <a:r>
              <a:rPr lang="en-US" dirty="0" smtClean="0"/>
              <a:t> </a:t>
            </a:r>
            <a:r>
              <a:rPr lang="en-US" dirty="0" err="1"/>
              <a:t>naměřené</a:t>
            </a:r>
            <a:r>
              <a:rPr lang="en-US" dirty="0"/>
              <a:t> </a:t>
            </a:r>
            <a:r>
              <a:rPr lang="en-US" dirty="0" err="1"/>
              <a:t>výšky</a:t>
            </a:r>
            <a:r>
              <a:rPr lang="en-US" dirty="0"/>
              <a:t> u </a:t>
            </a:r>
            <a:r>
              <a:rPr lang="en-US" dirty="0" err="1"/>
              <a:t>žáků</a:t>
            </a:r>
            <a:r>
              <a:rPr lang="en-US" dirty="0"/>
              <a:t> 9. </a:t>
            </a:r>
            <a:r>
              <a:rPr lang="en-US" dirty="0" err="1"/>
              <a:t>třídy</a:t>
            </a:r>
            <a:endParaRPr lang="en-US" dirty="0"/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Četnost naměřené výšky u žáků 9. třídy</c:v>
                </c:pt>
              </c:strCache>
            </c:strRef>
          </c:tx>
          <c:invertIfNegative val="0"/>
          <c:cat>
            <c:numRef>
              <c:f>List1!$A$2:$A$8</c:f>
              <c:numCache>
                <c:formatCode>General</c:formatCode>
                <c:ptCount val="7"/>
                <c:pt idx="0">
                  <c:v>168</c:v>
                </c:pt>
                <c:pt idx="1">
                  <c:v>170</c:v>
                </c:pt>
                <c:pt idx="2">
                  <c:v>171</c:v>
                </c:pt>
                <c:pt idx="3">
                  <c:v>172</c:v>
                </c:pt>
                <c:pt idx="4">
                  <c:v>173</c:v>
                </c:pt>
                <c:pt idx="5">
                  <c:v>175</c:v>
                </c:pt>
                <c:pt idx="6">
                  <c:v>184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3</c:v>
                </c:pt>
                <c:pt idx="5">
                  <c:v>4</c:v>
                </c:pt>
                <c:pt idx="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1856896"/>
        <c:axId val="31912320"/>
      </c:barChart>
      <c:catAx>
        <c:axId val="3185689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err="1" smtClean="0"/>
                  <a:t>x</a:t>
                </a:r>
                <a:r>
                  <a:rPr lang="cs-CZ" baseline="-25000" dirty="0" err="1" smtClean="0"/>
                  <a:t>j</a:t>
                </a:r>
                <a:endParaRPr lang="cs-CZ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31912320"/>
        <c:crosses val="autoZero"/>
        <c:auto val="1"/>
        <c:lblAlgn val="ctr"/>
        <c:lblOffset val="100"/>
        <c:noMultiLvlLbl val="0"/>
      </c:catAx>
      <c:valAx>
        <c:axId val="31912320"/>
        <c:scaling>
          <c:orientation val="minMax"/>
        </c:scaling>
        <c:delete val="0"/>
        <c:axPos val="l"/>
        <c:majorGridlines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err="1" smtClean="0"/>
                  <a:t>n</a:t>
                </a:r>
                <a:r>
                  <a:rPr lang="cs-CZ" baseline="-25000" dirty="0" err="1" smtClean="0"/>
                  <a:t>j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1.5432098765432098E-3"/>
              <c:y val="0.43506761241825392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31856896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Relativní č</a:t>
            </a:r>
            <a:r>
              <a:rPr lang="en-US" dirty="0" smtClean="0"/>
              <a:t>e</a:t>
            </a:r>
            <a:r>
              <a:rPr lang="cs-CZ" dirty="0" smtClean="0"/>
              <a:t>t</a:t>
            </a:r>
            <a:r>
              <a:rPr lang="en-US" dirty="0" err="1" smtClean="0"/>
              <a:t>nost</a:t>
            </a:r>
            <a:r>
              <a:rPr lang="en-US" dirty="0" smtClean="0"/>
              <a:t> </a:t>
            </a:r>
            <a:r>
              <a:rPr lang="en-US" dirty="0" err="1"/>
              <a:t>naměřené</a:t>
            </a:r>
            <a:r>
              <a:rPr lang="en-US" dirty="0"/>
              <a:t> </a:t>
            </a:r>
            <a:r>
              <a:rPr lang="en-US" dirty="0" err="1"/>
              <a:t>výšky</a:t>
            </a:r>
            <a:r>
              <a:rPr lang="en-US" dirty="0"/>
              <a:t> u </a:t>
            </a:r>
            <a:r>
              <a:rPr lang="en-US" dirty="0" err="1" smtClean="0"/>
              <a:t>žáků</a:t>
            </a:r>
            <a:endParaRPr lang="cs-CZ" dirty="0" smtClean="0"/>
          </a:p>
          <a:p>
            <a:pPr>
              <a:defRPr/>
            </a:pPr>
            <a:r>
              <a:rPr lang="en-US" dirty="0" smtClean="0"/>
              <a:t> </a:t>
            </a:r>
            <a:r>
              <a:rPr lang="en-US" dirty="0"/>
              <a:t>9. </a:t>
            </a:r>
            <a:r>
              <a:rPr lang="en-US" dirty="0" err="1"/>
              <a:t>třídy</a:t>
            </a:r>
            <a:endParaRPr lang="en-US" dirty="0"/>
          </a:p>
        </c:rich>
      </c:tx>
      <c:layout>
        <c:manualLayout>
          <c:xMode val="edge"/>
          <c:yMode val="edge"/>
          <c:x val="0.13469012702292338"/>
          <c:y val="0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19805330271945093"/>
          <c:y val="0.13571388011788874"/>
          <c:w val="0.58595757878754218"/>
          <c:h val="0.83903182593406089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Černost naměřené výšky u žáků 9. třídy</c:v>
                </c:pt>
              </c:strCache>
            </c:strRef>
          </c:tx>
          <c:cat>
            <c:numRef>
              <c:f>List1!$A$2:$A$8</c:f>
              <c:numCache>
                <c:formatCode>General</c:formatCode>
                <c:ptCount val="7"/>
                <c:pt idx="0">
                  <c:v>168</c:v>
                </c:pt>
                <c:pt idx="1">
                  <c:v>170</c:v>
                </c:pt>
                <c:pt idx="2">
                  <c:v>171</c:v>
                </c:pt>
                <c:pt idx="3">
                  <c:v>172</c:v>
                </c:pt>
                <c:pt idx="4">
                  <c:v>173</c:v>
                </c:pt>
                <c:pt idx="5">
                  <c:v>175</c:v>
                </c:pt>
                <c:pt idx="6">
                  <c:v>184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3</c:v>
                </c:pt>
                <c:pt idx="5">
                  <c:v>4</c:v>
                </c:pt>
                <c:pt idx="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537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74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658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827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6543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463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3554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821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843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00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7022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544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7677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909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6888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415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493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1878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9895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3115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0714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5020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8733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8498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9041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9122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7796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11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95007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5978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6326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8834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996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924F9-2575-4EE2-9A65-ED72417BE0BA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587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86983-2350-4297-8631-AE3E800B06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720F3-5AA1-4D1C-9A1F-5A59E2A397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907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AA89D-306F-4F12-B0CC-8EAB2BC0DC8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4E302-62DC-4343-A8BD-07808379CB9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592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29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055692"/>
              </p:ext>
            </p:extLst>
          </p:nvPr>
        </p:nvGraphicFramePr>
        <p:xfrm>
          <a:off x="1101725" y="554038"/>
          <a:ext cx="6592888" cy="573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cument" r:id="rId3" imgW="11299164" imgH="9748201" progId="Word.Document.8">
                  <p:embed/>
                </p:oleObj>
              </mc:Choice>
              <mc:Fallback>
                <p:oleObj name="Document" r:id="rId3" imgW="11299164" imgH="9748201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01725" y="554038"/>
                        <a:ext cx="6592888" cy="57372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2772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Grafické zobrazení statistických dat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Typy grafů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40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Grafické vyjádření statistických údajů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Statistické údaje zaznamenáváme do tabulky nebo do vhodně zvolených grafů</a:t>
            </a:r>
          </a:p>
          <a:p>
            <a:r>
              <a:rPr lang="cs-CZ" sz="2800" b="1" dirty="0" smtClean="0"/>
              <a:t>Na vodorovnou osu nanášíme znak (</a:t>
            </a:r>
            <a:r>
              <a:rPr lang="cs-CZ" sz="2800" b="1" dirty="0" err="1" smtClean="0"/>
              <a:t>x</a:t>
            </a:r>
            <a:r>
              <a:rPr lang="cs-CZ" sz="2800" b="1" baseline="-25000" dirty="0" err="1" smtClean="0"/>
              <a:t>j</a:t>
            </a:r>
            <a:r>
              <a:rPr lang="cs-CZ" sz="2800" b="1" dirty="0"/>
              <a:t>)</a:t>
            </a:r>
            <a:r>
              <a:rPr lang="cs-CZ" sz="2800" b="1" dirty="0" smtClean="0"/>
              <a:t>, na svislou jeho četnost(</a:t>
            </a:r>
            <a:r>
              <a:rPr lang="cs-CZ" sz="2800" b="1" dirty="0" err="1" smtClean="0"/>
              <a:t>n</a:t>
            </a:r>
            <a:r>
              <a:rPr lang="cs-CZ" sz="2800" b="1" baseline="-25000" dirty="0" err="1" smtClean="0"/>
              <a:t>j</a:t>
            </a:r>
            <a:r>
              <a:rPr lang="cs-CZ" sz="2800" b="1" dirty="0"/>
              <a:t>)</a:t>
            </a:r>
            <a:endParaRPr lang="cs-CZ" sz="2800" b="1" dirty="0" smtClean="0"/>
          </a:p>
          <a:p>
            <a:r>
              <a:rPr lang="cs-CZ" sz="2800" dirty="0" smtClean="0"/>
              <a:t>Základem pro vytvoření grafu je správně sestavená tabulka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68582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488793"/>
              </p:ext>
            </p:extLst>
          </p:nvPr>
        </p:nvGraphicFramePr>
        <p:xfrm>
          <a:off x="396674" y="2060848"/>
          <a:ext cx="8229600" cy="36002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ulka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11463967"/>
                  </p:ext>
                </p:extLst>
              </p:nvPr>
            </p:nvGraphicFramePr>
            <p:xfrm>
              <a:off x="1324194" y="188640"/>
              <a:ext cx="6374560" cy="187693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96820"/>
                    <a:gridCol w="796820"/>
                    <a:gridCol w="796820"/>
                    <a:gridCol w="777892"/>
                    <a:gridCol w="815748"/>
                    <a:gridCol w="796820"/>
                    <a:gridCol w="796820"/>
                    <a:gridCol w="796820"/>
                  </a:tblGrid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baseline="0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1" i="1" baseline="0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b>
                                    <m:r>
                                      <a:rPr lang="cs-CZ" b="1" i="1" baseline="0" smtClean="0">
                                        <a:latin typeface="Cambria Math"/>
                                      </a:rPr>
                                      <m:t>𝒋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baseline="-25000" dirty="0" smtClean="0"/>
                        </a:p>
                        <a:p>
                          <a:r>
                            <a:rPr lang="cs-CZ" baseline="0" dirty="0" smtClean="0"/>
                            <a:t>Výška </a:t>
                          </a:r>
                          <a:r>
                            <a:rPr lang="cs-CZ" dirty="0" smtClean="0"/>
                            <a:t>(cm</a:t>
                          </a:r>
                          <a:r>
                            <a:rPr lang="cs-CZ" baseline="0" dirty="0" smtClean="0"/>
                            <a:t> )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168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170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184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𝑗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 smtClean="0"/>
                        </a:p>
                        <a:p>
                          <a:r>
                            <a:rPr lang="cs-CZ" dirty="0" smtClean="0"/>
                            <a:t>Počet žáků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4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ulka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11463967"/>
                  </p:ext>
                </p:extLst>
              </p:nvPr>
            </p:nvGraphicFramePr>
            <p:xfrm>
              <a:off x="1324194" y="188640"/>
              <a:ext cx="6374560" cy="187693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96820"/>
                    <a:gridCol w="796820"/>
                    <a:gridCol w="796820"/>
                    <a:gridCol w="777892"/>
                    <a:gridCol w="815748"/>
                    <a:gridCol w="796820"/>
                    <a:gridCol w="796820"/>
                    <a:gridCol w="796820"/>
                  </a:tblGrid>
                  <a:tr h="94043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t="-3247" r="-698473" b="-1103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168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170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175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184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93649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t="-103247" r="-698473" b="-103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4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p:sp>
        <p:nvSpPr>
          <p:cNvPr id="2" name="TextovéPole 1"/>
          <p:cNvSpPr txBox="1"/>
          <p:nvPr/>
        </p:nvSpPr>
        <p:spPr>
          <a:xfrm>
            <a:off x="611560" y="6165304"/>
            <a:ext cx="7799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Spojnicový graf ukazuje absolutní zastoupení v jednotlivých výškových kategoriích.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78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232402"/>
              </p:ext>
            </p:extLst>
          </p:nvPr>
        </p:nvGraphicFramePr>
        <p:xfrm>
          <a:off x="457200" y="1844675"/>
          <a:ext cx="8229600" cy="396058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44368"/>
              </p:ext>
            </p:extLst>
          </p:nvPr>
        </p:nvGraphicFramePr>
        <p:xfrm>
          <a:off x="1331640" y="332656"/>
          <a:ext cx="637456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žáků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31917" y="6000908"/>
            <a:ext cx="4697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Sloupcový graf funguje podobně jako spojnicový.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88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984346"/>
              </p:ext>
            </p:extLst>
          </p:nvPr>
        </p:nvGraphicFramePr>
        <p:xfrm>
          <a:off x="1331640" y="332656"/>
          <a:ext cx="6374560" cy="12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</a:tblGrid>
              <a:tr h="63000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Výška (cm</a:t>
                      </a:r>
                      <a:r>
                        <a:rPr lang="cs-CZ" sz="1600" baseline="0" dirty="0" smtClean="0"/>
                        <a:t> )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168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170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171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172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173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175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184</a:t>
                      </a:r>
                      <a:endParaRPr lang="cs-CZ" sz="1600" dirty="0"/>
                    </a:p>
                  </a:txBody>
                  <a:tcPr/>
                </a:tc>
              </a:tr>
              <a:tr h="63000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Počet žáků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1587184"/>
              </p:ext>
            </p:extLst>
          </p:nvPr>
        </p:nvGraphicFramePr>
        <p:xfrm>
          <a:off x="1331640" y="1772817"/>
          <a:ext cx="6480720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6093296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výsečovém grafu nepoznáme absolutní hodnotu jednotlivých kategorií, ale můžeme porovnat jejich </a:t>
            </a:r>
            <a:r>
              <a:rPr lang="cs-CZ" b="1" dirty="0" smtClean="0"/>
              <a:t>relativní </a:t>
            </a:r>
            <a:r>
              <a:rPr lang="cs-CZ" dirty="0" smtClean="0"/>
              <a:t>četnost.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76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graf je vhodný pro zobrazení </a:t>
            </a:r>
            <a:r>
              <a:rPr lang="cs-CZ" b="1" dirty="0" smtClean="0"/>
              <a:t>absolutní</a:t>
            </a:r>
            <a:r>
              <a:rPr lang="cs-CZ" dirty="0" smtClean="0"/>
              <a:t> četnosti?</a:t>
            </a:r>
          </a:p>
          <a:p>
            <a:r>
              <a:rPr lang="cs-CZ" dirty="0" smtClean="0"/>
              <a:t>Jaké údaje se zobrazují na osy (vodorovná, svislá)?</a:t>
            </a:r>
          </a:p>
          <a:p>
            <a:r>
              <a:rPr lang="cs-CZ" dirty="0"/>
              <a:t>Jaký graf je vhodný pro zobrazení </a:t>
            </a:r>
            <a:r>
              <a:rPr lang="cs-CZ" b="1" dirty="0" smtClean="0"/>
              <a:t>relativní </a:t>
            </a:r>
            <a:r>
              <a:rPr lang="cs-CZ" dirty="0" smtClean="0"/>
              <a:t>četnosti</a:t>
            </a:r>
            <a:r>
              <a:rPr lang="cs-CZ" dirty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82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KREJZA, Karel. </a:t>
            </a:r>
            <a:r>
              <a:rPr lang="cs-CZ" sz="2000" i="1" dirty="0"/>
              <a:t>grafické vyjádření statistických údajů</a:t>
            </a:r>
            <a:r>
              <a:rPr lang="cs-CZ" sz="2000" dirty="0"/>
              <a:t> [online]. [cit. 10.6.2013]. Dostupný na WWW: http://dumy.cz/material/5262-graficke-vyjadreni-statistickych-udaju </a:t>
            </a:r>
          </a:p>
        </p:txBody>
      </p:sp>
    </p:spTree>
    <p:extLst>
      <p:ext uri="{BB962C8B-B14F-4D97-AF65-F5344CB8AC3E}">
        <p14:creationId xmlns:p14="http://schemas.microsoft.com/office/powerpoint/2010/main" val="222589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235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3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Motiv systému Office</vt:lpstr>
      <vt:lpstr>1_Motiv systému Office</vt:lpstr>
      <vt:lpstr>2_Motiv systému Office</vt:lpstr>
      <vt:lpstr>Microsoft Word 97 - 2003 Document</vt:lpstr>
      <vt:lpstr>Prezentace aplikace PowerPoint</vt:lpstr>
      <vt:lpstr>Grafické zobrazení statistických dat</vt:lpstr>
      <vt:lpstr>Grafické vyjádření statistických údajů</vt:lpstr>
      <vt:lpstr>Prezentace aplikace PowerPoint</vt:lpstr>
      <vt:lpstr>Prezentace aplikace PowerPoint</vt:lpstr>
      <vt:lpstr>Prezentace aplikace PowerPoint</vt:lpstr>
      <vt:lpstr>Shrnutí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Husáková Jitka</cp:lastModifiedBy>
  <cp:revision>23</cp:revision>
  <dcterms:created xsi:type="dcterms:W3CDTF">2011-06-03T11:04:13Z</dcterms:created>
  <dcterms:modified xsi:type="dcterms:W3CDTF">2013-06-10T09:04:01Z</dcterms:modified>
</cp:coreProperties>
</file>