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0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9" r:id="rId12"/>
    <p:sldId id="270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C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781E0-78EF-4DFB-BA56-834616F6F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6EC5D-EDA8-43ED-A3A1-B10160CD5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82D61-2C98-451D-9971-B6B244E7C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FF620-DC90-462D-AAC8-9D49349EF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C05E3-B6A8-49B3-B54F-B1D4F68E1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D724F-DA6E-4D89-A240-89EA2A0D1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2E2D3-125E-4D24-BECD-1962964803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E66BF-A741-415B-BD49-E9C546CAB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7E6D3-209A-4B0A-A9D4-EFCF3024A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13D34-F491-4D1E-80CC-2C8579A4E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733F8-221E-4EDA-A777-9BECB2A10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B2E16-9A24-4C56-9111-6076B63DF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55280-402B-4013-B081-2767C2206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BAD6F-B850-40D2-AC8F-77C42F809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5411F-E7CD-4EE2-968C-794D7E980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12B36-B294-4846-AF07-9BE1F3DF6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5E1AE-BE8A-4BA4-A04F-F6E4726F5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D1104-AE4E-435B-8A72-DAA67EE48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0644E-EBA9-4F33-9858-7922D27B9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3D0B6-8F73-413E-A038-6E96747FD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4DFE9-683E-47A2-88CA-76C89A42A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3A6DE-0100-40AB-83A0-82319DAC3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028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146DB4D-063A-4717-8943-240844597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3316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3317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3318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15B9E8-CBA4-45D5-8F63-1624EB703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e/ef/Matricaria_recutita_g3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//upload.wikimedia.org/wikipedia/commons/7/7f/Coltsfoot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9/9b/2006-10-22Calendula05-0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1714488"/>
            <a:ext cx="7772400" cy="1470025"/>
          </a:xfrm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err="1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Hvězdnicovité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5602" name="Podnadpis 2"/>
          <p:cNvSpPr>
            <a:spLocks noGrp="1"/>
          </p:cNvSpPr>
          <p:nvPr>
            <p:ph type="subTitle" idx="4294967295"/>
          </p:nvPr>
        </p:nvSpPr>
        <p:spPr>
          <a:xfrm>
            <a:off x="2028825" y="3248025"/>
            <a:ext cx="6400800" cy="1752600"/>
          </a:xfrm>
        </p:spPr>
        <p:txBody>
          <a:bodyPr/>
          <a:lstStyle/>
          <a:p>
            <a:pPr marL="0" indent="0" algn="r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MATERIÁLU: VY_32_INOVACE_1B_19_Hvězdnicovité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červen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26643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>
          <a:xfrm>
            <a:off x="457200" y="50006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71625"/>
            <a:ext cx="8472488" cy="5286375"/>
          </a:xfrm>
        </p:spPr>
        <p:txBody>
          <a:bodyPr/>
          <a:lstStyle/>
          <a:p>
            <a:pPr eaLnBrk="1" hangingPunct="1"/>
            <a:r>
              <a:rPr lang="cs-CZ" sz="2000" smtClean="0"/>
              <a:t>Výklad na 1 vyučovací hodinu zaměřen na čeleď Hvězdnicovité.</a:t>
            </a:r>
          </a:p>
          <a:p>
            <a:pPr eaLnBrk="1" hangingPunct="1"/>
            <a:r>
              <a:rPr lang="cs-CZ" sz="2000" smtClean="0"/>
              <a:t>Obecná charakteristika čeledi, popis stavby květenství úbor (černobílý obrázek je možno žákům nakopírovat – vhodné pro práci žáků v hodině), poznávání zástupců.</a:t>
            </a:r>
          </a:p>
          <a:p>
            <a:pPr eaLnBrk="1" hangingPunct="1"/>
            <a:r>
              <a:rPr lang="cs-CZ" sz="2000" smtClean="0"/>
              <a:t>Procvičování formou práce s interaktivní tabulí.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/>
            <a:r>
              <a:rPr lang="cs-CZ" sz="200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smtClean="0"/>
              <a:t>U obrázků použita animace – zmizení.</a:t>
            </a:r>
          </a:p>
          <a:p>
            <a:pPr eaLnBrk="1" hangingPunct="1"/>
            <a:r>
              <a:rPr lang="cs-CZ" sz="2000" smtClean="0"/>
              <a:t>Popisky obrázků se odkrývají postupně.</a:t>
            </a:r>
          </a:p>
          <a:p>
            <a:pPr eaLnBrk="1" hangingPunct="1"/>
            <a:r>
              <a:rPr lang="cs-CZ" sz="2000" smtClean="0"/>
              <a:t>Procvičování – zápis na interaktivní tabuli.</a:t>
            </a:r>
          </a:p>
          <a:p>
            <a:pPr eaLnBrk="1" hangingPunct="1"/>
            <a:r>
              <a:rPr lang="cs-CZ" sz="2000" smtClean="0"/>
              <a:t>Přílet řešení.</a:t>
            </a:r>
          </a:p>
          <a:p>
            <a:pPr eaLnBrk="1" hangingPunct="1"/>
            <a:r>
              <a:rPr lang="cs-CZ" sz="2000" smtClean="0"/>
              <a:t>Aktivační událost – po výběru odpovědi, přílet smajlíka.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Hvězdnicovité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163"/>
            <a:ext cx="8472488" cy="4389437"/>
          </a:xfrm>
        </p:spPr>
        <p:txBody>
          <a:bodyPr/>
          <a:lstStyle/>
          <a:p>
            <a:pPr>
              <a:defRPr/>
            </a:pPr>
            <a:r>
              <a:rPr lang="cs-CZ" dirty="0"/>
              <a:t>byliny</a:t>
            </a:r>
          </a:p>
          <a:p>
            <a:pPr>
              <a:defRPr/>
            </a:pPr>
            <a:r>
              <a:rPr lang="cs-CZ" dirty="0"/>
              <a:t>květenství </a:t>
            </a: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úbor</a:t>
            </a:r>
          </a:p>
          <a:p>
            <a:pPr lvl="1">
              <a:defRPr/>
            </a:pP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zákrov</a:t>
            </a:r>
            <a:r>
              <a:rPr lang="cs-CZ" dirty="0"/>
              <a:t> = soubor listenů (listů </a:t>
            </a:r>
            <a:r>
              <a:rPr lang="cs-CZ" dirty="0" smtClean="0"/>
              <a:t>květenství)</a:t>
            </a:r>
          </a:p>
          <a:p>
            <a:pPr lvl="1">
              <a:defRPr/>
            </a:pPr>
            <a:r>
              <a:rPr lang="cs-CZ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jazykovité </a:t>
            </a: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květy</a:t>
            </a:r>
            <a:r>
              <a:rPr lang="cs-CZ" dirty="0"/>
              <a:t> –</a:t>
            </a:r>
            <a:r>
              <a:rPr lang="cs-CZ" dirty="0">
                <a:latin typeface="Arial" charset="0"/>
              </a:rPr>
              <a:t> </a:t>
            </a:r>
            <a:r>
              <a:rPr lang="cs-CZ" dirty="0"/>
              <a:t>obvykle neslouží k rozmnožování (jalové</a:t>
            </a:r>
            <a:r>
              <a:rPr lang="en-US" dirty="0"/>
              <a:t>/</a:t>
            </a:r>
            <a:r>
              <a:rPr lang="cs-CZ" dirty="0" smtClean="0"/>
              <a:t>samičí)</a:t>
            </a:r>
          </a:p>
          <a:p>
            <a:pPr lvl="1">
              <a:defRPr/>
            </a:pPr>
            <a:r>
              <a:rPr lang="cs-CZ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trubkovité </a:t>
            </a: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květy</a:t>
            </a:r>
            <a:r>
              <a:rPr lang="cs-CZ" dirty="0"/>
              <a:t> – tyčinky + </a:t>
            </a:r>
            <a:r>
              <a:rPr lang="cs-CZ" dirty="0" smtClean="0"/>
              <a:t>pestíky</a:t>
            </a:r>
          </a:p>
          <a:p>
            <a:pPr marL="742950" lvl="1" indent="-285750">
              <a:buFont typeface="Wingdings 2" pitchFamily="18" charset="2"/>
              <a:buNone/>
              <a:defRPr/>
            </a:pPr>
            <a:r>
              <a:rPr lang="cs-CZ" dirty="0" smtClean="0">
                <a:cs typeface="Arial" charset="0"/>
              </a:rPr>
              <a:t>→ </a:t>
            </a:r>
            <a:r>
              <a:rPr lang="cs-CZ" dirty="0">
                <a:cs typeface="Arial" charset="0"/>
              </a:rPr>
              <a:t>opylení + oplození → </a:t>
            </a: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plod nažka</a:t>
            </a:r>
          </a:p>
          <a:p>
            <a:pPr>
              <a:defRPr/>
            </a:pPr>
            <a:r>
              <a:rPr lang="cs-CZ" dirty="0">
                <a:cs typeface="Arial" charset="0"/>
              </a:rPr>
              <a:t>chmýr na na</a:t>
            </a:r>
            <a:r>
              <a:rPr lang="cs-CZ" dirty="0"/>
              <a:t>ž</a:t>
            </a:r>
            <a:r>
              <a:rPr lang="cs-CZ" dirty="0">
                <a:cs typeface="Arial" charset="0"/>
              </a:rPr>
              <a:t>ce = p</a:t>
            </a:r>
            <a:r>
              <a:rPr lang="cs-CZ" dirty="0"/>
              <a:t>ř</a:t>
            </a:r>
            <a:r>
              <a:rPr lang="cs-CZ" dirty="0">
                <a:cs typeface="Arial" charset="0"/>
              </a:rPr>
              <a:t>em</a:t>
            </a:r>
            <a:r>
              <a:rPr lang="cs-CZ" dirty="0"/>
              <a:t>ě</a:t>
            </a:r>
            <a:r>
              <a:rPr lang="cs-CZ" dirty="0">
                <a:cs typeface="Arial" charset="0"/>
              </a:rPr>
              <a:t>n</a:t>
            </a:r>
            <a:r>
              <a:rPr lang="cs-CZ" dirty="0"/>
              <a:t>ě</a:t>
            </a:r>
            <a:r>
              <a:rPr lang="cs-CZ" dirty="0">
                <a:cs typeface="Arial" charset="0"/>
              </a:rPr>
              <a:t>ný </a:t>
            </a:r>
            <a:r>
              <a:rPr lang="cs-CZ" dirty="0" smtClean="0">
                <a:cs typeface="Arial" charset="0"/>
              </a:rPr>
              <a:t>kalich</a:t>
            </a:r>
            <a:br>
              <a:rPr lang="cs-CZ" dirty="0" smtClean="0">
                <a:cs typeface="Arial" charset="0"/>
              </a:rPr>
            </a:br>
            <a:r>
              <a:rPr lang="cs-CZ" dirty="0" smtClean="0">
                <a:cs typeface="Arial" charset="0"/>
              </a:rPr>
              <a:t>→ </a:t>
            </a:r>
            <a:r>
              <a:rPr lang="cs-CZ" dirty="0">
                <a:cs typeface="Arial" charset="0"/>
              </a:rPr>
              <a:t>rozši</a:t>
            </a:r>
            <a:r>
              <a:rPr lang="cs-CZ" dirty="0"/>
              <a:t>ř</a:t>
            </a:r>
            <a:r>
              <a:rPr lang="cs-CZ" dirty="0">
                <a:cs typeface="Arial" charset="0"/>
              </a:rPr>
              <a:t>ování v</a:t>
            </a:r>
            <a:r>
              <a:rPr lang="cs-CZ" dirty="0"/>
              <a:t>ě</a:t>
            </a:r>
            <a:r>
              <a:rPr lang="cs-CZ" dirty="0">
                <a:cs typeface="Arial" charset="0"/>
              </a:rPr>
              <a:t>trem</a:t>
            </a:r>
          </a:p>
          <a:p>
            <a:pPr>
              <a:defRPr/>
            </a:pPr>
            <a:r>
              <a:rPr lang="cs-CZ" dirty="0">
                <a:cs typeface="Arial" charset="0"/>
              </a:rPr>
              <a:t>mlé</a:t>
            </a:r>
            <a:r>
              <a:rPr lang="cs-CZ" dirty="0"/>
              <a:t>č</a:t>
            </a:r>
            <a:r>
              <a:rPr lang="cs-CZ" dirty="0">
                <a:cs typeface="Arial" charset="0"/>
              </a:rPr>
              <a:t>nice – obsahuje bílé mléko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4"/>
          <p:cNvSpPr txBox="1">
            <a:spLocks noChangeArrowheads="1"/>
          </p:cNvSpPr>
          <p:nvPr/>
        </p:nvSpPr>
        <p:spPr bwMode="auto">
          <a:xfrm>
            <a:off x="3000375" y="6286500"/>
            <a:ext cx="626427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Kopretina – úbor</a:t>
            </a:r>
          </a:p>
        </p:txBody>
      </p:sp>
      <p:pic>
        <p:nvPicPr>
          <p:cNvPr id="20493" name="Picture 13" descr="Názorná květena zemí koruny české, svazek 3, strana 388"/>
          <p:cNvPicPr>
            <a:picLocks noChangeAspect="1" noChangeArrowheads="1"/>
          </p:cNvPicPr>
          <p:nvPr/>
        </p:nvPicPr>
        <p:blipFill>
          <a:blip r:embed="rId2"/>
          <a:srcRect l="17584" t="19125" r="12614" b="59309"/>
          <a:stretch>
            <a:fillRect/>
          </a:stretch>
        </p:blipFill>
        <p:spPr bwMode="auto">
          <a:xfrm>
            <a:off x="1150938" y="2044700"/>
            <a:ext cx="684053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Čárový popisek 1 6"/>
          <p:cNvSpPr>
            <a:spLocks/>
          </p:cNvSpPr>
          <p:nvPr/>
        </p:nvSpPr>
        <p:spPr bwMode="auto">
          <a:xfrm>
            <a:off x="71438" y="3357563"/>
            <a:ext cx="1214437" cy="357187"/>
          </a:xfrm>
          <a:prstGeom prst="borderCallout1">
            <a:avLst>
              <a:gd name="adj1" fmla="val 13236"/>
              <a:gd name="adj2" fmla="val 103306"/>
              <a:gd name="adj3" fmla="val -88066"/>
              <a:gd name="adj4" fmla="val 10939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koruna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034" y="1714488"/>
            <a:ext cx="2786082" cy="50006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trubkovitý květ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6072198" y="1428736"/>
            <a:ext cx="2786082" cy="50006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jazykovitý květ</a:t>
            </a:r>
            <a:endParaRPr lang="cs-CZ" sz="2800" dirty="0"/>
          </a:p>
        </p:txBody>
      </p:sp>
      <p:sp>
        <p:nvSpPr>
          <p:cNvPr id="10" name="Čárový popisek 1 9"/>
          <p:cNvSpPr>
            <a:spLocks/>
          </p:cNvSpPr>
          <p:nvPr/>
        </p:nvSpPr>
        <p:spPr bwMode="auto">
          <a:xfrm>
            <a:off x="2428875" y="3071813"/>
            <a:ext cx="1320800" cy="357187"/>
          </a:xfrm>
          <a:prstGeom prst="borderCallout1">
            <a:avLst>
              <a:gd name="adj1" fmla="val 16138"/>
              <a:gd name="adj2" fmla="val 1108"/>
              <a:gd name="adj3" fmla="val 14103"/>
              <a:gd name="adj4" fmla="val -5257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tyčinky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Čárový popisek 1 10"/>
          <p:cNvSpPr>
            <a:spLocks/>
          </p:cNvSpPr>
          <p:nvPr/>
        </p:nvSpPr>
        <p:spPr bwMode="auto">
          <a:xfrm>
            <a:off x="1285875" y="5572125"/>
            <a:ext cx="2178050" cy="428625"/>
          </a:xfrm>
          <a:prstGeom prst="borderCallout1">
            <a:avLst>
              <a:gd name="adj1" fmla="val -310"/>
              <a:gd name="adj2" fmla="val 40665"/>
              <a:gd name="adj3" fmla="val -287192"/>
              <a:gd name="adj4" fmla="val 16467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medové žlázky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Čárový popisek 1 11"/>
          <p:cNvSpPr>
            <a:spLocks/>
          </p:cNvSpPr>
          <p:nvPr/>
        </p:nvSpPr>
        <p:spPr bwMode="auto">
          <a:xfrm>
            <a:off x="2393950" y="4929188"/>
            <a:ext cx="2178050" cy="428625"/>
          </a:xfrm>
          <a:prstGeom prst="borderCallout1">
            <a:avLst>
              <a:gd name="adj1" fmla="val -3695"/>
              <a:gd name="adj2" fmla="val 63989"/>
              <a:gd name="adj3" fmla="val -134796"/>
              <a:gd name="adj4" fmla="val 9310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květní lůžko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Čárový popisek 1 12"/>
          <p:cNvSpPr>
            <a:spLocks/>
          </p:cNvSpPr>
          <p:nvPr/>
        </p:nvSpPr>
        <p:spPr bwMode="auto">
          <a:xfrm>
            <a:off x="2428875" y="2500313"/>
            <a:ext cx="1320800" cy="357187"/>
          </a:xfrm>
          <a:prstGeom prst="borderCallout1">
            <a:avLst>
              <a:gd name="adj1" fmla="val 16138"/>
              <a:gd name="adj2" fmla="val 1108"/>
              <a:gd name="adj3" fmla="val 14103"/>
              <a:gd name="adj4" fmla="val -5257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pestík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Čárový popisek 1 13"/>
          <p:cNvSpPr>
            <a:spLocks/>
          </p:cNvSpPr>
          <p:nvPr/>
        </p:nvSpPr>
        <p:spPr bwMode="auto">
          <a:xfrm>
            <a:off x="214313" y="5072063"/>
            <a:ext cx="1500187" cy="357187"/>
          </a:xfrm>
          <a:prstGeom prst="borderCallout1">
            <a:avLst>
              <a:gd name="adj1" fmla="val -3018"/>
              <a:gd name="adj2" fmla="val 49127"/>
              <a:gd name="adj3" fmla="val -124638"/>
              <a:gd name="adj4" fmla="val 9101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semeník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>
            <a:spLocks/>
          </p:cNvSpPr>
          <p:nvPr/>
        </p:nvSpPr>
        <p:spPr bwMode="auto">
          <a:xfrm>
            <a:off x="71438" y="4143375"/>
            <a:ext cx="1214437" cy="357188"/>
          </a:xfrm>
          <a:prstGeom prst="borderCallout1">
            <a:avLst>
              <a:gd name="adj1" fmla="val 13236"/>
              <a:gd name="adj2" fmla="val 103306"/>
              <a:gd name="adj3" fmla="val 1331"/>
              <a:gd name="adj4" fmla="val 128515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čnělka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>
            <a:spLocks/>
          </p:cNvSpPr>
          <p:nvPr/>
        </p:nvSpPr>
        <p:spPr bwMode="auto">
          <a:xfrm>
            <a:off x="142875" y="2500313"/>
            <a:ext cx="1071563" cy="357187"/>
          </a:xfrm>
          <a:prstGeom prst="borderCallout1">
            <a:avLst>
              <a:gd name="adj1" fmla="val 13236"/>
              <a:gd name="adj2" fmla="val 103306"/>
              <a:gd name="adj3" fmla="val 21648"/>
              <a:gd name="adj4" fmla="val 12716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blizna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Čárový popisek 1 16"/>
          <p:cNvSpPr>
            <a:spLocks/>
          </p:cNvSpPr>
          <p:nvPr/>
        </p:nvSpPr>
        <p:spPr bwMode="auto">
          <a:xfrm>
            <a:off x="4786313" y="4857750"/>
            <a:ext cx="1071562" cy="428625"/>
          </a:xfrm>
          <a:prstGeom prst="borderCallout1">
            <a:avLst>
              <a:gd name="adj1" fmla="val -310"/>
              <a:gd name="adj2" fmla="val 26070"/>
              <a:gd name="adj3" fmla="val -155114"/>
              <a:gd name="adj4" fmla="val 27411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zákrov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428860" y="785794"/>
            <a:ext cx="3429024" cy="50006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květenství ÚBOR</a:t>
            </a:r>
            <a:endParaRPr lang="cs-CZ" sz="2800" dirty="0"/>
          </a:p>
        </p:txBody>
      </p:sp>
      <p:sp>
        <p:nvSpPr>
          <p:cNvPr id="19" name="Čárový popisek 1 18"/>
          <p:cNvSpPr>
            <a:spLocks/>
          </p:cNvSpPr>
          <p:nvPr/>
        </p:nvSpPr>
        <p:spPr bwMode="auto">
          <a:xfrm>
            <a:off x="6215063" y="5286375"/>
            <a:ext cx="1500187" cy="357188"/>
          </a:xfrm>
          <a:prstGeom prst="borderCallout1">
            <a:avLst>
              <a:gd name="adj1" fmla="val -3018"/>
              <a:gd name="adj2" fmla="val 49127"/>
              <a:gd name="adj3" fmla="val -124638"/>
              <a:gd name="adj4" fmla="val 9101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semeník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Čárový popisek 1 19"/>
          <p:cNvSpPr>
            <a:spLocks/>
          </p:cNvSpPr>
          <p:nvPr/>
        </p:nvSpPr>
        <p:spPr bwMode="auto">
          <a:xfrm>
            <a:off x="7929563" y="4643438"/>
            <a:ext cx="1214437" cy="357187"/>
          </a:xfrm>
          <a:prstGeom prst="borderCallout1">
            <a:avLst>
              <a:gd name="adj1" fmla="val -7081"/>
              <a:gd name="adj2" fmla="val 32793"/>
              <a:gd name="adj3" fmla="val -67749"/>
              <a:gd name="adj4" fmla="val -26853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čnělka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Čárový popisek 1 20"/>
          <p:cNvSpPr>
            <a:spLocks/>
          </p:cNvSpPr>
          <p:nvPr/>
        </p:nvSpPr>
        <p:spPr bwMode="auto">
          <a:xfrm>
            <a:off x="7858125" y="3965575"/>
            <a:ext cx="1071563" cy="357188"/>
          </a:xfrm>
          <a:prstGeom prst="borderCallout1">
            <a:avLst>
              <a:gd name="adj1" fmla="val 66062"/>
              <a:gd name="adj2" fmla="val -7765"/>
              <a:gd name="adj3" fmla="val 98855"/>
              <a:gd name="adj4" fmla="val -21838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blizna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Čárový popisek 1 21"/>
          <p:cNvSpPr>
            <a:spLocks/>
          </p:cNvSpPr>
          <p:nvPr/>
        </p:nvSpPr>
        <p:spPr bwMode="auto">
          <a:xfrm>
            <a:off x="7858125" y="2857500"/>
            <a:ext cx="1214438" cy="357188"/>
          </a:xfrm>
          <a:prstGeom prst="borderCallout1">
            <a:avLst>
              <a:gd name="adj1" fmla="val 49808"/>
              <a:gd name="adj2" fmla="val 1719"/>
              <a:gd name="adj3" fmla="val 50093"/>
              <a:gd name="adj4" fmla="val -18488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koruna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1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1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  <p:bldP spid="16" grpId="0" build="p" animBg="1"/>
      <p:bldP spid="17" grpId="0" build="p" animBg="1"/>
      <p:bldP spid="19" grpId="0" build="p" animBg="1"/>
      <p:bldP spid="20" grpId="0" build="p" animBg="1"/>
      <p:bldP spid="21" grpId="0" build="p" animBg="1"/>
      <p:bldP spid="22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857250"/>
            <a:ext cx="3900488" cy="257175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léčivky:</a:t>
            </a:r>
          </a:p>
          <a:p>
            <a:pPr>
              <a:defRPr/>
            </a:pPr>
            <a:r>
              <a:rPr lang="cs-CZ" dirty="0"/>
              <a:t>heřmánek pravý</a:t>
            </a:r>
          </a:p>
          <a:p>
            <a:pPr>
              <a:defRPr/>
            </a:pPr>
            <a:r>
              <a:rPr lang="cs-CZ" dirty="0"/>
              <a:t>měsíček lékařský</a:t>
            </a:r>
          </a:p>
          <a:p>
            <a:pPr>
              <a:defRPr/>
            </a:pPr>
            <a:r>
              <a:rPr lang="cs-CZ" dirty="0"/>
              <a:t>podběl lékařský</a:t>
            </a:r>
          </a:p>
          <a:p>
            <a:pPr>
              <a:defRPr/>
            </a:pPr>
            <a:r>
              <a:rPr lang="cs-CZ" dirty="0" smtClean="0"/>
              <a:t>smetanka </a:t>
            </a:r>
            <a:r>
              <a:rPr lang="cs-CZ" dirty="0"/>
              <a:t>lékařská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4" name="Rectangle 3"/>
          <p:cNvSpPr txBox="1">
            <a:spLocks/>
          </p:cNvSpPr>
          <p:nvPr/>
        </p:nvSpPr>
        <p:spPr bwMode="auto">
          <a:xfrm>
            <a:off x="285750" y="0"/>
            <a:ext cx="240030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eaLnBrk="0" hangingPunct="0">
              <a:defRPr/>
            </a:pPr>
            <a:r>
              <a:rPr lang="cs-CZ" sz="50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Zástupci</a:t>
            </a:r>
          </a:p>
        </p:txBody>
      </p:sp>
      <p:sp>
        <p:nvSpPr>
          <p:cNvPr id="30723" name="TextovéPole 14"/>
          <p:cNvSpPr txBox="1">
            <a:spLocks noChangeArrowheads="1"/>
          </p:cNvSpPr>
          <p:nvPr/>
        </p:nvSpPr>
        <p:spPr bwMode="auto">
          <a:xfrm>
            <a:off x="4284663" y="3500438"/>
            <a:ext cx="3357562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Obr.2.: </a:t>
            </a:r>
            <a:r>
              <a:rPr lang="cs-CZ" sz="2200">
                <a:latin typeface="Constantia" pitchFamily="18" charset="0"/>
              </a:rPr>
              <a:t>Heřmánek pravý</a:t>
            </a:r>
          </a:p>
        </p:txBody>
      </p:sp>
      <p:sp>
        <p:nvSpPr>
          <p:cNvPr id="30724" name="TextovéPole 14"/>
          <p:cNvSpPr txBox="1">
            <a:spLocks noChangeArrowheads="1"/>
          </p:cNvSpPr>
          <p:nvPr/>
        </p:nvSpPr>
        <p:spPr bwMode="auto">
          <a:xfrm>
            <a:off x="214313" y="6427788"/>
            <a:ext cx="414337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4.: </a:t>
            </a:r>
            <a:r>
              <a:rPr lang="cs-CZ" sz="2200">
                <a:latin typeface="Constantia" pitchFamily="18" charset="0"/>
              </a:rPr>
              <a:t>Podběl lékařský</a:t>
            </a:r>
          </a:p>
        </p:txBody>
      </p:sp>
      <p:sp>
        <p:nvSpPr>
          <p:cNvPr id="30725" name="TextovéPole 14"/>
          <p:cNvSpPr txBox="1">
            <a:spLocks noChangeArrowheads="1"/>
          </p:cNvSpPr>
          <p:nvPr/>
        </p:nvSpPr>
        <p:spPr bwMode="auto">
          <a:xfrm>
            <a:off x="5508625" y="6430963"/>
            <a:ext cx="3816350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Měsíček lékařský</a:t>
            </a:r>
          </a:p>
        </p:txBody>
      </p:sp>
      <p:pic>
        <p:nvPicPr>
          <p:cNvPr id="21517" name="Picture 13" descr="File:Matricaria recutita g3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12209" t="8067" r="16917" b="22046"/>
          <a:stretch>
            <a:fillRect/>
          </a:stretch>
        </p:blipFill>
        <p:spPr bwMode="auto">
          <a:xfrm>
            <a:off x="4140200" y="188913"/>
            <a:ext cx="4464050" cy="327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9" name="Picture 15" descr="File:2006-10-22Calendula05-0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15042" t="6534" r="21646" b="14430"/>
          <a:stretch>
            <a:fillRect/>
          </a:stretch>
        </p:blipFill>
        <p:spPr bwMode="auto">
          <a:xfrm>
            <a:off x="6227763" y="4005263"/>
            <a:ext cx="2736850" cy="245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1" name="Picture 17" descr="File:Coltsfoot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l="7050" t="10945" r="7997" b="10944"/>
          <a:stretch>
            <a:fillRect/>
          </a:stretch>
        </p:blipFill>
        <p:spPr bwMode="auto">
          <a:xfrm>
            <a:off x="323850" y="3671888"/>
            <a:ext cx="3887788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1438" y="857250"/>
            <a:ext cx="6229350" cy="221138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pěstované pro konzumaci:</a:t>
            </a:r>
          </a:p>
          <a:p>
            <a:pPr>
              <a:defRPr/>
            </a:pPr>
            <a:r>
              <a:rPr lang="cs-CZ" dirty="0"/>
              <a:t>slunečnice roční – semena (olej)</a:t>
            </a:r>
          </a:p>
          <a:p>
            <a:pPr>
              <a:defRPr/>
            </a:pPr>
            <a:r>
              <a:rPr lang="cs-CZ" dirty="0"/>
              <a:t>locika setá – listy (salát)</a:t>
            </a:r>
          </a:p>
          <a:p>
            <a:pPr>
              <a:defRPr/>
            </a:pPr>
            <a:r>
              <a:rPr lang="cs-CZ" dirty="0"/>
              <a:t>čekanka obecná – listy (salát), kořen (cikorka)</a:t>
            </a:r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  <p:sp>
        <p:nvSpPr>
          <p:cNvPr id="31746" name="TextovéPole 14"/>
          <p:cNvSpPr txBox="1">
            <a:spLocks noChangeArrowheads="1"/>
          </p:cNvSpPr>
          <p:nvPr/>
        </p:nvSpPr>
        <p:spPr bwMode="auto">
          <a:xfrm>
            <a:off x="179388" y="6165850"/>
            <a:ext cx="3925887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5.: </a:t>
            </a:r>
            <a:r>
              <a:rPr lang="cs-CZ" sz="2200">
                <a:latin typeface="Constantia" pitchFamily="18" charset="0"/>
              </a:rPr>
              <a:t>Slunečnice roční</a:t>
            </a:r>
          </a:p>
        </p:txBody>
      </p:sp>
      <p:sp>
        <p:nvSpPr>
          <p:cNvPr id="31747" name="TextovéPole 14"/>
          <p:cNvSpPr txBox="1">
            <a:spLocks noChangeArrowheads="1"/>
          </p:cNvSpPr>
          <p:nvPr/>
        </p:nvSpPr>
        <p:spPr bwMode="auto">
          <a:xfrm>
            <a:off x="3132138" y="5734050"/>
            <a:ext cx="3925887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6.: </a:t>
            </a:r>
            <a:r>
              <a:rPr lang="cs-CZ" sz="2200">
                <a:latin typeface="Constantia" pitchFamily="18" charset="0"/>
              </a:rPr>
              <a:t>Locika setá</a:t>
            </a:r>
          </a:p>
        </p:txBody>
      </p:sp>
      <p:sp>
        <p:nvSpPr>
          <p:cNvPr id="31748" name="TextovéPole 14"/>
          <p:cNvSpPr txBox="1">
            <a:spLocks noChangeArrowheads="1"/>
          </p:cNvSpPr>
          <p:nvPr/>
        </p:nvSpPr>
        <p:spPr bwMode="auto">
          <a:xfrm>
            <a:off x="6516688" y="4652963"/>
            <a:ext cx="23764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7.: </a:t>
            </a:r>
            <a:r>
              <a:rPr lang="cs-CZ" sz="2200">
                <a:latin typeface="Constantia" pitchFamily="18" charset="0"/>
              </a:rPr>
              <a:t>Čekanka obecná</a:t>
            </a:r>
          </a:p>
        </p:txBody>
      </p:sp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2"/>
          <a:srcRect l="11250" t="12195" r="10312"/>
          <a:stretch>
            <a:fillRect/>
          </a:stretch>
        </p:blipFill>
        <p:spPr bwMode="auto">
          <a:xfrm>
            <a:off x="107950" y="3716338"/>
            <a:ext cx="2881313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0"/>
          <p:cNvPicPr>
            <a:picLocks noChangeAspect="1" noChangeArrowheads="1"/>
          </p:cNvPicPr>
          <p:nvPr/>
        </p:nvPicPr>
        <p:blipFill>
          <a:blip r:embed="rId3"/>
          <a:srcRect t="48750"/>
          <a:stretch>
            <a:fillRect/>
          </a:stretch>
        </p:blipFill>
        <p:spPr bwMode="auto">
          <a:xfrm>
            <a:off x="3132138" y="3500438"/>
            <a:ext cx="3222625" cy="220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11"/>
          <p:cNvPicPr>
            <a:picLocks noChangeAspect="1" noChangeArrowheads="1"/>
          </p:cNvPicPr>
          <p:nvPr/>
        </p:nvPicPr>
        <p:blipFill>
          <a:blip r:embed="rId4"/>
          <a:srcRect l="16408" r="13037" b="10945"/>
          <a:stretch>
            <a:fillRect/>
          </a:stretch>
        </p:blipFill>
        <p:spPr bwMode="auto">
          <a:xfrm>
            <a:off x="6442075" y="287338"/>
            <a:ext cx="2593975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812800"/>
            <a:ext cx="5076825" cy="325913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louky:</a:t>
            </a:r>
          </a:p>
          <a:p>
            <a:pPr>
              <a:defRPr/>
            </a:pPr>
            <a:r>
              <a:rPr lang="cs-CZ" dirty="0"/>
              <a:t>kopretina bílá</a:t>
            </a:r>
          </a:p>
          <a:p>
            <a:pPr>
              <a:defRPr/>
            </a:pPr>
            <a:r>
              <a:rPr lang="cs-CZ" dirty="0"/>
              <a:t>řebříček obecný</a:t>
            </a:r>
          </a:p>
          <a:p>
            <a:pPr>
              <a:defRPr/>
            </a:pPr>
            <a:r>
              <a:rPr lang="cs-CZ" dirty="0"/>
              <a:t>chrpa luční</a:t>
            </a:r>
          </a:p>
          <a:p>
            <a:pPr>
              <a:defRPr/>
            </a:pPr>
            <a:r>
              <a:rPr lang="cs-CZ" dirty="0"/>
              <a:t>sedmikráska </a:t>
            </a:r>
            <a:r>
              <a:rPr lang="cs-CZ" dirty="0" smtClean="0"/>
              <a:t>chudobka</a:t>
            </a:r>
            <a:endParaRPr lang="cs-CZ" dirty="0"/>
          </a:p>
          <a:p>
            <a:pPr>
              <a:defRPr/>
            </a:pPr>
            <a:r>
              <a:rPr lang="cs-CZ" dirty="0"/>
              <a:t>devětsil lékařský</a:t>
            </a:r>
          </a:p>
          <a:p>
            <a:pPr>
              <a:defRPr/>
            </a:pPr>
            <a:r>
              <a:rPr lang="cs-CZ" dirty="0"/>
              <a:t>bodlák obecný</a:t>
            </a:r>
          </a:p>
        </p:txBody>
      </p:sp>
      <p:sp>
        <p:nvSpPr>
          <p:cNvPr id="32770" name="TextovéPole 14"/>
          <p:cNvSpPr txBox="1">
            <a:spLocks noChangeArrowheads="1"/>
          </p:cNvSpPr>
          <p:nvPr/>
        </p:nvSpPr>
        <p:spPr bwMode="auto">
          <a:xfrm>
            <a:off x="3694113" y="4221163"/>
            <a:ext cx="2894012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9.: </a:t>
            </a:r>
            <a:r>
              <a:rPr lang="cs-CZ" sz="2200">
                <a:latin typeface="Constantia" pitchFamily="18" charset="0"/>
              </a:rPr>
              <a:t>Chrpa luční</a:t>
            </a:r>
          </a:p>
        </p:txBody>
      </p:sp>
      <p:sp>
        <p:nvSpPr>
          <p:cNvPr id="32771" name="TextovéPole 14"/>
          <p:cNvSpPr txBox="1">
            <a:spLocks noChangeArrowheads="1"/>
          </p:cNvSpPr>
          <p:nvPr/>
        </p:nvSpPr>
        <p:spPr bwMode="auto">
          <a:xfrm>
            <a:off x="2484438" y="6430963"/>
            <a:ext cx="3371850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8.: </a:t>
            </a:r>
            <a:r>
              <a:rPr lang="cs-CZ" sz="2200">
                <a:latin typeface="Constantia" pitchFamily="18" charset="0"/>
              </a:rPr>
              <a:t>Řebříček obecný</a:t>
            </a:r>
          </a:p>
        </p:txBody>
      </p:sp>
      <p:sp>
        <p:nvSpPr>
          <p:cNvPr id="32772" name="TextovéPole 14"/>
          <p:cNvSpPr txBox="1">
            <a:spLocks noChangeArrowheads="1"/>
          </p:cNvSpPr>
          <p:nvPr/>
        </p:nvSpPr>
        <p:spPr bwMode="auto">
          <a:xfrm>
            <a:off x="6011863" y="5876925"/>
            <a:ext cx="4465637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10.: </a:t>
            </a:r>
            <a:r>
              <a:rPr lang="cs-CZ" sz="2200">
                <a:latin typeface="Constantia" pitchFamily="18" charset="0"/>
              </a:rPr>
              <a:t>Devětsil lékařský</a:t>
            </a:r>
          </a:p>
        </p:txBody>
      </p:sp>
      <p:pic>
        <p:nvPicPr>
          <p:cNvPr id="24585" name="Picture 9"/>
          <p:cNvPicPr>
            <a:picLocks noChangeAspect="1" noChangeArrowheads="1"/>
          </p:cNvPicPr>
          <p:nvPr/>
        </p:nvPicPr>
        <p:blipFill>
          <a:blip r:embed="rId2"/>
          <a:srcRect l="4738" t="5815" r="12303"/>
          <a:stretch>
            <a:fillRect/>
          </a:stretch>
        </p:blipFill>
        <p:spPr bwMode="auto">
          <a:xfrm>
            <a:off x="827088" y="4049713"/>
            <a:ext cx="1655762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8" y="549275"/>
            <a:ext cx="2357437" cy="359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7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1989138"/>
            <a:ext cx="28638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4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13" descr="Názorná květena zemí koruny české, svazek 3, strana 388"/>
          <p:cNvPicPr>
            <a:picLocks noChangeAspect="1" noChangeArrowheads="1"/>
          </p:cNvPicPr>
          <p:nvPr/>
        </p:nvPicPr>
        <p:blipFill>
          <a:blip r:embed="rId2"/>
          <a:srcRect l="17584" t="19125" r="12614" b="59309"/>
          <a:stretch>
            <a:fillRect/>
          </a:stretch>
        </p:blipFill>
        <p:spPr bwMode="auto">
          <a:xfrm>
            <a:off x="1150938" y="2071688"/>
            <a:ext cx="684053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Čárový popisek 1 6"/>
          <p:cNvSpPr>
            <a:spLocks/>
          </p:cNvSpPr>
          <p:nvPr/>
        </p:nvSpPr>
        <p:spPr bwMode="auto">
          <a:xfrm>
            <a:off x="71438" y="3429000"/>
            <a:ext cx="1214437" cy="357188"/>
          </a:xfrm>
          <a:prstGeom prst="borderCallout1">
            <a:avLst>
              <a:gd name="adj1" fmla="val 13236"/>
              <a:gd name="adj2" fmla="val 103306"/>
              <a:gd name="adj3" fmla="val -88066"/>
              <a:gd name="adj4" fmla="val 10939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Čárový popisek 1 9"/>
          <p:cNvSpPr>
            <a:spLocks/>
          </p:cNvSpPr>
          <p:nvPr/>
        </p:nvSpPr>
        <p:spPr bwMode="auto">
          <a:xfrm>
            <a:off x="2428875" y="3143250"/>
            <a:ext cx="1320800" cy="357188"/>
          </a:xfrm>
          <a:prstGeom prst="borderCallout1">
            <a:avLst>
              <a:gd name="adj1" fmla="val 16138"/>
              <a:gd name="adj2" fmla="val 1108"/>
              <a:gd name="adj3" fmla="val 14103"/>
              <a:gd name="adj4" fmla="val -5257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Čárový popisek 1 10"/>
          <p:cNvSpPr>
            <a:spLocks/>
          </p:cNvSpPr>
          <p:nvPr/>
        </p:nvSpPr>
        <p:spPr bwMode="auto">
          <a:xfrm>
            <a:off x="1285875" y="5643563"/>
            <a:ext cx="2178050" cy="428625"/>
          </a:xfrm>
          <a:prstGeom prst="borderCallout1">
            <a:avLst>
              <a:gd name="adj1" fmla="val -310"/>
              <a:gd name="adj2" fmla="val 40665"/>
              <a:gd name="adj3" fmla="val -287192"/>
              <a:gd name="adj4" fmla="val 16467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Čárový popisek 1 11"/>
          <p:cNvSpPr>
            <a:spLocks/>
          </p:cNvSpPr>
          <p:nvPr/>
        </p:nvSpPr>
        <p:spPr bwMode="auto">
          <a:xfrm>
            <a:off x="2393950" y="5000625"/>
            <a:ext cx="2178050" cy="428625"/>
          </a:xfrm>
          <a:prstGeom prst="borderCallout1">
            <a:avLst>
              <a:gd name="adj1" fmla="val -3695"/>
              <a:gd name="adj2" fmla="val 63989"/>
              <a:gd name="adj3" fmla="val -134796"/>
              <a:gd name="adj4" fmla="val 9310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Čárový popisek 1 12"/>
          <p:cNvSpPr>
            <a:spLocks/>
          </p:cNvSpPr>
          <p:nvPr/>
        </p:nvSpPr>
        <p:spPr bwMode="auto">
          <a:xfrm>
            <a:off x="2428875" y="2571750"/>
            <a:ext cx="1320800" cy="357188"/>
          </a:xfrm>
          <a:prstGeom prst="borderCallout1">
            <a:avLst>
              <a:gd name="adj1" fmla="val 16138"/>
              <a:gd name="adj2" fmla="val 1108"/>
              <a:gd name="adj3" fmla="val 14103"/>
              <a:gd name="adj4" fmla="val -52572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Čárový popisek 1 13"/>
          <p:cNvSpPr>
            <a:spLocks/>
          </p:cNvSpPr>
          <p:nvPr/>
        </p:nvSpPr>
        <p:spPr bwMode="auto">
          <a:xfrm>
            <a:off x="214313" y="5143500"/>
            <a:ext cx="1500187" cy="357188"/>
          </a:xfrm>
          <a:prstGeom prst="borderCallout1">
            <a:avLst>
              <a:gd name="adj1" fmla="val -3018"/>
              <a:gd name="adj2" fmla="val 49127"/>
              <a:gd name="adj3" fmla="val -124638"/>
              <a:gd name="adj4" fmla="val 9101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>
            <a:spLocks/>
          </p:cNvSpPr>
          <p:nvPr/>
        </p:nvSpPr>
        <p:spPr bwMode="auto">
          <a:xfrm>
            <a:off x="71438" y="4214813"/>
            <a:ext cx="1214437" cy="357187"/>
          </a:xfrm>
          <a:prstGeom prst="borderCallout1">
            <a:avLst>
              <a:gd name="adj1" fmla="val 13236"/>
              <a:gd name="adj2" fmla="val 103306"/>
              <a:gd name="adj3" fmla="val 1331"/>
              <a:gd name="adj4" fmla="val 128515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>
            <a:spLocks/>
          </p:cNvSpPr>
          <p:nvPr/>
        </p:nvSpPr>
        <p:spPr bwMode="auto">
          <a:xfrm>
            <a:off x="142875" y="2571750"/>
            <a:ext cx="1071563" cy="357188"/>
          </a:xfrm>
          <a:prstGeom prst="borderCallout1">
            <a:avLst>
              <a:gd name="adj1" fmla="val 13236"/>
              <a:gd name="adj2" fmla="val 103306"/>
              <a:gd name="adj3" fmla="val 21648"/>
              <a:gd name="adj4" fmla="val 12716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Čárový popisek 1 16"/>
          <p:cNvSpPr>
            <a:spLocks/>
          </p:cNvSpPr>
          <p:nvPr/>
        </p:nvSpPr>
        <p:spPr bwMode="auto">
          <a:xfrm>
            <a:off x="4786313" y="4929188"/>
            <a:ext cx="1071562" cy="428625"/>
          </a:xfrm>
          <a:prstGeom prst="borderCallout1">
            <a:avLst>
              <a:gd name="adj1" fmla="val -310"/>
              <a:gd name="adj2" fmla="val 26070"/>
              <a:gd name="adj3" fmla="val -155114"/>
              <a:gd name="adj4" fmla="val 27411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Čárový popisek 1 18"/>
          <p:cNvSpPr>
            <a:spLocks/>
          </p:cNvSpPr>
          <p:nvPr/>
        </p:nvSpPr>
        <p:spPr bwMode="auto">
          <a:xfrm>
            <a:off x="6215063" y="5357813"/>
            <a:ext cx="1500187" cy="357187"/>
          </a:xfrm>
          <a:prstGeom prst="borderCallout1">
            <a:avLst>
              <a:gd name="adj1" fmla="val -3018"/>
              <a:gd name="adj2" fmla="val 49127"/>
              <a:gd name="adj3" fmla="val -124638"/>
              <a:gd name="adj4" fmla="val 9101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Čárový popisek 1 19"/>
          <p:cNvSpPr>
            <a:spLocks/>
          </p:cNvSpPr>
          <p:nvPr/>
        </p:nvSpPr>
        <p:spPr bwMode="auto">
          <a:xfrm>
            <a:off x="7929563" y="4714875"/>
            <a:ext cx="1214437" cy="357188"/>
          </a:xfrm>
          <a:prstGeom prst="borderCallout1">
            <a:avLst>
              <a:gd name="adj1" fmla="val -7081"/>
              <a:gd name="adj2" fmla="val 32793"/>
              <a:gd name="adj3" fmla="val -67749"/>
              <a:gd name="adj4" fmla="val -26853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Čárový popisek 1 20"/>
          <p:cNvSpPr>
            <a:spLocks/>
          </p:cNvSpPr>
          <p:nvPr/>
        </p:nvSpPr>
        <p:spPr bwMode="auto">
          <a:xfrm>
            <a:off x="7858125" y="4037013"/>
            <a:ext cx="1071563" cy="357187"/>
          </a:xfrm>
          <a:prstGeom prst="borderCallout1">
            <a:avLst>
              <a:gd name="adj1" fmla="val 66062"/>
              <a:gd name="adj2" fmla="val -7765"/>
              <a:gd name="adj3" fmla="val 98855"/>
              <a:gd name="adj4" fmla="val -21838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Čárový popisek 1 21"/>
          <p:cNvSpPr>
            <a:spLocks/>
          </p:cNvSpPr>
          <p:nvPr/>
        </p:nvSpPr>
        <p:spPr bwMode="auto">
          <a:xfrm>
            <a:off x="7858125" y="2928938"/>
            <a:ext cx="1214438" cy="357187"/>
          </a:xfrm>
          <a:prstGeom prst="borderCallout1">
            <a:avLst>
              <a:gd name="adj1" fmla="val 49808"/>
              <a:gd name="adj2" fmla="val 1719"/>
              <a:gd name="adj3" fmla="val 50093"/>
              <a:gd name="adj4" fmla="val -18488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807" name="TextovéPole 14"/>
          <p:cNvSpPr txBox="1">
            <a:spLocks noChangeArrowheads="1"/>
          </p:cNvSpPr>
          <p:nvPr/>
        </p:nvSpPr>
        <p:spPr bwMode="auto">
          <a:xfrm>
            <a:off x="3440113" y="6427788"/>
            <a:ext cx="22637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Kopretina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85750" y="1714500"/>
            <a:ext cx="2786063" cy="500063"/>
          </a:xfrm>
          <a:prstGeom prst="roundRect">
            <a:avLst/>
          </a:prstGeom>
          <a:gradFill flip="none" rotWithShape="1">
            <a:gsLst>
              <a:gs pos="0">
                <a:schemeClr val="accent3">
                  <a:tint val="50000"/>
                  <a:satMod val="300000"/>
                </a:schemeClr>
              </a:gs>
              <a:gs pos="35000">
                <a:schemeClr val="accent3">
                  <a:tint val="37000"/>
                  <a:satMod val="300000"/>
                </a:schemeClr>
              </a:gs>
              <a:gs pos="100000">
                <a:schemeClr val="accent3">
                  <a:tint val="15000"/>
                  <a:satMod val="350000"/>
                </a:schemeClr>
              </a:gs>
            </a:gsLst>
            <a:lin ang="0" scaled="1"/>
            <a:tileRect/>
          </a:gra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800" dirty="0"/>
              <a:t>květ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5929313" y="1428750"/>
            <a:ext cx="2786062" cy="500063"/>
          </a:xfrm>
          <a:prstGeom prst="roundRect">
            <a:avLst/>
          </a:prstGeom>
          <a:gradFill flip="none" rotWithShape="1">
            <a:gsLst>
              <a:gs pos="0">
                <a:schemeClr val="accent3">
                  <a:tint val="50000"/>
                  <a:satMod val="300000"/>
                </a:schemeClr>
              </a:gs>
              <a:gs pos="35000">
                <a:schemeClr val="accent3">
                  <a:tint val="37000"/>
                  <a:satMod val="300000"/>
                </a:schemeClr>
              </a:gs>
              <a:gs pos="100000">
                <a:schemeClr val="accent3">
                  <a:tint val="15000"/>
                  <a:satMod val="350000"/>
                </a:schemeClr>
              </a:gs>
            </a:gsLst>
            <a:lin ang="0" scaled="1"/>
            <a:tileRect/>
          </a:gra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800" dirty="0"/>
              <a:t>květ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28875" y="857250"/>
            <a:ext cx="3429000" cy="500063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lin ang="0" scaled="1"/>
            <a:tileRect/>
          </a:gradFill>
          <a:ln w="28575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800" dirty="0"/>
              <a:t>květenství</a:t>
            </a:r>
            <a:endParaRPr lang="cs-CZ" sz="28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71406" y="142852"/>
            <a:ext cx="2643206" cy="50006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Popiš obrázek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2"/>
          <p:cNvSpPr>
            <a:spLocks noGrp="1"/>
          </p:cNvSpPr>
          <p:nvPr>
            <p:ph idx="1"/>
          </p:nvPr>
        </p:nvSpPr>
        <p:spPr>
          <a:xfrm>
            <a:off x="214313" y="857250"/>
            <a:ext cx="5543550" cy="428625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Plodem hvězdnicovitých je: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9501188" y="1285875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501188" y="2071688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00063" y="1285875"/>
            <a:ext cx="3500437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nažka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514350" y="6000750"/>
            <a:ext cx="3414713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olejnina</a:t>
            </a:r>
          </a:p>
          <a:p>
            <a:pPr marL="484187" indent="-45720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500063" y="1785938"/>
            <a:ext cx="37861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tvrdka</a:t>
            </a:r>
          </a:p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lphaLcParenR" startAt="2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42875" y="2286000"/>
            <a:ext cx="55435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2"/>
              <a:defRPr/>
            </a:pPr>
            <a:r>
              <a:rPr lang="cs-CZ" sz="2600" dirty="0">
                <a:latin typeface="+mn-lt"/>
              </a:rPr>
              <a:t>Květenství </a:t>
            </a:r>
            <a:r>
              <a:rPr lang="cs-CZ" sz="2600" dirty="0" err="1">
                <a:latin typeface="+mn-lt"/>
              </a:rPr>
              <a:t>hvězdnicovitých</a:t>
            </a:r>
            <a:r>
              <a:rPr lang="cs-CZ" sz="2600" dirty="0">
                <a:latin typeface="+mn-lt"/>
              </a:rPr>
              <a:t> je: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500063" y="2714625"/>
            <a:ext cx="2857500" cy="50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hlávka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500063" y="3143250"/>
            <a:ext cx="34290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úbor</a:t>
            </a:r>
          </a:p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lphaLcParenR" startAt="2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42875" y="3643313"/>
            <a:ext cx="5543550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3"/>
              <a:defRPr/>
            </a:pPr>
            <a:r>
              <a:rPr lang="cs-CZ" sz="2600" dirty="0">
                <a:latin typeface="+mn-lt"/>
              </a:rPr>
              <a:t>Locika setá je známá jako: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500063" y="4052888"/>
            <a:ext cx="471487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hlávkový salát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500063" y="4500563"/>
            <a:ext cx="2771775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brokolice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100013" y="5072063"/>
            <a:ext cx="69723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4"/>
              <a:defRPr/>
            </a:pPr>
            <a:r>
              <a:rPr lang="cs-CZ" sz="2600" dirty="0">
                <a:latin typeface="+mn-lt"/>
              </a:rPr>
              <a:t>Slunečnice je: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500063" y="5500688"/>
            <a:ext cx="392906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luštěnina</a:t>
            </a:r>
          </a:p>
        </p:txBody>
      </p:sp>
      <p:sp>
        <p:nvSpPr>
          <p:cNvPr id="18" name="Veselý obličej 17"/>
          <p:cNvSpPr/>
          <p:nvPr/>
        </p:nvSpPr>
        <p:spPr>
          <a:xfrm>
            <a:off x="9572625" y="4000500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9572625" y="4786313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0787063" y="5500688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10787063" y="6286500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0858500" y="2143125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0858500" y="2928938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1406" y="142852"/>
            <a:ext cx="2643206" cy="50006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Vyber odpověď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775 -0.01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5112E-17 L -0.76718 -0.0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4" y="-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9.62072E-7 L -0.93924 0.145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62627E-6 L -0.93142 -0.042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6" y="-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-0.68837 0.000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-0.75921 -0.0506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0" y="-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89202 -0.1328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6" y="-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90781 0.0553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" y="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28688"/>
            <a:ext cx="4038600" cy="5715000"/>
          </a:xfrm>
        </p:spPr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chrpa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devětsil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heřmánek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sedmikráska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kopretina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smetanka</a:t>
            </a:r>
          </a:p>
        </p:txBody>
      </p:sp>
      <p:sp>
        <p:nvSpPr>
          <p:cNvPr id="35842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28688"/>
            <a:ext cx="4038600" cy="56435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lékařský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pravý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bílá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luční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lékařská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chudobka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1406" y="142852"/>
            <a:ext cx="6215106" cy="50006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Spoj čarou rodové a druhové jméno</a:t>
            </a:r>
            <a:endParaRPr lang="cs-CZ" sz="2800" dirty="0"/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1500188" y="7072313"/>
            <a:ext cx="3071812" cy="5286375"/>
            <a:chOff x="1500166" y="1142984"/>
            <a:chExt cx="3071834" cy="5286412"/>
          </a:xfrm>
        </p:grpSpPr>
        <p:cxnSp>
          <p:nvCxnSpPr>
            <p:cNvPr id="7" name="Přímá spojovací čára 6"/>
            <p:cNvCxnSpPr/>
            <p:nvPr/>
          </p:nvCxnSpPr>
          <p:spPr>
            <a:xfrm flipV="1">
              <a:off x="1857356" y="1214421"/>
              <a:ext cx="2714644" cy="1000132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6200000" flipH="1">
              <a:off x="1464447" y="1178703"/>
              <a:ext cx="3143272" cy="3071834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flipV="1">
              <a:off x="2143108" y="5357825"/>
              <a:ext cx="2428892" cy="1000132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6200000" flipH="1">
              <a:off x="2536017" y="4393413"/>
              <a:ext cx="2071703" cy="2000264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V="1">
              <a:off x="2143108" y="3429000"/>
              <a:ext cx="2428892" cy="1857388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flipV="1">
              <a:off x="2143108" y="2285992"/>
              <a:ext cx="2428892" cy="928693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01059 -0.853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" y="-4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smtClean="0"/>
              <a:t>Citace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981075"/>
            <a:ext cx="8964612" cy="587692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ČABRADOVÁ, Věra; HASCH, František; SEJPKA, Jaroslav</a:t>
            </a:r>
            <a:r>
              <a:rPr lang="en-US" sz="1200" smtClean="0"/>
              <a:t>;</a:t>
            </a:r>
            <a:r>
              <a:rPr lang="cs-CZ" sz="1200" smtClean="0"/>
              <a:t> VANĚČKOVÁ, Ivana. </a:t>
            </a:r>
            <a:r>
              <a:rPr lang="cs-CZ" sz="1200" i="1" smtClean="0"/>
              <a:t>Přírodopis 7 učebnice pro základní školy a víceletá gymnázia</a:t>
            </a:r>
            <a:r>
              <a:rPr lang="cs-CZ" sz="1200" smtClean="0"/>
              <a:t>. Plzeň: Fraus,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1.: POLÍVKA, František. </a:t>
            </a:r>
            <a:r>
              <a:rPr lang="cs-CZ" sz="1200" i="1" smtClean="0"/>
              <a:t>Názorná květena zemí koruny české, svazek 3, strana 139</a:t>
            </a:r>
            <a:r>
              <a:rPr lang="cs-CZ" sz="1200" smtClean="0"/>
              <a:t> [online]. [cit. 27.5.2013]. Dostupný na WWW: http://botanika.wendys.cz/kvetena/kvetena.php?dil=3&amp;page=139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2.: DESSÌ, Giancarlo. Wikimedia commons [online]. [cit. 3.6.2013]. Dostupný na WWW: http://commons.wikimedia.org/wiki/File:Matricaria_recutita_g3.jpg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3.: WILDFEUER. Wikimedia commons [online]. [cit. 3.6.2013]. Dostupný na WWW: http://commons.wikimedia.org/wiki/File:2006-10-22Calendula05-02.jpg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4.: TREPTE, Andreas. Wikimedia commons [online]. [cit. 3.6.2013]. Dostupný na WWW: http://commons.wikimedia.org/wiki/File:Coltsfoot.jpg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5.: PUDELEK. Wikimedia commons [online]. [cit. 3.6.2013]. Dostupný na WWW: http://commons.wikimedia.org/wiki/File:Sunflower_from_Silesia.JPG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6.: ŠEVELA, Pavel. Wikimedia commons [online]. [cit. 3.6.2013]. Dostupný na WWW: http://commons.wikimedia.org/wiki/File:Lactuca_sativa,_Fry%C5%A1t%C3%A1k.jpg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7.: NOVA. Wikimedia commons [online]. [cit. 3.6.2013]. Dostupný na WWW: http://commons.wikimedia.org/wiki/File:Cykoria_podroznik_pokroj.jpg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8.: PICHARD, O.. Wikimedia commons [online]. [cit. 3.6.2013]. Dostupný na WWW: http://commons.wikimedia.org/wiki/File:Achillea_millefolium_vallee-de-grace-amiens_80_22062007_1.jpg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9.: XAVER, Franz. Wikimedia commons [online]. [cit. 3.6.2013]. Dostupný na WWW: http://commons.wikimedia.org/wiki/File:Centaurea_jacea_1.jpg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10.: SPAANS, Teun. Wikimedia commons [online]. [cit. 3.6.2013]. Dostupný na WWW: http://commons.wikimedia.org/wiki/File:Petasites_hybridus_spike.jpg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2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475</Words>
  <Application>Microsoft Office PowerPoint</Application>
  <PresentationFormat>Předvádění na obrazovce (4:3)</PresentationFormat>
  <Paragraphs>125</Paragraphs>
  <Slides>12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Constantia</vt:lpstr>
      <vt:lpstr>Wingdings 2</vt:lpstr>
      <vt:lpstr>Tok</vt:lpstr>
      <vt:lpstr>1_Tok</vt:lpstr>
      <vt:lpstr>Snímek 1</vt:lpstr>
      <vt:lpstr>Snímek 2</vt:lpstr>
      <vt:lpstr>Anotace</vt:lpstr>
      <vt:lpstr>Hvězdnicovité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GL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rockovad</dc:creator>
  <cp:lastModifiedBy>rockovad</cp:lastModifiedBy>
  <cp:revision>57</cp:revision>
  <dcterms:created xsi:type="dcterms:W3CDTF">2013-06-03T08:34:08Z</dcterms:created>
  <dcterms:modified xsi:type="dcterms:W3CDTF">2013-06-10T09:06:16Z</dcterms:modified>
</cp:coreProperties>
</file>