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7" r:id="rId1"/>
  </p:sldMasterIdLst>
  <p:notesMasterIdLst>
    <p:notesMasterId r:id="rId11"/>
  </p:notesMasterIdLst>
  <p:sldIdLst>
    <p:sldId id="259" r:id="rId2"/>
    <p:sldId id="271" r:id="rId3"/>
    <p:sldId id="282" r:id="rId4"/>
    <p:sldId id="283" r:id="rId5"/>
    <p:sldId id="284" r:id="rId6"/>
    <p:sldId id="281" r:id="rId7"/>
    <p:sldId id="287" r:id="rId8"/>
    <p:sldId id="280" r:id="rId9"/>
    <p:sldId id="269" r:id="rId10"/>
  </p:sldIdLst>
  <p:sldSz cx="9144000" cy="6858000" type="screen4x3"/>
  <p:notesSz cx="6791325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FF33"/>
    <a:srgbClr val="84AA87"/>
    <a:srgbClr val="A4C4A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6846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133" y="4711383"/>
            <a:ext cx="5433060" cy="4463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6846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625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zlod%C4%9Bj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1"/>
            <a:ext cx="8568952" cy="3096344"/>
          </a:xfrm>
        </p:spPr>
        <p:txBody>
          <a:bodyPr>
            <a:normAutofit/>
          </a:bodyPr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VY_32_INOVACE_3C_13_</a:t>
            </a:r>
            <a:r>
              <a:rPr lang="cs-CZ" sz="2800" dirty="0" smtClean="0">
                <a:latin typeface="Bookman Old Style" pitchFamily="18" charset="0"/>
              </a:rPr>
              <a:t>Past </a:t>
            </a:r>
            <a:r>
              <a:rPr lang="en-GB" sz="2800" dirty="0" smtClean="0">
                <a:latin typeface="Bookman Old Style" pitchFamily="18" charset="0"/>
              </a:rPr>
              <a:t>simple - questions</a:t>
            </a:r>
            <a:endParaRPr lang="en-GB" sz="28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 Anglická gramatika v 6. a 9.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931224" cy="4229824"/>
          </a:xfrm>
        </p:spPr>
        <p:txBody>
          <a:bodyPr/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tabulky učitel připomene žákům strukturu a tvorbu otázky – Past </a:t>
            </a:r>
            <a:r>
              <a:rPr lang="en-GB" sz="2000" dirty="0" smtClean="0">
                <a:latin typeface="Bookman Old Style" pitchFamily="18" charset="0"/>
              </a:rPr>
              <a:t>simple. 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procvičení tvorby otázek dle předchozí věty. Kontrola správnosti v závěru materiálu.</a:t>
            </a:r>
          </a:p>
          <a:p>
            <a:r>
              <a:rPr lang="cs-CZ" sz="2000" dirty="0" smtClean="0">
                <a:latin typeface="Bookman Old Style" pitchFamily="18" charset="0"/>
              </a:rPr>
              <a:t>3) Písemné procvičení otázek, rozdělení žáků na dvě skupiny: A), B). Kontrola správnosti.</a:t>
            </a:r>
          </a:p>
          <a:p>
            <a:r>
              <a:rPr lang="cs-CZ" sz="2000" dirty="0" smtClean="0">
                <a:latin typeface="Bookman Old Style" pitchFamily="18" charset="0"/>
              </a:rPr>
              <a:t>4) Dialogy, konverzace ve dvojicích dle předlohy a obrázků. </a:t>
            </a:r>
            <a:endParaRPr lang="en-GB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5) Zařazení materiálu k procvičení Past </a:t>
            </a:r>
            <a:r>
              <a:rPr lang="en-GB" sz="2000" dirty="0" smtClean="0">
                <a:latin typeface="Bookman Old Style" pitchFamily="18" charset="0"/>
              </a:rPr>
              <a:t>simple - questions.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95456" cy="708688"/>
          </a:xfrm>
        </p:spPr>
        <p:txBody>
          <a:bodyPr>
            <a:normAutofit/>
          </a:bodyPr>
          <a:lstStyle/>
          <a:p>
            <a:r>
              <a:rPr lang="en-GB" sz="4000" dirty="0" smtClean="0">
                <a:latin typeface="Georgia" pitchFamily="18" charset="0"/>
              </a:rPr>
              <a:t>PAST  SIMPLE  - questions</a:t>
            </a:r>
            <a:endParaRPr lang="en-GB" sz="4000" dirty="0"/>
          </a:p>
        </p:txBody>
      </p:sp>
      <p:graphicFrame>
        <p:nvGraphicFramePr>
          <p:cNvPr id="3" name="Zástupný symbol pro obsah 3"/>
          <p:cNvGraphicFramePr>
            <a:graphicFrameLocks/>
          </p:cNvGraphicFramePr>
          <p:nvPr/>
        </p:nvGraphicFramePr>
        <p:xfrm>
          <a:off x="179512" y="1124744"/>
          <a:ext cx="8712969" cy="54864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45968"/>
                <a:gridCol w="1329097"/>
                <a:gridCol w="1845968"/>
                <a:gridCol w="1772129"/>
                <a:gridCol w="1919807"/>
              </a:tblGrid>
              <a:tr h="1107723">
                <a:tc>
                  <a:txBody>
                    <a:bodyPr/>
                    <a:lstStyle/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Bookman Old Style" pitchFamily="18" charset="0"/>
                        </a:rPr>
                        <a:t>INFINITIVE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…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    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yesterday?</a:t>
                      </a:r>
                      <a:endParaRPr lang="en-GB" sz="2400" b="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07723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What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Where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work</a:t>
                      </a:r>
                      <a:endParaRPr lang="en-GB" sz="24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help</a:t>
                      </a:r>
                      <a:endParaRPr lang="en-GB" sz="24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like</a:t>
                      </a:r>
                      <a:endParaRPr lang="en-GB" sz="2400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1800" noProof="0" dirty="0" smtClean="0">
                          <a:latin typeface="Bookman Old Style" pitchFamily="18" charset="0"/>
                        </a:rPr>
                        <a:t> </a:t>
                      </a:r>
                      <a:r>
                        <a:rPr lang="en-GB" sz="1800" noProof="0" dirty="0" smtClean="0">
                          <a:latin typeface="Bookman Old Style" pitchFamily="18" charset="0"/>
                        </a:rPr>
                        <a:t>in a factory</a:t>
                      </a:r>
                      <a:r>
                        <a:rPr lang="cs-CZ" sz="180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noProof="0" dirty="0" smtClean="0">
                          <a:latin typeface="Bookman Old Style" pitchFamily="18" charset="0"/>
                        </a:rPr>
                        <a:t> my Mum</a:t>
                      </a:r>
                      <a:r>
                        <a:rPr lang="cs-CZ" sz="180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noProof="0" dirty="0" smtClean="0">
                          <a:latin typeface="Bookman Old Style" pitchFamily="18" charset="0"/>
                        </a:rPr>
                        <a:t> her sister</a:t>
                      </a:r>
                      <a:r>
                        <a:rPr lang="cs-CZ" sz="180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baseline="0" noProof="0" dirty="0" smtClean="0">
                          <a:latin typeface="Bookman Old Style" pitchFamily="18" charset="0"/>
                        </a:rPr>
                        <a:t> chess</a:t>
                      </a:r>
                      <a:r>
                        <a:rPr lang="cs-CZ" sz="1800" baseline="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baseline="0" noProof="0" dirty="0" smtClean="0">
                        <a:latin typeface="Bookman Old Style" pitchFamily="18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baseline="0" noProof="0" dirty="0" smtClean="0">
                          <a:latin typeface="Bookman Old Style" pitchFamily="18" charset="0"/>
                        </a:rPr>
                        <a:t> English</a:t>
                      </a:r>
                      <a:r>
                        <a:rPr lang="cs-CZ" sz="1800" baseline="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baseline="0" noProof="0" dirty="0" smtClean="0">
                        <a:latin typeface="Bookman Old Style" pitchFamily="18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baseline="0" noProof="0" dirty="0" smtClean="0">
                          <a:latin typeface="Bookman Old Style" pitchFamily="18" charset="0"/>
                        </a:rPr>
                        <a:t> a game</a:t>
                      </a:r>
                      <a:r>
                        <a:rPr lang="cs-CZ" sz="1800" baseline="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baseline="0" noProof="0" dirty="0" smtClean="0">
                        <a:latin typeface="Bookman Old Style" pitchFamily="18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baseline="0" noProof="0" dirty="0" smtClean="0">
                          <a:latin typeface="Bookman Old Style" pitchFamily="18" charset="0"/>
                        </a:rPr>
                        <a:t> this toy</a:t>
                      </a:r>
                      <a:r>
                        <a:rPr lang="cs-CZ" sz="1800" baseline="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noProof="0" dirty="0" smtClean="0">
                          <a:latin typeface="Bookman Old Style" pitchFamily="18" charset="0"/>
                        </a:rPr>
                        <a:t> to Paris</a:t>
                      </a:r>
                      <a:r>
                        <a:rPr lang="cs-CZ" sz="180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noProof="0" dirty="0" smtClean="0">
                          <a:latin typeface="Bookman Old Style" pitchFamily="18" charset="0"/>
                        </a:rPr>
                        <a:t> the film</a:t>
                      </a:r>
                      <a:r>
                        <a:rPr lang="cs-CZ" sz="180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baseline="0" noProof="0" dirty="0" smtClean="0">
                          <a:latin typeface="Bookman Old Style" pitchFamily="18" charset="0"/>
                        </a:rPr>
                        <a:t>a horrible dream</a:t>
                      </a:r>
                      <a:r>
                        <a:rPr lang="cs-CZ" sz="1800" baseline="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448561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When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Why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Did</a:t>
                      </a:r>
                      <a:endParaRPr lang="en-GB" sz="32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he, she, it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noProof="0" dirty="0" smtClean="0">
                          <a:latin typeface="Bookman Old Style" pitchFamily="18" charset="0"/>
                        </a:rPr>
                        <a:t>pla</a:t>
                      </a:r>
                      <a:r>
                        <a:rPr lang="en-GB" sz="240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</a:t>
                      </a:r>
                      <a:endParaRPr lang="en-GB" sz="24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noProof="0" dirty="0" smtClean="0">
                          <a:latin typeface="Bookman Old Style" pitchFamily="18" charset="0"/>
                        </a:rPr>
                        <a:t>stud</a:t>
                      </a:r>
                      <a:r>
                        <a:rPr lang="cs-CZ" sz="240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</a:t>
                      </a:r>
                      <a:endParaRPr lang="en-GB" sz="2400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noProof="0" dirty="0" smtClean="0">
                          <a:latin typeface="Bookman Old Style" pitchFamily="18" charset="0"/>
                        </a:rPr>
                        <a:t>stop</a:t>
                      </a:r>
                      <a:endParaRPr lang="en-GB" sz="24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want</a:t>
                      </a:r>
                      <a:endParaRPr lang="en-GB" sz="24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  <a:tr h="1448561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What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 time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How many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How much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they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</a:t>
                      </a:r>
                      <a:endParaRPr lang="en-GB" sz="2400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see</a:t>
                      </a:r>
                    </a:p>
                    <a:p>
                      <a:r>
                        <a:rPr lang="en-GB" sz="240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</a:t>
                      </a:r>
                      <a:r>
                        <a:rPr lang="cs-CZ" sz="240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ve</a:t>
                      </a:r>
                      <a:endParaRPr lang="en-GB" sz="2400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11144" cy="804704"/>
          </a:xfrm>
        </p:spPr>
        <p:txBody>
          <a:bodyPr/>
          <a:lstStyle/>
          <a:p>
            <a:r>
              <a:rPr lang="en-GB" sz="3600" dirty="0" smtClean="0">
                <a:latin typeface="Georgia" pitchFamily="18" charset="0"/>
              </a:rPr>
              <a:t>PAST  SIMPLE  - 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7300664" cy="5258984"/>
          </a:xfrm>
        </p:spPr>
        <p:txBody>
          <a:bodyPr>
            <a:normAutofit fontScale="55000" lnSpcReduction="20000"/>
          </a:bodyPr>
          <a:lstStyle/>
          <a:p>
            <a:r>
              <a:rPr lang="en-GB" i="1" dirty="0" smtClean="0">
                <a:solidFill>
                  <a:srgbClr val="FF0000"/>
                </a:solidFill>
              </a:rPr>
              <a:t>Make questions:     A)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r>
              <a:rPr lang="en-GB" dirty="0" smtClean="0"/>
              <a:t>When ______ ______ ________ table-tennis? I played table-tennis on Friday.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r>
              <a:rPr lang="en-GB" dirty="0" smtClean="0"/>
              <a:t>Susan went to Paris. When ______ ______ ____ to Paris?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r>
              <a:rPr lang="en-GB" dirty="0" smtClean="0"/>
              <a:t>Tony fell off his bike. When ______ ____ ________ off his bike?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r>
              <a:rPr lang="en-GB" dirty="0" smtClean="0"/>
              <a:t>My sister lived in Birmingham. When ______ ______ ________ in Birmingham?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i="1" dirty="0" smtClean="0"/>
              <a:t> </a:t>
            </a:r>
            <a:endParaRPr lang="en-GB" dirty="0" smtClean="0"/>
          </a:p>
          <a:p>
            <a:r>
              <a:rPr lang="en-GB" i="1" dirty="0" smtClean="0">
                <a:solidFill>
                  <a:srgbClr val="FF0000"/>
                </a:solidFill>
              </a:rPr>
              <a:t>Make questions:      B)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/>
              <a:t>Jane broke her leg. How ______ ______ __________ her leg?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r>
              <a:rPr lang="en-GB" dirty="0" smtClean="0"/>
              <a:t>The accident happened in Black Street. When ______ ______ ________________ 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</a:t>
            </a:r>
            <a:r>
              <a:rPr lang="en-GB" dirty="0" smtClean="0"/>
              <a:t>____________?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r>
              <a:rPr lang="en-GB" dirty="0" smtClean="0"/>
              <a:t>Mandy burnt her arm. Where ______ ______ ________ her arm?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r>
              <a:rPr lang="en-GB" dirty="0" smtClean="0"/>
              <a:t>Mr Taylor washed the car yesterday. When ______ ____ ________ the car? </a:t>
            </a:r>
          </a:p>
        </p:txBody>
      </p:sp>
    </p:spTree>
  </p:cSld>
  <p:clrMapOvr>
    <a:masterClrMapping/>
  </p:clrMapOvr>
  <p:transition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643192" cy="732696"/>
          </a:xfrm>
        </p:spPr>
        <p:txBody>
          <a:bodyPr/>
          <a:lstStyle/>
          <a:p>
            <a:r>
              <a:rPr lang="en-GB" sz="3600" dirty="0" smtClean="0">
                <a:latin typeface="Georgia" pitchFamily="18" charset="0"/>
              </a:rPr>
              <a:t>PAST  SIMPLE  - 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7372672" cy="5330992"/>
          </a:xfrm>
        </p:spPr>
        <p:txBody>
          <a:bodyPr>
            <a:noAutofit/>
          </a:bodyPr>
          <a:lstStyle/>
          <a:p>
            <a:r>
              <a:rPr lang="en-GB" sz="1400" i="1" dirty="0" smtClean="0">
                <a:solidFill>
                  <a:srgbClr val="FF0000"/>
                </a:solidFill>
              </a:rPr>
              <a:t>Make questions:     A) </a:t>
            </a:r>
            <a:endParaRPr lang="en-GB" sz="1400" dirty="0" smtClean="0">
              <a:solidFill>
                <a:srgbClr val="FF0000"/>
              </a:solidFill>
            </a:endParaRPr>
          </a:p>
          <a:p>
            <a:r>
              <a:rPr lang="en-GB" sz="1400" dirty="0" smtClean="0"/>
              <a:t>Mr Hill worked in a bank last year. When ______ ____ ________ in a bank? </a:t>
            </a:r>
            <a:endParaRPr lang="cs-CZ" sz="1400" dirty="0" smtClean="0"/>
          </a:p>
          <a:p>
            <a:endParaRPr lang="en-GB" sz="1400" dirty="0" smtClean="0"/>
          </a:p>
          <a:p>
            <a:r>
              <a:rPr lang="en-GB" sz="1400" dirty="0" smtClean="0"/>
              <a:t>I visited Paris last year. When ______ ______ __________ Paris? </a:t>
            </a:r>
            <a:endParaRPr lang="cs-CZ" sz="1400" dirty="0" smtClean="0"/>
          </a:p>
          <a:p>
            <a:endParaRPr lang="en-GB" sz="1400" dirty="0" smtClean="0"/>
          </a:p>
          <a:p>
            <a:r>
              <a:rPr lang="en-GB" sz="1400" dirty="0" smtClean="0"/>
              <a:t>Ben played ice-hockey. When ______ ____ ________ ice-hockey?</a:t>
            </a:r>
            <a:endParaRPr lang="cs-CZ" sz="1400" dirty="0" smtClean="0"/>
          </a:p>
          <a:p>
            <a:pPr>
              <a:buNone/>
            </a:pPr>
            <a:r>
              <a:rPr lang="en-GB" sz="1400" dirty="0" smtClean="0"/>
              <a:t> </a:t>
            </a:r>
          </a:p>
          <a:p>
            <a:r>
              <a:rPr lang="en-GB" sz="1400" dirty="0" smtClean="0"/>
              <a:t>My sister lived in Spain. Where ______ ______ ________? </a:t>
            </a:r>
          </a:p>
          <a:p>
            <a:pPr>
              <a:buNone/>
            </a:pPr>
            <a:r>
              <a:rPr lang="en-GB" sz="1400" dirty="0" smtClean="0"/>
              <a:t> </a:t>
            </a:r>
          </a:p>
          <a:p>
            <a:r>
              <a:rPr lang="en-GB" sz="1400" i="1" dirty="0" smtClean="0">
                <a:solidFill>
                  <a:srgbClr val="FF0000"/>
                </a:solidFill>
              </a:rPr>
              <a:t>Make questions:     B) </a:t>
            </a:r>
            <a:endParaRPr lang="en-GB" sz="1400" dirty="0" smtClean="0">
              <a:solidFill>
                <a:srgbClr val="FF0000"/>
              </a:solidFill>
            </a:endParaRPr>
          </a:p>
          <a:p>
            <a:r>
              <a:rPr lang="en-GB" sz="1400" dirty="0" smtClean="0"/>
              <a:t>I walked to school yesterday. When ______ ______ ________ to school? </a:t>
            </a:r>
            <a:endParaRPr lang="cs-CZ" sz="1400" dirty="0" smtClean="0"/>
          </a:p>
          <a:p>
            <a:endParaRPr lang="en-GB" sz="1400" dirty="0" smtClean="0"/>
          </a:p>
          <a:p>
            <a:r>
              <a:rPr lang="en-GB" sz="1400" dirty="0" smtClean="0"/>
              <a:t>Jane studied at London University last year. Where ______ ______ 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     </a:t>
            </a:r>
            <a:r>
              <a:rPr lang="en-GB" sz="1400" dirty="0" smtClean="0"/>
              <a:t>__________? </a:t>
            </a:r>
            <a:endParaRPr lang="cs-CZ" sz="1400" dirty="0" smtClean="0"/>
          </a:p>
          <a:p>
            <a:endParaRPr lang="en-GB" sz="1400" dirty="0" smtClean="0"/>
          </a:p>
          <a:p>
            <a:r>
              <a:rPr lang="en-GB" sz="1400" dirty="0" smtClean="0"/>
              <a:t>She died in the middle of the operation. When ______ ______ ______? </a:t>
            </a:r>
            <a:endParaRPr lang="cs-CZ" sz="1400" dirty="0" smtClean="0"/>
          </a:p>
          <a:p>
            <a:endParaRPr lang="en-GB" sz="1400" dirty="0" smtClean="0"/>
          </a:p>
          <a:p>
            <a:r>
              <a:rPr lang="en-GB" sz="1400" dirty="0" smtClean="0"/>
              <a:t>I played the guitar at the school concert. Where ______ ______ ________? </a:t>
            </a:r>
          </a:p>
          <a:p>
            <a:pPr>
              <a:buNone/>
            </a:pPr>
            <a:r>
              <a:rPr lang="en-GB" sz="1400" dirty="0" smtClean="0"/>
              <a:t> </a:t>
            </a:r>
          </a:p>
          <a:p>
            <a:endParaRPr lang="cs-CZ" sz="1400" dirty="0"/>
          </a:p>
        </p:txBody>
      </p:sp>
    </p:spTree>
  </p:cSld>
  <p:clrMapOvr>
    <a:masterClrMapping/>
  </p:clrMapOvr>
  <p:transition>
    <p:wedg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83152" cy="876712"/>
          </a:xfrm>
        </p:spPr>
        <p:txBody>
          <a:bodyPr/>
          <a:lstStyle/>
          <a:p>
            <a:r>
              <a:rPr lang="en-GB" sz="3600" dirty="0" smtClean="0">
                <a:latin typeface="Georgia" pitchFamily="18" charset="0"/>
              </a:rPr>
              <a:t>PAST  SIMPLE  - 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228656" cy="518697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i="1" dirty="0" smtClean="0">
                <a:solidFill>
                  <a:srgbClr val="FF0000"/>
                </a:solidFill>
              </a:rPr>
              <a:t>Correct:</a:t>
            </a:r>
          </a:p>
          <a:p>
            <a:r>
              <a:rPr lang="en-GB" dirty="0" smtClean="0"/>
              <a:t>When did you play table-tennis? I played table-tennis on Friday. </a:t>
            </a:r>
            <a:endParaRPr lang="en-GB" i="1" dirty="0" smtClean="0"/>
          </a:p>
          <a:p>
            <a:r>
              <a:rPr lang="en-GB" dirty="0" smtClean="0"/>
              <a:t>Susan went to Paris. When did she go to Paris? </a:t>
            </a:r>
            <a:endParaRPr lang="en-GB" i="1" dirty="0" smtClean="0"/>
          </a:p>
          <a:p>
            <a:r>
              <a:rPr lang="en-GB" dirty="0" smtClean="0"/>
              <a:t>Tony fell off his bike. When did he fall off his bike? </a:t>
            </a:r>
            <a:endParaRPr lang="en-GB" i="1" dirty="0" smtClean="0"/>
          </a:p>
          <a:p>
            <a:r>
              <a:rPr lang="en-GB" dirty="0" smtClean="0"/>
              <a:t>My sister lived in Birmingham. When did she live in Birmingham? </a:t>
            </a:r>
            <a:r>
              <a:rPr lang="en-GB" i="1" dirty="0" smtClean="0"/>
              <a:t> </a:t>
            </a:r>
          </a:p>
          <a:p>
            <a:r>
              <a:rPr lang="en-GB" dirty="0" smtClean="0"/>
              <a:t>Jane broke her leg. How did she break her leg? </a:t>
            </a:r>
            <a:r>
              <a:rPr lang="en-GB" i="1" dirty="0" smtClean="0"/>
              <a:t> </a:t>
            </a:r>
          </a:p>
          <a:p>
            <a:r>
              <a:rPr lang="en-GB" dirty="0" smtClean="0"/>
              <a:t>The accident happened in Black Street. When did the accident happen? </a:t>
            </a:r>
            <a:endParaRPr lang="en-GB" i="1" dirty="0" smtClean="0"/>
          </a:p>
          <a:p>
            <a:r>
              <a:rPr lang="en-GB" dirty="0" smtClean="0"/>
              <a:t>Mandy burnt her arm. Where did she burn her arm? </a:t>
            </a:r>
            <a:endParaRPr lang="en-GB" i="1" dirty="0" smtClean="0"/>
          </a:p>
          <a:p>
            <a:r>
              <a:rPr lang="en-GB" dirty="0" smtClean="0"/>
              <a:t>Mr Taylor washed the car yesterday. When did he wash the car? 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Mr Hill worked in a bank last year. When did he work in a bank? </a:t>
            </a:r>
          </a:p>
          <a:p>
            <a:r>
              <a:rPr lang="en-GB" dirty="0" smtClean="0"/>
              <a:t>I visited Paris last year. When did you visit Paris? </a:t>
            </a:r>
          </a:p>
          <a:p>
            <a:r>
              <a:rPr lang="en-GB" dirty="0" smtClean="0"/>
              <a:t>Ben played ice-hockey. When did he play ice-hockey? </a:t>
            </a:r>
          </a:p>
          <a:p>
            <a:r>
              <a:rPr lang="en-GB" dirty="0" smtClean="0"/>
              <a:t>My sister lived in Spain. Where did she live? </a:t>
            </a:r>
          </a:p>
          <a:p>
            <a:r>
              <a:rPr lang="en-GB" dirty="0" smtClean="0"/>
              <a:t>I walked to school yesterday. When did you walk to school? </a:t>
            </a:r>
          </a:p>
          <a:p>
            <a:r>
              <a:rPr lang="en-GB" dirty="0" smtClean="0"/>
              <a:t>Jane studied at London University last year. Where did she study? </a:t>
            </a:r>
          </a:p>
          <a:p>
            <a:r>
              <a:rPr lang="en-GB" dirty="0" smtClean="0"/>
              <a:t>She died in the middle of the operation. When did she die? </a:t>
            </a:r>
          </a:p>
          <a:p>
            <a:r>
              <a:rPr lang="en-GB" dirty="0" smtClean="0"/>
              <a:t>I played the guitar at the school concert. Where did you play? </a:t>
            </a:r>
          </a:p>
          <a:p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139136" cy="804704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sz="3600" dirty="0" smtClean="0">
                <a:latin typeface="Georgia" pitchFamily="18" charset="0"/>
              </a:rPr>
              <a:t>PAST  SIMPLE</a:t>
            </a:r>
            <a:r>
              <a:rPr lang="cs-CZ" sz="3600" dirty="0" smtClean="0">
                <a:latin typeface="Georgia" pitchFamily="18" charset="0"/>
              </a:rPr>
              <a:t>  -  </a:t>
            </a:r>
            <a:r>
              <a:rPr lang="en-GB" sz="3600" dirty="0" smtClean="0">
                <a:latin typeface="Georgia" pitchFamily="18" charset="0"/>
              </a:rPr>
              <a:t>DIALOGUES</a:t>
            </a:r>
            <a:endParaRPr lang="en-GB" dirty="0"/>
          </a:p>
        </p:txBody>
      </p:sp>
      <p:pic>
        <p:nvPicPr>
          <p:cNvPr id="1026" name="Picture 2" descr="http://spaceforlivingos.com/wp-content/uploads/2011/08/2-Routin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7672954" cy="5051362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</p:pic>
    </p:spTree>
  </p:cSld>
  <p:clrMapOvr>
    <a:masterClrMapping/>
  </p:clrMapOvr>
  <p:transition>
    <p:wedg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83152" cy="948720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DIALOGUES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 w="28575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.....</a:t>
            </a:r>
            <a:r>
              <a:rPr lang="en-GB" dirty="0" smtClean="0"/>
              <a:t>visit London</a:t>
            </a:r>
            <a:r>
              <a:rPr lang="cs-CZ" dirty="0" smtClean="0"/>
              <a:t>?</a:t>
            </a:r>
            <a:endParaRPr lang="en-GB" dirty="0" smtClean="0"/>
          </a:p>
          <a:p>
            <a:r>
              <a:rPr lang="cs-CZ" dirty="0" smtClean="0"/>
              <a:t> ... </a:t>
            </a:r>
            <a:r>
              <a:rPr lang="en-GB" dirty="0" smtClean="0"/>
              <a:t>he get there before me</a:t>
            </a:r>
            <a:r>
              <a:rPr lang="cs-CZ" dirty="0" smtClean="0"/>
              <a:t>?</a:t>
            </a:r>
            <a:endParaRPr lang="en-GB" dirty="0" smtClean="0"/>
          </a:p>
          <a:p>
            <a:r>
              <a:rPr lang="cs-CZ" dirty="0" smtClean="0"/>
              <a:t>...</a:t>
            </a:r>
            <a:r>
              <a:rPr lang="en-GB" dirty="0" smtClean="0"/>
              <a:t>you call after six</a:t>
            </a:r>
            <a:r>
              <a:rPr lang="cs-CZ" dirty="0" smtClean="0"/>
              <a:t>?</a:t>
            </a:r>
            <a:endParaRPr lang="en-GB" dirty="0" smtClean="0"/>
          </a:p>
          <a:p>
            <a:r>
              <a:rPr lang="cs-CZ" dirty="0" smtClean="0"/>
              <a:t>...</a:t>
            </a:r>
            <a:r>
              <a:rPr lang="en-GB" dirty="0" smtClean="0"/>
              <a:t>he ask you again</a:t>
            </a:r>
            <a:r>
              <a:rPr lang="cs-CZ" dirty="0" smtClean="0"/>
              <a:t>?</a:t>
            </a:r>
            <a:endParaRPr lang="en-GB" dirty="0" smtClean="0"/>
          </a:p>
          <a:p>
            <a:r>
              <a:rPr lang="cs-CZ" dirty="0" smtClean="0"/>
              <a:t>...</a:t>
            </a:r>
            <a:r>
              <a:rPr lang="en-GB" dirty="0" smtClean="0"/>
              <a:t>you find yours</a:t>
            </a:r>
            <a:r>
              <a:rPr lang="cs-CZ" dirty="0" smtClean="0"/>
              <a:t>?</a:t>
            </a:r>
            <a:endParaRPr lang="en-GB" dirty="0" smtClean="0"/>
          </a:p>
          <a:p>
            <a:r>
              <a:rPr lang="cs-CZ" dirty="0" smtClean="0"/>
              <a:t>...</a:t>
            </a:r>
            <a:r>
              <a:rPr lang="en-GB" dirty="0" smtClean="0"/>
              <a:t>you enter the wrong password</a:t>
            </a:r>
            <a:r>
              <a:rPr lang="cs-CZ" dirty="0" smtClean="0"/>
              <a:t>?</a:t>
            </a:r>
            <a:endParaRPr lang="en-GB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20000"/>
              <a:lumOff val="80000"/>
            </a:schemeClr>
          </a:solidFill>
          <a:ln w="28575"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(</a:t>
            </a:r>
            <a:r>
              <a:rPr lang="en-GB" dirty="0" smtClean="0"/>
              <a:t>go</a:t>
            </a:r>
            <a:r>
              <a:rPr lang="cs-CZ" dirty="0" smtClean="0"/>
              <a:t>)</a:t>
            </a:r>
            <a:r>
              <a:rPr lang="en-GB" dirty="0" smtClean="0"/>
              <a:t> on the London Eye.</a:t>
            </a:r>
          </a:p>
          <a:p>
            <a:r>
              <a:rPr lang="cs-CZ" dirty="0" smtClean="0"/>
              <a:t>(</a:t>
            </a:r>
            <a:r>
              <a:rPr lang="en-GB" dirty="0" smtClean="0"/>
              <a:t>ask</a:t>
            </a:r>
            <a:r>
              <a:rPr lang="cs-CZ" dirty="0" smtClean="0"/>
              <a:t>)</a:t>
            </a:r>
            <a:r>
              <a:rPr lang="en-GB" dirty="0" smtClean="0"/>
              <a:t> him to wait.</a:t>
            </a:r>
          </a:p>
          <a:p>
            <a:r>
              <a:rPr lang="cs-CZ" dirty="0" smtClean="0"/>
              <a:t>(</a:t>
            </a:r>
            <a:r>
              <a:rPr lang="en-GB" dirty="0" smtClean="0"/>
              <a:t>say</a:t>
            </a:r>
            <a:r>
              <a:rPr lang="cs-CZ" dirty="0" smtClean="0"/>
              <a:t>)</a:t>
            </a:r>
            <a:r>
              <a:rPr lang="en-GB" dirty="0" smtClean="0"/>
              <a:t> hello from me.</a:t>
            </a:r>
          </a:p>
          <a:p>
            <a:r>
              <a:rPr lang="en-GB" dirty="0" smtClean="0"/>
              <a:t>you </a:t>
            </a:r>
            <a:r>
              <a:rPr lang="cs-CZ" dirty="0" smtClean="0"/>
              <a:t>(</a:t>
            </a:r>
            <a:r>
              <a:rPr lang="en-GB" dirty="0" smtClean="0"/>
              <a:t>leave</a:t>
            </a:r>
            <a:r>
              <a:rPr lang="cs-CZ" dirty="0" smtClean="0"/>
              <a:t>)</a:t>
            </a:r>
            <a:r>
              <a:rPr lang="en-GB" dirty="0" smtClean="0"/>
              <a:t> a message on my voicemail.</a:t>
            </a:r>
          </a:p>
          <a:p>
            <a:r>
              <a:rPr lang="cs-CZ" dirty="0" smtClean="0"/>
              <a:t>(</a:t>
            </a:r>
            <a:r>
              <a:rPr lang="en-GB" dirty="0" smtClean="0"/>
              <a:t>use</a:t>
            </a:r>
            <a:r>
              <a:rPr lang="cs-CZ" dirty="0" smtClean="0"/>
              <a:t>)</a:t>
            </a:r>
            <a:r>
              <a:rPr lang="en-GB" dirty="0" smtClean="0"/>
              <a:t> mine.</a:t>
            </a:r>
          </a:p>
          <a:p>
            <a:r>
              <a:rPr lang="cs-CZ" dirty="0" smtClean="0"/>
              <a:t>y</a:t>
            </a:r>
            <a:r>
              <a:rPr lang="en-GB" dirty="0" smtClean="0"/>
              <a:t>our account </a:t>
            </a:r>
            <a:r>
              <a:rPr lang="cs-CZ" dirty="0" smtClean="0"/>
              <a:t>(</a:t>
            </a:r>
            <a:r>
              <a:rPr lang="en-GB" dirty="0" smtClean="0"/>
              <a:t>is</a:t>
            </a:r>
            <a:r>
              <a:rPr lang="cs-CZ" dirty="0" smtClean="0"/>
              <a:t>)</a:t>
            </a:r>
            <a:r>
              <a:rPr lang="en-GB" dirty="0" smtClean="0"/>
              <a:t> automatically blocked.</a:t>
            </a:r>
            <a:endParaRPr lang="en-GB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   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40960" cy="554461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400" noProof="1" smtClean="0">
              <a:latin typeface="Georgia" pitchFamily="18" charset="0"/>
              <a:hlinkClick r:id="rId2"/>
            </a:endParaRPr>
          </a:p>
          <a:p>
            <a:r>
              <a:rPr lang="cs-CZ" sz="1400" noProof="1" smtClean="0">
                <a:latin typeface="Georgia" pitchFamily="18" charset="0"/>
                <a:hlinkClick r:id="rId2"/>
              </a:rPr>
              <a:t>http://images.google.com/imgres?q=routines+clipart&amp;biw=1161&amp;bih=506&amp;tbm=isch&amp;tbnid=4ziAJInTeJOTXM:&amp;imgrefurl=http://spaceforlivingos.com/2011/08/creating-visual-routines-for-kids.html&amp;docid=oQlotlirMz2jKM&amp;imgurl=http://spaceforlivingos.com/wp-content/uploads/2011/08/2-Routines.jpg&amp;w=600&amp;h=395&amp;ei=u02vUbGlK8iTtAbcyIHIBA&amp;zoom=1&amp;iact=hc&amp;vpx=124&amp;vpy=136&amp;dur=2187&amp;hovh=182&amp;hovw=277&amp;tx=223&amp;ty=104&amp;page=1&amp;tbnh=150&amp;tbnw=228&amp;start=0&amp;ndsp=22&amp;ved=1t:429,r:1,s:0,i:84</a:t>
            </a:r>
          </a:p>
          <a:p>
            <a:endParaRPr lang="cs-CZ" sz="1400" noProof="1" smtClean="0">
              <a:latin typeface="Georgia" pitchFamily="18" charset="0"/>
              <a:hlinkClick r:id="rId2"/>
            </a:endParaRPr>
          </a:p>
          <a:p>
            <a:pPr>
              <a:buNone/>
            </a:pPr>
            <a:endParaRPr lang="en-US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The Good Grammar Book, Michael Swan, Catherine Walter, Oxford University Press</a:t>
            </a:r>
            <a:endParaRPr lang="cs-CZ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Spark, Virginia Evans_Jenny Dooley, Teacher´s book, Express Publishing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Let´s study Grammar, Krajewska Milada, Infoa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Terasoft,  TC Angličtina 4, PC program  2003</a:t>
            </a: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1515</TotalTime>
  <Words>434</Words>
  <Application>Microsoft Office PowerPoint</Application>
  <PresentationFormat>Předvádění na obrazovce (4:3)</PresentationFormat>
  <Paragraphs>144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    </vt:lpstr>
      <vt:lpstr>ANOTACE:</vt:lpstr>
      <vt:lpstr>PAST  SIMPLE  - questions</vt:lpstr>
      <vt:lpstr>PAST  SIMPLE  - questions</vt:lpstr>
      <vt:lpstr>PAST  SIMPLE  - questions</vt:lpstr>
      <vt:lpstr>PAST  SIMPLE  - questions</vt:lpstr>
      <vt:lpstr>PAST  SIMPLE  -  DIALOGUES</vt:lpstr>
      <vt:lpstr>DIALOGUES</vt:lpstr>
      <vt:lpstr>  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Sachy</cp:lastModifiedBy>
  <cp:revision>322</cp:revision>
  <dcterms:created xsi:type="dcterms:W3CDTF">2011-11-23T00:30:20Z</dcterms:created>
  <dcterms:modified xsi:type="dcterms:W3CDTF">2013-06-08T10:45:21Z</dcterms:modified>
</cp:coreProperties>
</file>