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9" r:id="rId1"/>
  </p:sldMasterIdLst>
  <p:notesMasterIdLst>
    <p:notesMasterId r:id="rId11"/>
  </p:notesMasterIdLst>
  <p:sldIdLst>
    <p:sldId id="259" r:id="rId2"/>
    <p:sldId id="271" r:id="rId3"/>
    <p:sldId id="282" r:id="rId4"/>
    <p:sldId id="283" r:id="rId5"/>
    <p:sldId id="285" r:id="rId6"/>
    <p:sldId id="286" r:id="rId7"/>
    <p:sldId id="284" r:id="rId8"/>
    <p:sldId id="287" r:id="rId9"/>
    <p:sldId id="269" r:id="rId10"/>
  </p:sldIdLst>
  <p:sldSz cx="9144000" cy="6858000" type="screen4x3"/>
  <p:notesSz cx="6791325" cy="99187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FF33"/>
    <a:srgbClr val="84AA87"/>
    <a:srgbClr val="A4C4A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6846" y="0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8AE82-BEA4-45FB-84B1-01CD236BF091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133" y="4711383"/>
            <a:ext cx="5433060" cy="4463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6846" y="9421044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9D4565-18B8-4CC9-A040-4785FCAF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7625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B90EF043-C792-450D-A01E-84187167F4F7}" type="datetimeFigureOut">
              <a:rPr lang="cs-CZ" smtClean="0"/>
              <a:pPr>
                <a:defRPr/>
              </a:pPr>
              <a:t>9.6.2013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pPr>
              <a:defRPr/>
            </a:pPr>
            <a:fld id="{2B80C7BF-B114-44E7-BC03-EA1ADC4D1B5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9AF593-1DE2-4D57-9536-73C20AAF9BF3}" type="datetimeFigureOut">
              <a:rPr lang="cs-CZ" smtClean="0"/>
              <a:pPr>
                <a:defRPr/>
              </a:pPr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EA8E6D-4A3B-456C-9E43-1A4FAF77E6D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pPr>
              <a:defRPr/>
            </a:pPr>
            <a:fld id="{2CD1C646-0891-4E7A-B58C-079540B2F2CE}" type="datetimeFigureOut">
              <a:rPr lang="cs-CZ" smtClean="0"/>
              <a:pPr>
                <a:defRPr/>
              </a:pPr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pPr>
              <a:defRPr/>
            </a:pPr>
            <a:fld id="{9A09DDC0-FB25-4BD6-88EF-5B1E5CB21C0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7C350A-5E78-4300-B93D-16B2F1F5C160}" type="datetimeFigureOut">
              <a:rPr lang="cs-CZ" smtClean="0"/>
              <a:pPr>
                <a:defRPr/>
              </a:pPr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80468F-B5A8-43F1-B51C-6B8D4B17A6D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FDE809-0F86-43AC-AF62-A21924CE817A}" type="datetimeFigureOut">
              <a:rPr lang="cs-CZ" smtClean="0"/>
              <a:pPr>
                <a:defRPr/>
              </a:pPr>
              <a:t>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13D347-A3D2-4B79-B270-765B3356E73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9E28E-A725-413D-8A29-762A074A6F36}" type="datetimeFigureOut">
              <a:rPr lang="cs-CZ" smtClean="0"/>
              <a:pPr>
                <a:defRPr/>
              </a:pPr>
              <a:t>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0D50D4-37EE-4D5C-BA75-73639317169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7FD76-DA98-46F8-BD01-B1081822C75A}" type="datetimeFigureOut">
              <a:rPr lang="cs-CZ" smtClean="0"/>
              <a:pPr>
                <a:defRPr/>
              </a:pPr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B8F3A0-202E-4E7B-AF9E-28F2D25A394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869394-75F0-485F-A169-6668A64C8FBC}" type="datetimeFigureOut">
              <a:rPr lang="cs-CZ" smtClean="0"/>
              <a:pPr>
                <a:defRPr/>
              </a:pPr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C88544-228B-4BFC-BCE1-65720263110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81A67D-01EC-4E6B-9289-971CF25E746B}" type="datetimeFigureOut">
              <a:rPr lang="cs-CZ" smtClean="0"/>
              <a:pPr>
                <a:defRPr/>
              </a:pPr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9A2B6D-6AA2-41DE-9EEE-FF3D4BD0595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D16823-6A93-4E1B-82A3-EFC43836B7A3}" type="datetimeFigureOut">
              <a:rPr lang="cs-CZ" smtClean="0"/>
              <a:pPr>
                <a:defRPr/>
              </a:pPr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9CDB85-E045-4726-9AB9-8FD8070B088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B001EE-06A7-4A42-95EF-382F8ACA5398}" type="datetimeFigureOut">
              <a:rPr lang="cs-CZ" smtClean="0"/>
              <a:pPr>
                <a:defRPr/>
              </a:pPr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B59FCB-4F6F-4BC8-A519-DDE161DF5C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B7F728B-1403-4622-A508-9B2BFDA88DFF}" type="datetimeFigureOut">
              <a:rPr lang="cs-CZ" smtClean="0"/>
              <a:pPr>
                <a:defRPr/>
              </a:pPr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1ADE64E-C0EF-45CF-8178-6B2DC4BCB7E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8" name="Přímá spojovací čára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ovací čára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</p:sldLayoutIdLst>
  <p:transition>
    <p:wedg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file:///T:\429,r:45,s:0,i:22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587680" cy="181967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endParaRPr lang="cs-CZ" dirty="0">
              <a:latin typeface="Bookman Old Style" pitchFamily="18" charset="0"/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3429001"/>
            <a:ext cx="8568952" cy="3096344"/>
          </a:xfrm>
        </p:spPr>
        <p:txBody>
          <a:bodyPr>
            <a:normAutofit lnSpcReduction="10000"/>
          </a:bodyPr>
          <a:lstStyle/>
          <a:p>
            <a:pPr algn="ctr" eaLnBrk="1" hangingPunct="1">
              <a:buNone/>
              <a:defRPr/>
            </a:pPr>
            <a:r>
              <a:rPr lang="cs-CZ" sz="2400" dirty="0" smtClean="0">
                <a:latin typeface="Bookman Old Style" pitchFamily="18" charset="0"/>
              </a:rPr>
              <a:t>Název školy:  </a:t>
            </a:r>
            <a:r>
              <a:rPr lang="cs-CZ" sz="2800" i="1" dirty="0" smtClean="0">
                <a:solidFill>
                  <a:schemeClr val="tx1"/>
                </a:solidFill>
                <a:latin typeface="Bookman Old Style" pitchFamily="18" charset="0"/>
              </a:rPr>
              <a:t>Základní škola a mateřská škola, </a:t>
            </a:r>
          </a:p>
          <a:p>
            <a:pPr algn="ctr" eaLnBrk="1" hangingPunct="1">
              <a:buNone/>
              <a:defRPr/>
            </a:pPr>
            <a:r>
              <a:rPr lang="cs-CZ" sz="2800" i="1" noProof="1" smtClean="0">
                <a:solidFill>
                  <a:schemeClr val="tx1"/>
                </a:solidFill>
                <a:latin typeface="Bookman Old Style" pitchFamily="18" charset="0"/>
              </a:rPr>
              <a:t>Hlušice</a:t>
            </a:r>
            <a:endParaRPr lang="cs-CZ" sz="2800" noProof="1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 eaLnBrk="1" hangingPunct="1">
              <a:buNone/>
              <a:defRPr/>
            </a:pPr>
            <a:r>
              <a:rPr lang="cs-CZ" sz="2400" dirty="0" smtClean="0">
                <a:solidFill>
                  <a:schemeClr val="tx1"/>
                </a:solidFill>
                <a:latin typeface="Bookman Old Style" pitchFamily="18" charset="0"/>
              </a:rPr>
              <a:t>Autor: PaedDr. Vaňková Marcela</a:t>
            </a:r>
          </a:p>
          <a:p>
            <a:pPr algn="ctr" eaLnBrk="1" hangingPunct="1"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Číslo projektu: CZ.1.07/1.4.00/21.3235</a:t>
            </a:r>
          </a:p>
          <a:p>
            <a:pPr algn="ctr" eaLnBrk="1" hangingPunct="1">
              <a:buNone/>
              <a:defRPr/>
            </a:pPr>
            <a:r>
              <a:rPr lang="cs-CZ" sz="2000" dirty="0" smtClean="0">
                <a:latin typeface="Bookman Old Style" pitchFamily="18" charset="0"/>
              </a:rPr>
              <a:t>Název:	</a:t>
            </a:r>
            <a:r>
              <a:rPr lang="cs-CZ" sz="2000" smtClean="0">
                <a:latin typeface="Bookman Old Style" pitchFamily="18" charset="0"/>
              </a:rPr>
              <a:t> </a:t>
            </a:r>
            <a:r>
              <a:rPr lang="en-US" sz="2000" noProof="1" smtClean="0">
                <a:solidFill>
                  <a:schemeClr val="tx1"/>
                </a:solidFill>
                <a:latin typeface="Bookman Old Style" pitchFamily="18" charset="0"/>
              </a:rPr>
              <a:t>VY_32_INOVACE_3C_14_</a:t>
            </a:r>
            <a:r>
              <a:rPr lang="en-US" sz="2800" noProof="1" smtClean="0">
                <a:latin typeface="Bookman Old Style" pitchFamily="18" charset="0"/>
              </a:rPr>
              <a:t>Present </a:t>
            </a:r>
            <a:r>
              <a:rPr lang="en-US" sz="2800" noProof="1" smtClean="0">
                <a:latin typeface="Bookman Old Style" pitchFamily="18" charset="0"/>
              </a:rPr>
              <a:t>simple </a:t>
            </a:r>
            <a:r>
              <a:rPr lang="en-GB" sz="2800" smtClean="0">
                <a:latin typeface="Bookman Old Style" pitchFamily="18" charset="0"/>
              </a:rPr>
              <a:t>- </a:t>
            </a:r>
            <a:r>
              <a:rPr lang="en-GB" sz="2800" dirty="0" smtClean="0">
                <a:latin typeface="Bookman Old Style" pitchFamily="18" charset="0"/>
              </a:rPr>
              <a:t>questions</a:t>
            </a:r>
            <a:endParaRPr lang="en-GB" sz="28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 eaLnBrk="1" hangingPunct="1">
              <a:buNone/>
              <a:defRPr/>
            </a:pPr>
            <a:r>
              <a:rPr lang="cs-CZ" sz="2000" dirty="0" smtClean="0">
                <a:latin typeface="Bookman Old Style" pitchFamily="18" charset="0"/>
              </a:rPr>
              <a:t>Téma: Anglická gramatika v 6. a 9. ročníku ZŠ</a:t>
            </a:r>
            <a:endParaRPr lang="en-GB" sz="20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eaLnBrk="1" hangingPunct="1"/>
            <a:endParaRPr lang="cs-CZ" dirty="0" smtClean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7920880" cy="1409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ANOTACE:</a:t>
            </a:r>
            <a:endParaRPr lang="cs-CZ" sz="2800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935480"/>
            <a:ext cx="7931224" cy="4229824"/>
          </a:xfrm>
        </p:spPr>
        <p:txBody>
          <a:bodyPr/>
          <a:lstStyle/>
          <a:p>
            <a:r>
              <a:rPr lang="cs-CZ" sz="2000" dirty="0" smtClean="0">
                <a:latin typeface="Bookman Old Style" pitchFamily="18" charset="0"/>
              </a:rPr>
              <a:t>1) Materiál je určen pro žáky 2. stupně ZŠ. Dle úvodní tabulky učitel připomene žákům strukturu a tvorbu otázky – </a:t>
            </a:r>
            <a:r>
              <a:rPr lang="en-GB" sz="2000" dirty="0" smtClean="0">
                <a:latin typeface="Bookman Old Style" pitchFamily="18" charset="0"/>
              </a:rPr>
              <a:t>Present simple. </a:t>
            </a:r>
          </a:p>
          <a:p>
            <a:r>
              <a:rPr lang="cs-CZ" sz="2000" dirty="0" smtClean="0">
                <a:latin typeface="Bookman Old Style" pitchFamily="18" charset="0"/>
              </a:rPr>
              <a:t>2) Následuje procvičení tvorby otázek dle předchozí věty. Kontrola správnosti v závěru materiálu.</a:t>
            </a:r>
          </a:p>
          <a:p>
            <a:r>
              <a:rPr lang="cs-CZ" sz="2000" dirty="0" smtClean="0">
                <a:latin typeface="Bookman Old Style" pitchFamily="18" charset="0"/>
              </a:rPr>
              <a:t>3) Písemné procvičení otázek, rozdělení žáků na dvě skupiny: A), B). Kontrola správnosti.</a:t>
            </a:r>
          </a:p>
          <a:p>
            <a:r>
              <a:rPr lang="cs-CZ" sz="2000" dirty="0" smtClean="0">
                <a:latin typeface="Bookman Old Style" pitchFamily="18" charset="0"/>
              </a:rPr>
              <a:t>4) Dialogy, konverzace ve dvojicích dle obrázků: </a:t>
            </a:r>
            <a:r>
              <a:rPr lang="en-GB" sz="2000" dirty="0" smtClean="0">
                <a:latin typeface="Bookman Old Style" pitchFamily="18" charset="0"/>
              </a:rPr>
              <a:t>What do you...? How often do you...? Where do you...? Why do you...? </a:t>
            </a:r>
            <a:r>
              <a:rPr lang="cs-CZ" sz="2000" dirty="0" smtClean="0">
                <a:latin typeface="Bookman Old Style" pitchFamily="18" charset="0"/>
              </a:rPr>
              <a:t>ap.</a:t>
            </a:r>
            <a:endParaRPr lang="en-GB" sz="2000" dirty="0" smtClean="0">
              <a:latin typeface="Bookman Old Style" pitchFamily="18" charset="0"/>
            </a:endParaRPr>
          </a:p>
          <a:p>
            <a:r>
              <a:rPr lang="cs-CZ" sz="2000" dirty="0" smtClean="0">
                <a:latin typeface="Bookman Old Style" pitchFamily="18" charset="0"/>
              </a:rPr>
              <a:t>5) Zařazení materiálu k procvičení </a:t>
            </a:r>
            <a:r>
              <a:rPr lang="en-GB" sz="2000" dirty="0" smtClean="0">
                <a:latin typeface="Bookman Old Style" pitchFamily="18" charset="0"/>
              </a:rPr>
              <a:t>Present simple - questions.</a:t>
            </a:r>
          </a:p>
          <a:p>
            <a:endParaRPr lang="cs-CZ" sz="2000" dirty="0" smtClean="0">
              <a:latin typeface="Bookman Old Style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95456" cy="708688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Georgia" pitchFamily="18" charset="0"/>
              </a:rPr>
              <a:t>PRESENT  SIMPLE  - questions</a:t>
            </a:r>
            <a:endParaRPr lang="en-GB" sz="4000" dirty="0"/>
          </a:p>
        </p:txBody>
      </p:sp>
      <p:graphicFrame>
        <p:nvGraphicFramePr>
          <p:cNvPr id="3" name="Zástupný symbol pro obsah 3"/>
          <p:cNvGraphicFramePr>
            <a:graphicFrameLocks/>
          </p:cNvGraphicFramePr>
          <p:nvPr/>
        </p:nvGraphicFramePr>
        <p:xfrm>
          <a:off x="179512" y="1124744"/>
          <a:ext cx="8712969" cy="5486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45968"/>
                <a:gridCol w="1329097"/>
                <a:gridCol w="1845968"/>
                <a:gridCol w="1772129"/>
                <a:gridCol w="1919807"/>
              </a:tblGrid>
              <a:tr h="1107723">
                <a:tc>
                  <a:txBody>
                    <a:bodyPr/>
                    <a:lstStyle/>
                    <a:p>
                      <a:endParaRPr lang="cs-CZ" sz="2400" b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Bookman Old Style" pitchFamily="18" charset="0"/>
                        </a:rPr>
                        <a:t>INFINITIVE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…</a:t>
                      </a:r>
                    </a:p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    </a:t>
                      </a:r>
                      <a:r>
                        <a:rPr lang="en-GB" sz="2400" b="0" noProof="0" dirty="0" smtClean="0">
                          <a:latin typeface="Bookman Old Style" pitchFamily="18" charset="0"/>
                        </a:rPr>
                        <a:t>every</a:t>
                      </a:r>
                      <a:r>
                        <a:rPr lang="en-GB" sz="2400" b="0" baseline="0" noProof="0" dirty="0" smtClean="0">
                          <a:latin typeface="Bookman Old Style" pitchFamily="18" charset="0"/>
                        </a:rPr>
                        <a:t> </a:t>
                      </a:r>
                      <a:r>
                        <a:rPr lang="en-GB" sz="2400" b="0" noProof="0" dirty="0" smtClean="0">
                          <a:latin typeface="Bookman Old Style" pitchFamily="18" charset="0"/>
                        </a:rPr>
                        <a:t>day?</a:t>
                      </a:r>
                      <a:endParaRPr lang="en-GB" sz="2400" b="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107723"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What</a:t>
                      </a: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Where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cs-CZ" sz="2400" noProof="0" dirty="0" smtClean="0">
                          <a:latin typeface="Bookman Old Style" pitchFamily="18" charset="0"/>
                        </a:rPr>
                        <a:t>I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work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help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like</a:t>
                      </a:r>
                      <a:endParaRPr lang="en-GB" sz="2400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cs-CZ" sz="1800" noProof="0" dirty="0" smtClean="0">
                        <a:latin typeface="Bookman Old Style" pitchFamily="18" charset="0"/>
                      </a:endParaRPr>
                    </a:p>
                    <a:p>
                      <a:endParaRPr lang="cs-CZ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cs-CZ" sz="1800" noProof="0" dirty="0" smtClean="0">
                          <a:latin typeface="Bookman Old Style" pitchFamily="18" charset="0"/>
                        </a:rPr>
                        <a:t> </a:t>
                      </a:r>
                      <a:r>
                        <a:rPr lang="en-GB" sz="1800" noProof="0" dirty="0" smtClean="0">
                          <a:latin typeface="Bookman Old Style" pitchFamily="18" charset="0"/>
                        </a:rPr>
                        <a:t>in a factory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my Mum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her sister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chess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baseline="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English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baseline="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a game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baseline="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this toy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to Paris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the film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a horrible dream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448561"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When</a:t>
                      </a: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Why</a:t>
                      </a: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How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D</a:t>
                      </a:r>
                      <a:r>
                        <a:rPr lang="cs-CZ" sz="32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o</a:t>
                      </a:r>
                      <a:endParaRPr lang="en-GB" sz="3200" b="1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he, she, it</a:t>
                      </a:r>
                    </a:p>
                    <a:p>
                      <a:endParaRPr lang="en-GB" sz="2400" noProof="0" dirty="0" smtClean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noProof="0" dirty="0" smtClean="0">
                          <a:latin typeface="Bookman Old Style" pitchFamily="18" charset="0"/>
                        </a:rPr>
                        <a:t>pla</a:t>
                      </a:r>
                      <a:r>
                        <a:rPr lang="en-GB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noProof="0" dirty="0" smtClean="0">
                          <a:latin typeface="Bookman Old Style" pitchFamily="18" charset="0"/>
                        </a:rPr>
                        <a:t>stud</a:t>
                      </a:r>
                      <a:r>
                        <a:rPr lang="cs-CZ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</a:t>
                      </a:r>
                      <a:endParaRPr lang="en-GB" sz="2400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noProof="0" dirty="0" smtClean="0">
                          <a:latin typeface="Bookman Old Style" pitchFamily="18" charset="0"/>
                        </a:rPr>
                        <a:t>stop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want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</a:tr>
              <a:tr h="1448561"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What</a:t>
                      </a:r>
                      <a:r>
                        <a:rPr lang="en-GB" sz="2400" baseline="0" noProof="0" dirty="0" smtClean="0">
                          <a:latin typeface="Bookman Old Style" pitchFamily="18" charset="0"/>
                        </a:rPr>
                        <a:t> time</a:t>
                      </a:r>
                      <a:endParaRPr lang="en-GB" sz="24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How many</a:t>
                      </a: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How much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noProof="0" dirty="0" smtClean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we</a:t>
                      </a: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you</a:t>
                      </a: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they</a:t>
                      </a:r>
                    </a:p>
                    <a:p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go</a:t>
                      </a:r>
                      <a:endParaRPr lang="en-GB" sz="2400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see</a:t>
                      </a:r>
                    </a:p>
                    <a:p>
                      <a:r>
                        <a:rPr lang="en-GB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</a:t>
                      </a:r>
                      <a:r>
                        <a:rPr lang="cs-CZ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ve</a:t>
                      </a:r>
                      <a:endParaRPr lang="en-GB" sz="2400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52400"/>
            <a:ext cx="8280920" cy="612304"/>
          </a:xfrm>
        </p:spPr>
        <p:txBody>
          <a:bodyPr/>
          <a:lstStyle/>
          <a:p>
            <a:pPr algn="ctr"/>
            <a:r>
              <a:rPr lang="en-GB" dirty="0" smtClean="0">
                <a:latin typeface="Georgia" pitchFamily="18" charset="0"/>
              </a:rPr>
              <a:t>PRESENT  SIMPLE  - questions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764704"/>
            <a:ext cx="8640960" cy="5904656"/>
          </a:xfrm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200" i="1" dirty="0" smtClean="0"/>
          </a:p>
          <a:p>
            <a:r>
              <a:rPr lang="en-GB" sz="2000" i="1" dirty="0" smtClean="0">
                <a:solidFill>
                  <a:srgbClr val="FF0000"/>
                </a:solidFill>
              </a:rPr>
              <a:t>Make questions:  A)</a:t>
            </a:r>
          </a:p>
          <a:p>
            <a:r>
              <a:rPr lang="en-GB" sz="2000" dirty="0" smtClean="0"/>
              <a:t>________ ____ ______ ________ __________________? We have breakfast at six. </a:t>
            </a:r>
            <a:endParaRPr lang="en-GB" sz="2000" i="1" dirty="0" smtClean="0"/>
          </a:p>
          <a:p>
            <a:r>
              <a:rPr lang="en-GB" sz="2000" dirty="0" smtClean="0"/>
              <a:t>________ ____ ________ ____ ____ ______? They go to bed at ten o'clock. </a:t>
            </a:r>
            <a:endParaRPr lang="en-GB" sz="2000" i="1" dirty="0" smtClean="0"/>
          </a:p>
          <a:p>
            <a:r>
              <a:rPr lang="en-GB" sz="2000" dirty="0" smtClean="0"/>
              <a:t>________ ____ ______ ______ ______ ______ ____? They get up at eight o'clock. </a:t>
            </a:r>
            <a:endParaRPr lang="en-GB" sz="2000" i="1" dirty="0" smtClean="0"/>
          </a:p>
          <a:p>
            <a:r>
              <a:rPr lang="en-GB" sz="2000" dirty="0" smtClean="0"/>
              <a:t>________ ____ ______ ________ __ ________? We have a rest at four o'clock. </a:t>
            </a:r>
          </a:p>
          <a:p>
            <a:r>
              <a:rPr lang="en-GB" sz="2000" i="1" dirty="0" smtClean="0">
                <a:solidFill>
                  <a:srgbClr val="FF0000"/>
                </a:solidFill>
              </a:rPr>
              <a:t>Make questions:  B)</a:t>
            </a:r>
          </a:p>
          <a:p>
            <a:r>
              <a:rPr lang="en-GB" sz="2000" dirty="0" smtClean="0"/>
              <a:t>________ ____ ________ __________ school? They start at nine. </a:t>
            </a:r>
            <a:endParaRPr lang="en-GB" sz="2000" i="1" dirty="0" smtClean="0"/>
          </a:p>
          <a:p>
            <a:r>
              <a:rPr lang="en-GB" sz="2000" dirty="0" smtClean="0"/>
              <a:t>________ ____ ______ ______________? I collect stamps. </a:t>
            </a:r>
            <a:endParaRPr lang="en-GB" sz="2000" i="1" dirty="0" smtClean="0"/>
          </a:p>
          <a:p>
            <a:r>
              <a:rPr lang="en-GB" sz="2000" dirty="0" smtClean="0"/>
              <a:t>________ ____ ______ ________? I play the piano. </a:t>
            </a:r>
            <a:endParaRPr lang="en-GB" sz="2000" i="1" dirty="0" smtClean="0"/>
          </a:p>
          <a:p>
            <a:r>
              <a:rPr lang="en-GB" sz="2000" dirty="0" smtClean="0"/>
              <a:t>________ ____ ______ ________? I draw horses. 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  <p:sndAc>
      <p:stSnd>
        <p:snd r:embed="rId2" name="coin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003232" cy="756320"/>
          </a:xfr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GB" dirty="0" smtClean="0">
                <a:latin typeface="Georgia" pitchFamily="18" charset="0"/>
              </a:rPr>
              <a:t>PRESENT  SIMPLE  - questions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268760"/>
            <a:ext cx="8291264" cy="4888200"/>
          </a:xfrm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pPr lvl="0"/>
            <a:r>
              <a:rPr lang="en-GB" i="1" dirty="0" smtClean="0"/>
              <a:t>Make questions:  A)</a:t>
            </a:r>
            <a:endParaRPr lang="cs-CZ" dirty="0" smtClean="0"/>
          </a:p>
          <a:p>
            <a:r>
              <a:rPr lang="cs-CZ" dirty="0" smtClean="0"/>
              <a:t>________ ____ ______ ________? I </a:t>
            </a:r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books</a:t>
            </a:r>
            <a:r>
              <a:rPr lang="cs-CZ" dirty="0" smtClean="0"/>
              <a:t>. </a:t>
            </a:r>
          </a:p>
          <a:p>
            <a:r>
              <a:rPr lang="cs-CZ" dirty="0" smtClean="0"/>
              <a:t>________ ____ ______ __________? I </a:t>
            </a:r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letters</a:t>
            </a:r>
            <a:r>
              <a:rPr lang="cs-CZ" dirty="0" smtClean="0"/>
              <a:t>. </a:t>
            </a:r>
          </a:p>
          <a:p>
            <a:r>
              <a:rPr lang="cs-CZ" dirty="0" smtClean="0"/>
              <a:t>____ ______ ________ </a:t>
            </a:r>
            <a:r>
              <a:rPr lang="cs-CZ" dirty="0" err="1" smtClean="0"/>
              <a:t>volleyball</a:t>
            </a:r>
            <a:r>
              <a:rPr lang="cs-CZ" dirty="0" smtClean="0"/>
              <a:t>? </a:t>
            </a:r>
            <a:r>
              <a:rPr lang="cs-CZ" dirty="0" err="1" smtClean="0"/>
              <a:t>Yes</a:t>
            </a:r>
            <a:r>
              <a:rPr lang="cs-CZ" dirty="0" smtClean="0"/>
              <a:t>, I do. </a:t>
            </a:r>
          </a:p>
          <a:p>
            <a:r>
              <a:rPr lang="cs-CZ" dirty="0" smtClean="0"/>
              <a:t>____ ______ ________ in a bank? </a:t>
            </a:r>
            <a:r>
              <a:rPr lang="cs-CZ" dirty="0" err="1" smtClean="0"/>
              <a:t>Yes</a:t>
            </a:r>
            <a:r>
              <a:rPr lang="cs-CZ" dirty="0" smtClean="0"/>
              <a:t>, I do. 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en-GB" i="1" dirty="0" smtClean="0"/>
              <a:t>Make questions:  B)</a:t>
            </a:r>
            <a:endParaRPr lang="cs-CZ" dirty="0" smtClean="0"/>
          </a:p>
          <a:p>
            <a:r>
              <a:rPr lang="cs-CZ" dirty="0" smtClean="0"/>
              <a:t>____ ______ __________ </a:t>
            </a:r>
            <a:r>
              <a:rPr lang="cs-CZ" dirty="0" err="1" smtClean="0"/>
              <a:t>sports</a:t>
            </a:r>
            <a:r>
              <a:rPr lang="cs-CZ" dirty="0" smtClean="0"/>
              <a:t>? </a:t>
            </a:r>
            <a:r>
              <a:rPr lang="cs-CZ" dirty="0" err="1" smtClean="0"/>
              <a:t>Yes</a:t>
            </a:r>
            <a:r>
              <a:rPr lang="cs-CZ" dirty="0" smtClean="0"/>
              <a:t>, I do. </a:t>
            </a:r>
          </a:p>
          <a:p>
            <a:r>
              <a:rPr lang="cs-CZ" dirty="0" smtClean="0"/>
              <a:t>________ ________ ______ ________ __________________? </a:t>
            </a:r>
            <a:r>
              <a:rPr lang="cs-CZ" dirty="0" err="1" smtClean="0"/>
              <a:t>Ben</a:t>
            </a:r>
            <a:r>
              <a:rPr lang="cs-CZ" dirty="0" smtClean="0"/>
              <a:t> has </a:t>
            </a:r>
            <a:r>
              <a:rPr lang="cs-CZ" dirty="0" err="1" smtClean="0"/>
              <a:t>breakfast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six</a:t>
            </a:r>
            <a:r>
              <a:rPr lang="cs-CZ" dirty="0" smtClean="0"/>
              <a:t>. </a:t>
            </a:r>
          </a:p>
          <a:p>
            <a:r>
              <a:rPr lang="cs-CZ" dirty="0" smtClean="0"/>
              <a:t>____ ______ ________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? </a:t>
            </a:r>
            <a:r>
              <a:rPr lang="cs-CZ" dirty="0" err="1" smtClean="0"/>
              <a:t>Yes</a:t>
            </a:r>
            <a:r>
              <a:rPr lang="cs-CZ" dirty="0" smtClean="0"/>
              <a:t>, I do. </a:t>
            </a:r>
          </a:p>
          <a:p>
            <a:r>
              <a:rPr lang="cs-CZ" dirty="0" smtClean="0"/>
              <a:t>________ ________ ______ ____ ____ ______?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goes</a:t>
            </a:r>
            <a:r>
              <a:rPr lang="cs-CZ" dirty="0" smtClean="0"/>
              <a:t> to </a:t>
            </a:r>
            <a:r>
              <a:rPr lang="cs-CZ" dirty="0" err="1" smtClean="0"/>
              <a:t>bed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ten o'</a:t>
            </a:r>
            <a:r>
              <a:rPr lang="cs-CZ" dirty="0" err="1" smtClean="0"/>
              <a:t>clock</a:t>
            </a:r>
            <a:r>
              <a:rPr lang="cs-CZ" dirty="0" smtClean="0"/>
              <a:t>. </a:t>
            </a:r>
          </a:p>
        </p:txBody>
      </p:sp>
    </p:spTree>
  </p:cSld>
  <p:clrMapOvr>
    <a:masterClrMapping/>
  </p:clrMapOvr>
  <p:transition>
    <p:pull dir="rd"/>
    <p:sndAc>
      <p:stSnd>
        <p:snd r:embed="rId2" name="coin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931224" cy="608112"/>
          </a:xfr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GB" dirty="0" smtClean="0">
                <a:latin typeface="Georgia" pitchFamily="18" charset="0"/>
              </a:rPr>
              <a:t>PRESENT  SIMPLE  - questions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1) your best friend/ go to the gym/ twice a week?</a:t>
            </a:r>
          </a:p>
          <a:p>
            <a:r>
              <a:rPr lang="en-GB" dirty="0" smtClean="0"/>
              <a:t>____________________</a:t>
            </a:r>
          </a:p>
          <a:p>
            <a:r>
              <a:rPr lang="en-GB" dirty="0" smtClean="0"/>
              <a:t>____________________</a:t>
            </a:r>
            <a:endParaRPr lang="cs-CZ" dirty="0" smtClean="0"/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2) their brother/ often/ go skateboarding?</a:t>
            </a:r>
          </a:p>
          <a:p>
            <a:r>
              <a:rPr lang="en-GB" dirty="0" smtClean="0"/>
              <a:t>____________________</a:t>
            </a:r>
          </a:p>
          <a:p>
            <a:r>
              <a:rPr lang="en-GB" dirty="0" smtClean="0"/>
              <a:t>____________________</a:t>
            </a:r>
          </a:p>
          <a:p>
            <a:endParaRPr lang="en-GB" dirty="0" smtClean="0"/>
          </a:p>
          <a:p>
            <a:r>
              <a:rPr lang="en-GB" dirty="0" smtClean="0"/>
              <a:t>3) you and your teacher/ meet/ every day?</a:t>
            </a:r>
          </a:p>
          <a:p>
            <a:r>
              <a:rPr lang="en-GB" dirty="0" smtClean="0"/>
              <a:t>____________________</a:t>
            </a:r>
          </a:p>
          <a:p>
            <a:r>
              <a:rPr lang="en-GB" dirty="0" smtClean="0"/>
              <a:t>____________________</a:t>
            </a:r>
            <a:endParaRPr lang="en-GB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4) What time/ your family/ have supper/ at the weekend?</a:t>
            </a:r>
          </a:p>
          <a:p>
            <a:r>
              <a:rPr lang="en-GB" dirty="0" smtClean="0"/>
              <a:t>__________________________________________</a:t>
            </a:r>
          </a:p>
          <a:p>
            <a:endParaRPr lang="en-GB" dirty="0" smtClean="0"/>
          </a:p>
          <a:p>
            <a:r>
              <a:rPr lang="en-GB" dirty="0" smtClean="0"/>
              <a:t>5) How often/ Jennifer/ play live concerts?</a:t>
            </a:r>
          </a:p>
          <a:p>
            <a:r>
              <a:rPr lang="en-GB" dirty="0" smtClean="0"/>
              <a:t>__________________________________________</a:t>
            </a:r>
          </a:p>
          <a:p>
            <a:endParaRPr lang="en-GB" dirty="0" smtClean="0"/>
          </a:p>
          <a:p>
            <a:r>
              <a:rPr lang="en-GB" dirty="0" smtClean="0"/>
              <a:t>6) Where/ Czech people/ usually/ spend their summer holidays?</a:t>
            </a:r>
          </a:p>
          <a:p>
            <a:r>
              <a:rPr lang="en-GB" dirty="0" smtClean="0"/>
              <a:t>______________________________________________</a:t>
            </a:r>
            <a:endParaRPr lang="en-GB" dirty="0"/>
          </a:p>
        </p:txBody>
      </p:sp>
    </p:spTree>
  </p:cSld>
  <p:clrMapOvr>
    <a:masterClrMapping/>
  </p:clrMapOvr>
  <p:transition>
    <p:wheel spokes="3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003232" cy="684312"/>
          </a:xfrm>
        </p:spPr>
        <p:txBody>
          <a:bodyPr/>
          <a:lstStyle/>
          <a:p>
            <a:pPr algn="ctr"/>
            <a:r>
              <a:rPr lang="en-GB" dirty="0" smtClean="0">
                <a:latin typeface="Georgia" pitchFamily="18" charset="0"/>
              </a:rPr>
              <a:t>PRESENT  SIMPLE  - questions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507288" cy="5378152"/>
          </a:xfrm>
        </p:spPr>
        <p:txBody>
          <a:bodyPr>
            <a:normAutofit fontScale="62500" lnSpcReduction="20000"/>
          </a:bodyPr>
          <a:lstStyle/>
          <a:p>
            <a:r>
              <a:rPr lang="en-GB" i="1" dirty="0" smtClean="0">
                <a:solidFill>
                  <a:srgbClr val="FF0000"/>
                </a:solidFill>
              </a:rPr>
              <a:t>Correct: </a:t>
            </a:r>
            <a:endParaRPr lang="en-GB" dirty="0" smtClean="0">
              <a:solidFill>
                <a:srgbClr val="FF0000"/>
              </a:solidFill>
            </a:endParaRPr>
          </a:p>
          <a:p>
            <a:r>
              <a:rPr lang="en-GB" dirty="0" smtClean="0"/>
              <a:t>When do you have breakfast? We have breakfast at six. </a:t>
            </a:r>
          </a:p>
          <a:p>
            <a:r>
              <a:rPr lang="en-GB" dirty="0" smtClean="0"/>
              <a:t>When do they go to bed? They go to bed at ten o'clock. </a:t>
            </a:r>
          </a:p>
          <a:p>
            <a:r>
              <a:rPr lang="en-GB" dirty="0" smtClean="0"/>
              <a:t>When do Tom and Bob get up? They get up at eight o'clock.  </a:t>
            </a:r>
          </a:p>
          <a:p>
            <a:r>
              <a:rPr lang="en-GB" dirty="0" smtClean="0"/>
              <a:t>When do you have a rest? We have a rest at four o'clock. </a:t>
            </a:r>
          </a:p>
          <a:p>
            <a:r>
              <a:rPr lang="en-GB" dirty="0" smtClean="0"/>
              <a:t>When do they start school? They start at nine. </a:t>
            </a:r>
          </a:p>
          <a:p>
            <a:r>
              <a:rPr lang="en-GB" dirty="0" smtClean="0"/>
              <a:t>What do you collect? I collect stamps. </a:t>
            </a:r>
          </a:p>
          <a:p>
            <a:r>
              <a:rPr lang="en-GB" dirty="0" smtClean="0"/>
              <a:t>What do you play? I play the piano. </a:t>
            </a:r>
          </a:p>
          <a:p>
            <a:r>
              <a:rPr lang="en-GB" dirty="0" smtClean="0"/>
              <a:t>What do you draw? I draw horses. </a:t>
            </a:r>
            <a:endParaRPr lang="cs-CZ" dirty="0" smtClean="0"/>
          </a:p>
          <a:p>
            <a:endParaRPr lang="en-GB" dirty="0" smtClean="0"/>
          </a:p>
          <a:p>
            <a:r>
              <a:rPr lang="en-GB" dirty="0" smtClean="0"/>
              <a:t>What do you read? I read books. </a:t>
            </a:r>
          </a:p>
          <a:p>
            <a:r>
              <a:rPr lang="en-GB" dirty="0" smtClean="0"/>
              <a:t>What do you write? I write letters. </a:t>
            </a:r>
          </a:p>
          <a:p>
            <a:r>
              <a:rPr lang="en-GB" dirty="0" smtClean="0"/>
              <a:t>Do you play volleyball? Yes, I do. </a:t>
            </a:r>
          </a:p>
          <a:p>
            <a:r>
              <a:rPr lang="en-GB" dirty="0" smtClean="0"/>
              <a:t>Do you work in a bank? Yes, I do. </a:t>
            </a:r>
          </a:p>
          <a:p>
            <a:r>
              <a:rPr lang="en-GB" dirty="0" smtClean="0"/>
              <a:t>Do you watch sports? Yes, I do. </a:t>
            </a:r>
          </a:p>
          <a:p>
            <a:r>
              <a:rPr lang="en-GB" dirty="0" smtClean="0"/>
              <a:t>When does Ben have breakfast? Ben has breakfast at six. </a:t>
            </a:r>
          </a:p>
          <a:p>
            <a:r>
              <a:rPr lang="en-GB" dirty="0" smtClean="0"/>
              <a:t>Do you play computer games? Yes, I do. </a:t>
            </a:r>
          </a:p>
          <a:p>
            <a:r>
              <a:rPr lang="en-GB" dirty="0" smtClean="0"/>
              <a:t>When does she go to bed? She goes to bed at ten o'clock. </a:t>
            </a:r>
          </a:p>
          <a:p>
            <a:r>
              <a:rPr lang="en-GB" dirty="0" smtClean="0"/>
              <a:t> 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http://cf.ltkcdn.net/cheerleading/images/std/51234-367x327-SchoolMascotClip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564904"/>
            <a:ext cx="2808312" cy="250223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  <p:sndAc>
      <p:stSnd>
        <p:snd r:embed="rId2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19256" cy="612304"/>
          </a:xfr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GB" dirty="0" smtClean="0">
                <a:latin typeface="Georgia" pitchFamily="18" charset="0"/>
              </a:rPr>
              <a:t>PRESENT  SIMPLE  - dialogues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http://2.bp.blogspot.com/-fTZtJGz3lvE/Ty8HMkiganI/AAAAAAAAFM4/XNbfDLK_DyQ/s1600/routine-ch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764704"/>
            <a:ext cx="5112568" cy="2899197"/>
          </a:xfrm>
          <a:prstGeom prst="rect">
            <a:avLst/>
          </a:prstGeom>
          <a:noFill/>
        </p:spPr>
      </p:pic>
      <p:pic>
        <p:nvPicPr>
          <p:cNvPr id="1028" name="Picture 4" descr="http://us.cdn3.123rf.com/168nwm/dobric/dobric1101/dobric110100002/8626737-daily-life-including-wake-up-yoga-teeth-cleaning-shower-and-breakfa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2852936"/>
            <a:ext cx="3744416" cy="3744416"/>
          </a:xfrm>
          <a:prstGeom prst="rect">
            <a:avLst/>
          </a:prstGeom>
          <a:noFill/>
        </p:spPr>
      </p:pic>
      <p:pic>
        <p:nvPicPr>
          <p:cNvPr id="1030" name="Picture 6" descr="http://bp0.blogger.com/_ihXPOFm-1cg/R8KxVSXzGxI/AAAAAAAAAGY/uRw47e17uWk/s200/clipart-pencil-checklis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836712"/>
            <a:ext cx="2088232" cy="2025586"/>
          </a:xfrm>
          <a:prstGeom prst="rect">
            <a:avLst/>
          </a:prstGeom>
          <a:noFill/>
        </p:spPr>
      </p:pic>
      <p:pic>
        <p:nvPicPr>
          <p:cNvPr id="1032" name="Picture 8" descr="http://comps.canstockphoto.com/can-stock-photo_csp771923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573016"/>
            <a:ext cx="4752528" cy="311597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trips dir="r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50405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latin typeface="Bookman Old Style" pitchFamily="18" charset="0"/>
              </a:rPr>
              <a:t>   CITACE:</a:t>
            </a:r>
            <a:endParaRPr lang="cs-CZ" sz="3200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692696"/>
            <a:ext cx="8712968" cy="597666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cs-CZ" sz="1400" noProof="1" smtClean="0">
              <a:latin typeface="Georgia" pitchFamily="18" charset="0"/>
            </a:endParaRPr>
          </a:p>
          <a:p>
            <a:pPr>
              <a:buNone/>
            </a:pPr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http://images.google.com/imgres?q=routines+clipart&amp;biw=1161&amp;bih=506&amp;tbm=isch&amp;tbnid=3OBjcumZAwVUDM:&amp;imgrefurl=http://blog.positivediscipline.com/2012/02/routines.html&amp;docid=OcEVRukA3qcaIM&amp;imgurl=http://2.bp.blogspot.com/-fTZtJGz3lvE/Ty8HMkiganI/AAAAAAAAFM4/XNbfDLK_DyQ/s1600/routine-chart.jpg&amp;w=473&amp;h=276&amp;ei=gLCvUf61BoPUtQbnmIGQBQ&amp;zoom=1&amp;iact=rc&amp;dur=141&amp;page=1&amp;tbnh=137&amp;tbnw=257&amp;start=0&amp;ndsp=22&amp;ved=1t:429,r:9,s:0,i:108&amp;tx=182&amp;ty=35</a:t>
            </a:r>
          </a:p>
          <a:p>
            <a:pPr>
              <a:buNone/>
            </a:pPr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http://images.google.com/imgres?q=routines+clipart&amp;biw=1161&amp;bih=506&amp;tbm=isch&amp;tbnid=Lgelbb7n6wbfiM:&amp;imgrefurl=http://www.123rf.com/clipart-vector/routine.html&amp;docid=zRT3zWVIH-pBeM&amp;imgurl=http://us.cdn3.123rf.com/168nwm/dobric/dobric1101/dobric110100002/8626737-daily-life-including-wake-up-yoga-teeth-cleaning-shower-and-breakfast.jpg&amp;w=168&amp;h=168&amp;ei=gLCvUf61BoPUtQbnmIGQBQ&amp;zoom=1&amp;iact=rc&amp;dur=125&amp;page=1&amp;tbnh=134&amp;tbnw=133&amp;start=0&amp;ndsp=22&amp;ved=1t:429,r:6,s:0,i:99&amp;tx=95&amp;ty=94</a:t>
            </a:r>
          </a:p>
          <a:p>
            <a:pPr>
              <a:buNone/>
            </a:pPr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http://images.google.com/imgres?q=routines+clipart&amp;biw=1161&amp;bih=506&amp;tbm=isch&amp;tbnid=d12dP2oY6-FqmM:&amp;imgrefurl=http://welcometoerinsworld.wordpress.com/2011/11/13/had-a-good-weekend-long-and-rambly/&amp;docid=4_bs76Y5tpwevM&amp;imgurl=http://bp0.blogger.com/_ihXPOFm-1cg/R8KxVSXzGxI/AAAAAAAAAGY/uRw47e17uWk/s200/clipart-pencil-checklist.png&amp;w=200&amp;h=194&amp;ei=gLCvUf61BoPUtQbnmIGQBQ&amp;zoom=1&amp;iact=hc&amp;vpx=123&amp;vpy=2&amp;dur=234&amp;hovh=155&amp;hovw=160&amp;tx=105&amp;ty=103&amp;page=3&amp;tbnh=155&amp;tbnw=160&amp;start=44&amp;ndsp=24&amp;ved=1</a:t>
            </a:r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2"/>
              </a:rPr>
              <a:t>t:429,r:45,s:0,i:222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pPr>
              <a:buNone/>
            </a:pPr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http://images.google.com/imgres?q=routines+clipart&amp;start=118&amp;biw=1161&amp;bih=506&amp;tbm=isch&amp;tbnid=Sk94KsNOhbd1nM:&amp;imgrefurl=http://www.canstockphoto.com/man-daily-routine-people-icon-sign-7719234.html&amp;docid=esL5PsoO0eGZEM&amp;imgurl=http://comps.canstockphoto.com/can-stock-photo_csp7719234.jpg&amp;w=400&amp;h=407&amp;ei=k7KvUZf6K8XNtAaqzoDQBw&amp;zoom=1&amp;iact=hc&amp;vpx=891&amp;vpy=114&amp;dur=1328&amp;hovh=226&amp;hovw=223&amp;tx=171&amp;ty=159&amp;page=6&amp;tbnh=144&amp;tbnw=142&amp;ndsp=23&amp;ved=1t:429,r:40,s:100,i:124</a:t>
            </a:r>
          </a:p>
          <a:p>
            <a:pPr>
              <a:buNone/>
            </a:pPr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http://images.google.com/imgres?q=routines+clipart&amp;start=90&amp;biw=1161&amp;bih=506&amp;tbm=isch&amp;tbnid=rzmZIlAVdZ8SkM:&amp;imgrefurl=http://cheerleading.lovetoknow.com/School_Mascot_Clipart&amp;docid=L0l1kaCcnfJmtM&amp;imgurl=http://cf.ltkcdn.net/cheerleading/images/std/51234-367x327-SchoolMascotClipart.jpg&amp;w=367&amp;h=327&amp;ei=AbavUau_IZHMswaiwICwDQ&amp;zoom=1&amp;iact=hc&amp;vpx=90&amp;vpy=2&amp;dur=938&amp;hovh=212&amp;hovw=238&amp;tx=138&amp;ty=125&amp;page=5&amp;tbnh=136&amp;tbnw=153&amp;ndsp=28&amp;ved=1t:429,r:12,s:100,i:40</a:t>
            </a: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Project  English 3, Oxford, Tom Hutchinson, Grammar summary</a:t>
            </a: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Angličtina, Školní kurz gramatiky, Maria Birkenmajer, E. Maňko, Infoa 2008</a:t>
            </a: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The Good Grammar Book, Michael Swan, Catherine Walter, Oxford University Press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Essential Grammar in Use, Raymond Murphy, Cambridge University Press</a:t>
            </a: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Spark, Virginia Evans_Jenny Dooley, Teacher´s book, Express Publishing</a:t>
            </a: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Let´s study Grammar, Krajewska Milada, Infoa</a:t>
            </a: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Terasoft,  TC Angličtina  2, 3, 4, PC program  2003</a:t>
            </a:r>
          </a:p>
        </p:txBody>
      </p:sp>
    </p:spTree>
  </p:cSld>
  <p:clrMapOvr>
    <a:masterClrMapping/>
  </p:clrMapOvr>
  <p:transition spd="med" advClick="0" advTm="3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1581</TotalTime>
  <Words>495</Words>
  <Application>Microsoft Office PowerPoint</Application>
  <PresentationFormat>Předvádění na obrazovce (4:3)</PresentationFormat>
  <Paragraphs>135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Původ</vt:lpstr>
      <vt:lpstr>    </vt:lpstr>
      <vt:lpstr>ANOTACE:</vt:lpstr>
      <vt:lpstr>PRESENT  SIMPLE  - questions</vt:lpstr>
      <vt:lpstr>PRESENT  SIMPLE  - questions</vt:lpstr>
      <vt:lpstr>PRESENT  SIMPLE  - questions</vt:lpstr>
      <vt:lpstr>PRESENT  SIMPLE  - questions</vt:lpstr>
      <vt:lpstr>PRESENT  SIMPLE  - questions</vt:lpstr>
      <vt:lpstr>PRESENT  SIMPLE  - dialogues</vt:lpstr>
      <vt:lpstr>   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cp:lastModifiedBy>Sachy</cp:lastModifiedBy>
  <cp:revision>346</cp:revision>
  <dcterms:created xsi:type="dcterms:W3CDTF">2011-11-23T00:30:20Z</dcterms:created>
  <dcterms:modified xsi:type="dcterms:W3CDTF">2013-06-09T20:59:38Z</dcterms:modified>
</cp:coreProperties>
</file>