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41" r:id="rId17"/>
  </p:sldMasterIdLst>
  <p:sldIdLst>
    <p:sldId id="256" r:id="rId18"/>
    <p:sldId id="279" r:id="rId19"/>
    <p:sldId id="288" r:id="rId20"/>
    <p:sldId id="284" r:id="rId21"/>
    <p:sldId id="291" r:id="rId22"/>
    <p:sldId id="292" r:id="rId23"/>
    <p:sldId id="287" r:id="rId24"/>
    <p:sldId id="26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06E66B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400" noProof="0" dirty="0" smtClean="0">
              <a:solidFill>
                <a:srgbClr val="FF0000"/>
              </a:solidFill>
            </a:rPr>
            <a:t>Peter drives really fast.</a:t>
          </a:r>
        </a:p>
        <a:p>
          <a:r>
            <a:rPr lang="cs-CZ" sz="1800" noProof="0" dirty="0" smtClean="0">
              <a:solidFill>
                <a:srgbClr val="000099"/>
              </a:solidFill>
            </a:rPr>
            <a:t>(...opravdu rychle).</a:t>
          </a:r>
          <a:endParaRPr lang="en-GB" sz="1800" noProof="0" dirty="0">
            <a:solidFill>
              <a:srgbClr val="000099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US" sz="2400" noProof="0" dirty="0" smtClean="0">
              <a:solidFill>
                <a:srgbClr val="FF0000"/>
              </a:solidFill>
            </a:rPr>
            <a:t>I arrived here quite late today.</a:t>
          </a:r>
          <a:r>
            <a:rPr lang="cs-CZ" sz="2400" noProof="0" dirty="0" smtClean="0">
              <a:solidFill>
                <a:srgbClr val="FF0000"/>
              </a:solidFill>
            </a:rPr>
            <a:t> </a:t>
          </a:r>
          <a:r>
            <a:rPr lang="cs-CZ" sz="1800" noProof="0" dirty="0" smtClean="0">
              <a:solidFill>
                <a:srgbClr val="000099"/>
              </a:solidFill>
            </a:rPr>
            <a:t>(...dnes dost pozdě).</a:t>
          </a: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 custT="1"/>
      <dgm:spPr/>
      <dgm:t>
        <a:bodyPr/>
        <a:lstStyle/>
        <a:p>
          <a:r>
            <a:rPr lang="en-US" sz="2000" noProof="0" dirty="0" smtClean="0">
              <a:solidFill>
                <a:srgbClr val="FF0000"/>
              </a:solidFill>
            </a:rPr>
            <a:t>I am very happy.</a:t>
          </a:r>
        </a:p>
        <a:p>
          <a:r>
            <a:rPr lang="cs-CZ" sz="1800" noProof="0" dirty="0" smtClean="0">
              <a:solidFill>
                <a:srgbClr val="000099"/>
              </a:solidFill>
            </a:rPr>
            <a:t>(...velmi šťastná).</a:t>
          </a:r>
          <a:endParaRPr lang="en-GB" sz="1800" noProof="0" dirty="0">
            <a:solidFill>
              <a:srgbClr val="000099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97152" custScaleY="65443" custLinFactNeighborX="-4398" custLinFactNeighborY="-2198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36597" custScaleY="113015" custLinFactNeighborX="-5716" custLinFactNeighborY="-4608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ScaleX="125989" custScaleY="106333" custLinFactY="31019" custLinFactNeighborX="-598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67151" custLinFactNeighborY="-50611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12285" custLinFactNeighborY="-66934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Ang="1730325" custLinFactNeighborX="-49571" custLinFactNeighborY="89254"/>
      <dgm:spPr/>
      <dgm:t>
        <a:bodyPr/>
        <a:lstStyle/>
        <a:p>
          <a:endParaRPr lang="cs-CZ"/>
        </a:p>
      </dgm:t>
    </dgm:pt>
  </dgm:ptLst>
  <dgm:cxnLst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400" noProof="0" dirty="0" smtClean="0"/>
            <a:t>I’m going to see my grandmother.</a:t>
          </a:r>
          <a:endParaRPr lang="en-GB" sz="24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>
              <a:solidFill>
                <a:schemeClr val="tx2">
                  <a:lumMod val="75000"/>
                </a:schemeClr>
              </a:solidFill>
            </a:rPr>
            <a:t>Good morning, little girl, said the big bad wolf.</a:t>
          </a:r>
          <a:endParaRPr lang="en-GB" sz="2000" noProof="0" dirty="0">
            <a:solidFill>
              <a:schemeClr val="tx2">
                <a:lumMod val="75000"/>
              </a:schemeClr>
            </a:solidFill>
          </a:endParaRPr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ScaleX="128223" custLinFactNeighborX="-19069" custLinFactNeighborY="4314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206140" custScaleY="123334" custLinFactNeighborX="51733" custLinFactNeighborY="-473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7266" custLinFactNeighborY="39709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2542135" y="3068967"/>
          <a:ext cx="2971498" cy="2060322"/>
        </a:xfrm>
        <a:prstGeom prst="gear9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rgbClr val="FF0000"/>
              </a:solidFill>
            </a:rPr>
            <a:t>Peter drives really fast.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noProof="0" dirty="0" smtClean="0">
              <a:solidFill>
                <a:srgbClr val="000099"/>
              </a:solidFill>
            </a:rPr>
            <a:t>(...opravdu rychle).</a:t>
          </a:r>
          <a:endParaRPr lang="en-GB" sz="1800" kern="1200" noProof="0" dirty="0">
            <a:solidFill>
              <a:srgbClr val="000099"/>
            </a:solidFill>
          </a:endParaRPr>
        </a:p>
      </dsp:txBody>
      <dsp:txXfrm>
        <a:off x="3071438" y="3551588"/>
        <a:ext cx="1912892" cy="1059048"/>
      </dsp:txXfrm>
    </dsp:sp>
    <dsp:sp modelId="{B2095080-2A28-44BE-89B6-5453E47C468F}">
      <dsp:nvSpPr>
        <dsp:cNvPr id="0" name=""/>
        <dsp:cNvSpPr/>
      </dsp:nvSpPr>
      <dsp:spPr>
        <a:xfrm>
          <a:off x="251529" y="1268756"/>
          <a:ext cx="3127594" cy="2587649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noProof="0" dirty="0" smtClean="0">
              <a:solidFill>
                <a:srgbClr val="FF0000"/>
              </a:solidFill>
            </a:rPr>
            <a:t>I arrived here quite late today.</a:t>
          </a:r>
          <a:r>
            <a:rPr lang="cs-CZ" sz="2400" kern="1200" noProof="0" dirty="0" smtClean="0">
              <a:solidFill>
                <a:srgbClr val="FF0000"/>
              </a:solidFill>
            </a:rPr>
            <a:t> </a:t>
          </a:r>
          <a:r>
            <a:rPr lang="cs-CZ" sz="1800" kern="1200" noProof="0" dirty="0" smtClean="0">
              <a:solidFill>
                <a:srgbClr val="000099"/>
              </a:solidFill>
            </a:rPr>
            <a:t>(...dnes dost pozdě).</a:t>
          </a:r>
        </a:p>
      </dsp:txBody>
      <dsp:txXfrm>
        <a:off x="981465" y="1924142"/>
        <a:ext cx="1667722" cy="1276877"/>
      </dsp:txXfrm>
    </dsp:sp>
    <dsp:sp modelId="{B70E40E8-32DB-42A7-A3A5-468AF52B545C}">
      <dsp:nvSpPr>
        <dsp:cNvPr id="0" name=""/>
        <dsp:cNvSpPr/>
      </dsp:nvSpPr>
      <dsp:spPr>
        <a:xfrm rot="20700000">
          <a:off x="236910" y="4096536"/>
          <a:ext cx="2987828" cy="2224061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noProof="0" dirty="0" smtClean="0">
              <a:solidFill>
                <a:srgbClr val="FF0000"/>
              </a:solidFill>
            </a:rPr>
            <a:t>I am very happy.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noProof="0" dirty="0" smtClean="0">
              <a:solidFill>
                <a:srgbClr val="000099"/>
              </a:solidFill>
            </a:rPr>
            <a:t>(...velmi šťastná).</a:t>
          </a:r>
          <a:endParaRPr lang="en-GB" sz="1800" kern="1200" noProof="0" dirty="0">
            <a:solidFill>
              <a:srgbClr val="000099"/>
            </a:solidFill>
          </a:endParaRPr>
        </a:p>
      </dsp:txBody>
      <dsp:txXfrm rot="-20700000">
        <a:off x="937530" y="4539037"/>
        <a:ext cx="1586589" cy="1339060"/>
      </dsp:txXfrm>
    </dsp:sp>
    <dsp:sp modelId="{8EABB32D-9935-4044-B962-89F8CDA0B173}">
      <dsp:nvSpPr>
        <dsp:cNvPr id="0" name=""/>
        <dsp:cNvSpPr/>
      </dsp:nvSpPr>
      <dsp:spPr>
        <a:xfrm>
          <a:off x="3709234" y="692677"/>
          <a:ext cx="4029786" cy="4029786"/>
        </a:xfrm>
        <a:prstGeom prst="circularArrow">
          <a:avLst>
            <a:gd name="adj1" fmla="val 4688"/>
            <a:gd name="adj2" fmla="val 299029"/>
            <a:gd name="adj3" fmla="val 2543659"/>
            <a:gd name="adj4" fmla="val 1580327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755576" y="7"/>
          <a:ext cx="2927891" cy="292789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04B423-7C09-4A05-8CCE-695B194EEFE6}">
      <dsp:nvSpPr>
        <dsp:cNvPr id="0" name=""/>
        <dsp:cNvSpPr/>
      </dsp:nvSpPr>
      <dsp:spPr>
        <a:xfrm rot="1730325">
          <a:off x="11" y="3212984"/>
          <a:ext cx="3156856" cy="31568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1224133" y="3384382"/>
          <a:ext cx="3199262" cy="2495077"/>
        </a:xfrm>
        <a:prstGeom prst="gear9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I’m going to see my grandmother.</a:t>
          </a:r>
          <a:endParaRPr lang="en-GB" sz="2400" kern="1200" noProof="0" dirty="0"/>
        </a:p>
      </dsp:txBody>
      <dsp:txXfrm>
        <a:off x="1814697" y="3968842"/>
        <a:ext cx="2018134" cy="1282521"/>
      </dsp:txXfrm>
    </dsp:sp>
    <dsp:sp modelId="{008F7027-7E3E-4BF6-9D8B-54FA427B50F9}">
      <dsp:nvSpPr>
        <dsp:cNvPr id="0" name=""/>
        <dsp:cNvSpPr/>
      </dsp:nvSpPr>
      <dsp:spPr>
        <a:xfrm>
          <a:off x="576069" y="648076"/>
          <a:ext cx="3740619" cy="2238020"/>
        </a:xfrm>
        <a:prstGeom prst="gear6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2">
                  <a:lumMod val="75000"/>
                </a:schemeClr>
              </a:solidFill>
            </a:rPr>
            <a:t>Good morning, little girl, said the big bad wolf.</a:t>
          </a:r>
          <a:endParaRPr lang="en-GB" sz="2000" kern="1200" noProof="0" dirty="0">
            <a:solidFill>
              <a:schemeClr val="tx2">
                <a:lumMod val="75000"/>
              </a:schemeClr>
            </a:solidFill>
          </a:endParaRPr>
        </a:p>
      </dsp:txBody>
      <dsp:txXfrm>
        <a:off x="1357917" y="1214910"/>
        <a:ext cx="2176923" cy="1104352"/>
      </dsp:txXfrm>
    </dsp:sp>
    <dsp:sp modelId="{2318D3E5-3DEC-45D3-8558-2343209C4107}">
      <dsp:nvSpPr>
        <dsp:cNvPr id="0" name=""/>
        <dsp:cNvSpPr/>
      </dsp:nvSpPr>
      <dsp:spPr>
        <a:xfrm>
          <a:off x="1647061" y="3096349"/>
          <a:ext cx="3068944" cy="3068944"/>
        </a:xfrm>
        <a:prstGeom prst="circularArrow">
          <a:avLst>
            <a:gd name="adj1" fmla="val 4878"/>
            <a:gd name="adj2" fmla="val 312630"/>
            <a:gd name="adj3" fmla="val 3168145"/>
            <a:gd name="adj4" fmla="val 15186992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-414814" y="877368"/>
          <a:ext cx="2320421" cy="232042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6/10/2013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6/10/2013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file:///R:\9,s:0,i:108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smtClean="0">
                <a:solidFill>
                  <a:srgbClr val="0070C0"/>
                </a:solidFill>
              </a:rPr>
              <a:t>3C_18</a:t>
            </a:r>
            <a:r>
              <a:rPr lang="en-GB" smtClean="0">
                <a:solidFill>
                  <a:srgbClr val="0070C0"/>
                </a:solidFill>
              </a:rPr>
              <a:t>_Adjectives </a:t>
            </a:r>
            <a:r>
              <a:rPr lang="en-GB" dirty="0" smtClean="0">
                <a:solidFill>
                  <a:srgbClr val="0070C0"/>
                </a:solidFill>
              </a:rPr>
              <a:t>and Adverbs</a:t>
            </a:r>
            <a:r>
              <a:rPr lang="cs-CZ" dirty="0" smtClean="0">
                <a:solidFill>
                  <a:srgbClr val="0070C0"/>
                </a:solidFill>
              </a:rPr>
              <a:t> (</a:t>
            </a:r>
            <a:r>
              <a:rPr lang="en-GB" dirty="0" smtClean="0">
                <a:solidFill>
                  <a:srgbClr val="0070C0"/>
                </a:solidFill>
              </a:rPr>
              <a:t>irregular)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87077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US" sz="2000" dirty="0" smtClean="0">
                <a:latin typeface="Bookman Old Style" pitchFamily="18" charset="0"/>
              </a:rPr>
              <a:t>Adjectives and Adverbs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(irregular</a:t>
            </a:r>
            <a:r>
              <a:rPr lang="cs-CZ" sz="2000" dirty="0" smtClean="0">
                <a:latin typeface="Bookman Old Style" pitchFamily="18" charset="0"/>
              </a:rPr>
              <a:t>)</a:t>
            </a:r>
            <a:r>
              <a:rPr lang="en-US" sz="2000" dirty="0" smtClean="0">
                <a:latin typeface="Bookman Old Style" pitchFamily="18" charset="0"/>
              </a:rPr>
              <a:t>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2) Vysvětlení použití přídavných jmen a příslovcí, struktury věty a tvarů.</a:t>
            </a:r>
            <a:r>
              <a:rPr lang="en-US" sz="2000" dirty="0" smtClean="0">
                <a:latin typeface="Bookman Old Style" pitchFamily="18" charset="0"/>
              </a:rPr>
              <a:t> </a:t>
            </a:r>
            <a:r>
              <a:rPr lang="cs-CZ" sz="2000" dirty="0" smtClean="0">
                <a:latin typeface="Bookman Old Style" pitchFamily="18" charset="0"/>
              </a:rPr>
              <a:t>Zaměření: přídavná jména za slovesy, nepravidelná tvorba příslovcí.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– doplňování do vět dle překladu - </a:t>
            </a:r>
            <a:r>
              <a:rPr lang="en-US" sz="2000" dirty="0" smtClean="0">
                <a:latin typeface="Bookman Old Style" pitchFamily="18" charset="0"/>
              </a:rPr>
              <a:t>Adjectives and Adverbs</a:t>
            </a:r>
            <a:r>
              <a:rPr lang="cs-CZ" sz="2000" dirty="0" smtClean="0">
                <a:latin typeface="Bookman Old Style" pitchFamily="18" charset="0"/>
              </a:rPr>
              <a:t>, žáci jsou rozděleni do skupin A, B.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samostatná tvorba vět, možno vytvářet krátké dialogy dle výrazů na obrázku, dbát na správné postavení přídavných jmen a příslovcí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US" sz="2000" dirty="0" smtClean="0">
                <a:latin typeface="Bookman Old Style" pitchFamily="18" charset="0"/>
              </a:rPr>
              <a:t>Adjectives and Adverbs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(irregular</a:t>
            </a:r>
            <a:r>
              <a:rPr lang="cs-CZ" sz="2000" dirty="0" smtClean="0">
                <a:latin typeface="Bookman Old Style" pitchFamily="18" charset="0"/>
              </a:rPr>
              <a:t>).</a:t>
            </a:r>
            <a:endParaRPr lang="en-GB" sz="20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04856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0"/>
          <a:ext cx="572412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42696701"/>
              </p:ext>
            </p:extLst>
          </p:nvPr>
        </p:nvGraphicFramePr>
        <p:xfrm>
          <a:off x="4427984" y="692696"/>
          <a:ext cx="4536504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0070C0"/>
                </a:solidFill>
              </a:rPr>
              <a:t>Adjectives</a:t>
            </a:r>
            <a:r>
              <a:rPr lang="cs-CZ" sz="3200" dirty="0" smtClean="0">
                <a:solidFill>
                  <a:srgbClr val="0070C0"/>
                </a:solidFill>
              </a:rPr>
              <a:t> – </a:t>
            </a:r>
            <a:r>
              <a:rPr lang="en-GB" sz="3200" dirty="0" smtClean="0">
                <a:solidFill>
                  <a:srgbClr val="0070C0"/>
                </a:solidFill>
              </a:rPr>
              <a:t>after verbs</a:t>
            </a:r>
            <a:r>
              <a:rPr lang="cs-CZ" sz="3200" dirty="0" smtClean="0">
                <a:solidFill>
                  <a:srgbClr val="0070C0"/>
                </a:solidFill>
              </a:rPr>
              <a:t>, </a:t>
            </a:r>
            <a:r>
              <a:rPr lang="en-GB" sz="3200" dirty="0" smtClean="0">
                <a:solidFill>
                  <a:srgbClr val="0070C0"/>
                </a:solidFill>
              </a:rPr>
              <a:t>Adverbs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759381"/>
              </p:ext>
            </p:extLst>
          </p:nvPr>
        </p:nvGraphicFramePr>
        <p:xfrm>
          <a:off x="1" y="908721"/>
          <a:ext cx="9143999" cy="5973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939"/>
                <a:gridCol w="2443475"/>
                <a:gridCol w="2443475"/>
                <a:gridCol w="2702110"/>
              </a:tblGrid>
              <a:tr h="3885414">
                <a:tc>
                  <a:txBody>
                    <a:bodyPr/>
                    <a:lstStyle/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be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become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get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seem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look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feel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sound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smell</a:t>
                      </a: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rgbClr val="FFFF00"/>
                          </a:solidFill>
                        </a:rPr>
                        <a:t>taste</a:t>
                      </a: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b="0" noProof="0" dirty="0" smtClean="0"/>
                        <a:t>Your smile is </a:t>
                      </a:r>
                      <a:r>
                        <a:rPr lang="en-US" sz="2400" b="0" noProof="0" dirty="0" smtClean="0">
                          <a:solidFill>
                            <a:srgbClr val="FF0000"/>
                          </a:solidFill>
                        </a:rPr>
                        <a:t>lovely.</a:t>
                      </a:r>
                    </a:p>
                    <a:p>
                      <a:pPr algn="ctr"/>
                      <a:r>
                        <a:rPr lang="en-US" sz="2400" b="0" noProof="0" dirty="0" smtClean="0"/>
                        <a:t>Victoria became </a:t>
                      </a:r>
                      <a:r>
                        <a:rPr lang="en-US" sz="2400" b="0" noProof="0" dirty="0" smtClean="0">
                          <a:solidFill>
                            <a:srgbClr val="FF0000"/>
                          </a:solidFill>
                        </a:rPr>
                        <a:t>famous </a:t>
                      </a:r>
                      <a:r>
                        <a:rPr lang="en-US" sz="2400" b="0" noProof="0" dirty="0" smtClean="0"/>
                        <a:t>in the  </a:t>
                      </a:r>
                      <a:r>
                        <a:rPr lang="cs-CZ" sz="2400" b="0" noProof="0" dirty="0" smtClean="0"/>
                        <a:t>90</a:t>
                      </a:r>
                      <a:r>
                        <a:rPr lang="en-US" sz="2400" b="0" baseline="0" noProof="0" dirty="0" smtClean="0"/>
                        <a:t>s.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I don’t want to get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tired.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They seem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bored.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You look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surprised.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The carpet feels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soft.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The band sounded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fantastic.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Your soup smells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delicious.</a:t>
                      </a:r>
                    </a:p>
                    <a:p>
                      <a:pPr algn="ctr"/>
                      <a:r>
                        <a:rPr lang="en-US" sz="2400" b="0" baseline="0" noProof="0" dirty="0" smtClean="0"/>
                        <a:t>This cake tasted </a:t>
                      </a:r>
                      <a:r>
                        <a:rPr lang="en-US" sz="2400" b="0" baseline="0" noProof="0" dirty="0" smtClean="0">
                          <a:solidFill>
                            <a:srgbClr val="FF0000"/>
                          </a:solidFill>
                        </a:rPr>
                        <a:t>awful</a:t>
                      </a:r>
                      <a:r>
                        <a:rPr lang="cs-CZ" sz="2400" b="0" baseline="0" noProof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en-US" sz="2400" b="0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noProof="0" dirty="0" smtClean="0">
                          <a:solidFill>
                            <a:schemeClr val="tx1"/>
                          </a:solidFill>
                        </a:rPr>
                        <a:t>Tvůj</a:t>
                      </a:r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 úsměv je krásný.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Victoria se stala slavnou v 90. letech.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Nechci se unavit.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Zdají se být znudění.</a:t>
                      </a:r>
                    </a:p>
                    <a:p>
                      <a:pPr algn="ctr"/>
                      <a:r>
                        <a:rPr lang="cs-CZ" sz="1800" b="0" baseline="0" noProof="0" smtClean="0">
                          <a:solidFill>
                            <a:schemeClr val="tx1"/>
                          </a:solidFill>
                        </a:rPr>
                        <a:t>Vypadáš překvapeně.</a:t>
                      </a:r>
                      <a:endParaRPr lang="cs-CZ" sz="1800" b="0" baseline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Koberec je měkký na dotek.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Skupina zněla fantasticky.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Tvoje polévka skvěle voní.</a:t>
                      </a:r>
                    </a:p>
                    <a:p>
                      <a:pPr algn="ctr"/>
                      <a:r>
                        <a:rPr lang="cs-CZ" sz="1800" b="0" baseline="0" noProof="0" dirty="0" smtClean="0">
                          <a:solidFill>
                            <a:schemeClr val="tx1"/>
                          </a:solidFill>
                        </a:rPr>
                        <a:t>Ten koláč chutnal hrozně.</a:t>
                      </a:r>
                      <a:endParaRPr lang="cs-CZ" sz="18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677206">
                <a:tc>
                  <a:txBody>
                    <a:bodyPr/>
                    <a:lstStyle/>
                    <a:p>
                      <a:pPr algn="ctr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good (dobrý)</a:t>
                      </a:r>
                    </a:p>
                    <a:p>
                      <a:pPr algn="ctr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well (dobře)</a:t>
                      </a:r>
                      <a:endParaRPr lang="en-GB" sz="2000" b="0" noProof="1" smtClean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noProof="1" smtClean="0">
                          <a:solidFill>
                            <a:srgbClr val="FF0000"/>
                          </a:solidFill>
                        </a:rPr>
                        <a:t>Adjectives  =  Adverbs</a:t>
                      </a:r>
                    </a:p>
                    <a:p>
                      <a:pPr algn="l"/>
                      <a:endParaRPr lang="en-GB" sz="2000" b="0" noProof="1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FontTx/>
                        <a:buChar char="-"/>
                      </a:pPr>
                      <a:r>
                        <a:rPr lang="cs-CZ" sz="2000" b="0" noProof="1" smtClean="0">
                          <a:solidFill>
                            <a:srgbClr val="FF0000"/>
                          </a:solidFill>
                        </a:rPr>
                        <a:t>ly</a:t>
                      </a:r>
                    </a:p>
                    <a:p>
                      <a:pPr algn="l">
                        <a:buFontTx/>
                        <a:buNone/>
                      </a:pPr>
                      <a:r>
                        <a:rPr lang="cs-CZ" sz="2000" b="0" noProof="1" smtClean="0">
                          <a:solidFill>
                            <a:srgbClr val="FF0000"/>
                          </a:solidFill>
                        </a:rPr>
                        <a:t>beautiful - beautifuly</a:t>
                      </a:r>
                      <a:endParaRPr lang="en-GB" sz="2000" b="0" noProof="1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y</a:t>
                      </a:r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 – i     lazy – lazily</a:t>
                      </a:r>
                    </a:p>
                    <a:p>
                      <a:pPr algn="l"/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e – ly   </a:t>
                      </a:r>
                      <a:r>
                        <a:rPr lang="cs-CZ" sz="1800" b="0" baseline="0" noProof="1" smtClean="0">
                          <a:solidFill>
                            <a:srgbClr val="000099"/>
                          </a:solidFill>
                        </a:rPr>
                        <a:t>probable- probably</a:t>
                      </a:r>
                      <a:endParaRPr lang="cs-CZ" sz="1800" b="0" noProof="1" smtClean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13866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early  -  časný, časně</a:t>
                      </a:r>
                    </a:p>
                    <a:p>
                      <a:pPr algn="l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fast </a:t>
                      </a:r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 - rychlý, rychle</a:t>
                      </a:r>
                    </a:p>
                    <a:p>
                      <a:pPr algn="l"/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hard  - těžký, těžce</a:t>
                      </a:r>
                    </a:p>
                    <a:p>
                      <a:pPr algn="l"/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late  - pozdní, pozdě</a:t>
                      </a:r>
                      <a:endParaRPr lang="en-GB" sz="2000" b="0" noProof="1" smtClean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sz="2000" b="0" noProof="1" smtClean="0">
                          <a:solidFill>
                            <a:srgbClr val="FF0000"/>
                          </a:solidFill>
                        </a:rPr>
                        <a:t>BUT:</a:t>
                      </a:r>
                    </a:p>
                    <a:p>
                      <a:pPr algn="l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late (pozdě) x  lately (nedávno, poslední dobou)</a:t>
                      </a:r>
                    </a:p>
                    <a:p>
                      <a:pPr algn="l"/>
                      <a:r>
                        <a:rPr lang="cs-CZ" sz="2000" b="0" noProof="1" smtClean="0">
                          <a:solidFill>
                            <a:srgbClr val="000099"/>
                          </a:solidFill>
                        </a:rPr>
                        <a:t>hard  ( těžce)</a:t>
                      </a:r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  x   hardly  (stěží)</a:t>
                      </a:r>
                    </a:p>
                    <a:p>
                      <a:pPr algn="l"/>
                      <a:r>
                        <a:rPr lang="cs-CZ" sz="2000" b="0" baseline="0" noProof="1" smtClean="0">
                          <a:solidFill>
                            <a:srgbClr val="000099"/>
                          </a:solidFill>
                        </a:rPr>
                        <a:t>friendly (přátelský) – in a friendly way </a:t>
                      </a:r>
                      <a:r>
                        <a:rPr lang="cs-CZ" sz="1800" b="0" baseline="0" noProof="1" smtClean="0">
                          <a:solidFill>
                            <a:srgbClr val="000099"/>
                          </a:solidFill>
                        </a:rPr>
                        <a:t>(přátelsky)</a:t>
                      </a:r>
                      <a:endParaRPr lang="en-GB" sz="1800" b="0" noProof="1" smtClean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000" b="0" noProof="1" smtClean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146" name="Picture 2" descr="http://nd04.jxs.cz/228/344/33ea9854e8_7536310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53336"/>
            <a:ext cx="1547664" cy="140466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250120" cy="70609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en-GB" sz="1800" dirty="0" smtClean="0">
                <a:solidFill>
                  <a:srgbClr val="0070C0"/>
                </a:solidFill>
              </a:rPr>
              <a:t>(irregular)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19566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Translate and complete: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i="1" noProof="1" smtClean="0"/>
              <a:t>A)</a:t>
            </a:r>
          </a:p>
          <a:p>
            <a:r>
              <a:rPr lang="en-US" i="1" noProof="1" smtClean="0"/>
              <a:t>Hraje unaveně fotbal. He is playing football ______________. </a:t>
            </a:r>
          </a:p>
          <a:p>
            <a:r>
              <a:rPr lang="en-US" i="1" noProof="1" smtClean="0"/>
              <a:t>Gepardi rychle běhají. Cheetahs run ______________. </a:t>
            </a:r>
          </a:p>
          <a:p>
            <a:r>
              <a:rPr lang="en-US" i="1" noProof="1" smtClean="0"/>
              <a:t>Ben je dobrý lyžař. Ben is a ________ skier. </a:t>
            </a:r>
          </a:p>
          <a:p>
            <a:r>
              <a:rPr lang="en-US" i="1" noProof="1" smtClean="0"/>
              <a:t>Děti si štastně hrají. The children are playing ______________. </a:t>
            </a:r>
          </a:p>
          <a:p>
            <a:r>
              <a:rPr lang="en-US" i="1" noProof="1" smtClean="0"/>
              <a:t>Fotbalista je unavený. The footballer is __________. </a:t>
            </a:r>
          </a:p>
          <a:p>
            <a:pPr>
              <a:buNone/>
            </a:pPr>
            <a:r>
              <a:rPr lang="en-US" i="1" noProof="1" smtClean="0"/>
              <a:t>B)</a:t>
            </a:r>
          </a:p>
          <a:p>
            <a:r>
              <a:rPr lang="en-US" i="1" noProof="1" smtClean="0"/>
              <a:t>Pan Taylor dobře pracuje. Mr Taylor works ________. </a:t>
            </a:r>
          </a:p>
          <a:p>
            <a:r>
              <a:rPr lang="en-US" i="1" noProof="1" smtClean="0"/>
              <a:t>Michal a Zuzana umí rychle číst. Michael and Susan can read ______________. </a:t>
            </a:r>
          </a:p>
          <a:p>
            <a:r>
              <a:rPr lang="en-US" i="1" noProof="1" smtClean="0"/>
              <a:t>Žirafa je africké zvíře. The giraffe is an ______________ animal. </a:t>
            </a:r>
          </a:p>
          <a:p>
            <a:r>
              <a:rPr lang="en-US" i="1" noProof="1" smtClean="0"/>
              <a:t>Jana píše pomalu dopis. Jane is writing this letter ____________. </a:t>
            </a:r>
          </a:p>
          <a:p>
            <a:r>
              <a:rPr lang="en-US" i="1" noProof="1" smtClean="0"/>
              <a:t>Mandy je nešťastná. Mandy is ______________. </a:t>
            </a:r>
          </a:p>
          <a:p>
            <a:endParaRPr lang="en-US" noProof="1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15200" cy="75669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en-GB" sz="1800" dirty="0" smtClean="0">
                <a:solidFill>
                  <a:srgbClr val="0070C0"/>
                </a:solidFill>
              </a:rPr>
              <a:t>(irregular)</a:t>
            </a:r>
            <a:endParaRPr lang="en-GB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859216" cy="52308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i="1" dirty="0" smtClean="0"/>
              <a:t> Correct:</a:t>
            </a:r>
          </a:p>
          <a:p>
            <a:r>
              <a:rPr lang="en-US" i="1" noProof="1" smtClean="0"/>
              <a:t>Hraje unaveně fotbal. He is playing football </a:t>
            </a:r>
            <a:r>
              <a:rPr lang="cs-CZ" i="1" noProof="1" smtClean="0">
                <a:solidFill>
                  <a:srgbClr val="FF0000"/>
                </a:solidFill>
              </a:rPr>
              <a:t>tiredl</a:t>
            </a:r>
            <a:r>
              <a:rPr lang="en-US" i="1" noProof="1" smtClean="0">
                <a:solidFill>
                  <a:srgbClr val="FF0000"/>
                </a:solidFill>
              </a:rPr>
              <a:t>y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Gepardi rychle běhají. Cheetahs run </a:t>
            </a:r>
            <a:r>
              <a:rPr lang="en-US" i="1" noProof="1" smtClean="0">
                <a:solidFill>
                  <a:srgbClr val="FF0000"/>
                </a:solidFill>
              </a:rPr>
              <a:t>quickly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Ben je dobrý lyžař. Ben is a </a:t>
            </a:r>
            <a:r>
              <a:rPr lang="en-US" i="1" noProof="1" smtClean="0">
                <a:solidFill>
                  <a:srgbClr val="FF0000"/>
                </a:solidFill>
              </a:rPr>
              <a:t>good</a:t>
            </a:r>
            <a:r>
              <a:rPr lang="en-US" i="1" noProof="1" smtClean="0"/>
              <a:t> skier. </a:t>
            </a:r>
          </a:p>
          <a:p>
            <a:r>
              <a:rPr lang="en-US" i="1" noProof="1" smtClean="0"/>
              <a:t>Děti si štastně hrají. The children are playing </a:t>
            </a:r>
            <a:r>
              <a:rPr lang="en-US" i="1" noProof="1" smtClean="0">
                <a:solidFill>
                  <a:srgbClr val="FF0000"/>
                </a:solidFill>
              </a:rPr>
              <a:t>happily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Fotbalista je unavený. The footballer is </a:t>
            </a:r>
            <a:r>
              <a:rPr lang="en-US" i="1" noProof="1" smtClean="0">
                <a:solidFill>
                  <a:srgbClr val="FF0000"/>
                </a:solidFill>
              </a:rPr>
              <a:t>tired</a:t>
            </a:r>
            <a:r>
              <a:rPr lang="en-US" i="1" noProof="1" smtClean="0"/>
              <a:t>. </a:t>
            </a:r>
          </a:p>
          <a:p>
            <a:pPr>
              <a:buNone/>
            </a:pPr>
            <a:endParaRPr lang="en-US" i="1" noProof="1" smtClean="0"/>
          </a:p>
          <a:p>
            <a:r>
              <a:rPr lang="en-US" i="1" noProof="1" smtClean="0"/>
              <a:t>Pan Taylor dobře pracuje. Mr Taylor works </a:t>
            </a:r>
            <a:r>
              <a:rPr lang="en-US" i="1" noProof="1" smtClean="0">
                <a:solidFill>
                  <a:srgbClr val="FF0000"/>
                </a:solidFill>
              </a:rPr>
              <a:t>well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Michal a Zuzana umí rychle číst. Michael and Susan can read </a:t>
            </a:r>
            <a:r>
              <a:rPr lang="en-US" i="1" noProof="1" smtClean="0">
                <a:solidFill>
                  <a:srgbClr val="FF0000"/>
                </a:solidFill>
              </a:rPr>
              <a:t>quickly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Žirafa je africké zvíře. The giraffe is an </a:t>
            </a:r>
            <a:r>
              <a:rPr lang="en-US" i="1" noProof="1" smtClean="0">
                <a:solidFill>
                  <a:srgbClr val="FF0000"/>
                </a:solidFill>
              </a:rPr>
              <a:t>African</a:t>
            </a:r>
            <a:r>
              <a:rPr lang="en-US" i="1" noProof="1" smtClean="0"/>
              <a:t> animal. </a:t>
            </a:r>
          </a:p>
          <a:p>
            <a:r>
              <a:rPr lang="en-US" i="1" noProof="1" smtClean="0"/>
              <a:t>Jana píše pomalu dopis. Jane is writing this letter </a:t>
            </a:r>
            <a:r>
              <a:rPr lang="en-US" i="1" noProof="1" smtClean="0">
                <a:solidFill>
                  <a:srgbClr val="FF0000"/>
                </a:solidFill>
              </a:rPr>
              <a:t>slowly</a:t>
            </a:r>
            <a:r>
              <a:rPr lang="en-US" i="1" noProof="1" smtClean="0"/>
              <a:t>. </a:t>
            </a:r>
          </a:p>
          <a:p>
            <a:r>
              <a:rPr lang="en-US" i="1" noProof="1" smtClean="0"/>
              <a:t>Mandy je nešťastná. Mandy is </a:t>
            </a:r>
            <a:r>
              <a:rPr lang="en-US" i="1" noProof="1" smtClean="0">
                <a:solidFill>
                  <a:srgbClr val="FF0000"/>
                </a:solidFill>
              </a:rPr>
              <a:t>unhappy</a:t>
            </a:r>
            <a:r>
              <a:rPr lang="en-US" i="1" noProof="1" smtClean="0"/>
              <a:t>. </a:t>
            </a:r>
          </a:p>
          <a:p>
            <a:endParaRPr lang="en-US" noProof="1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23528" y="0"/>
            <a:ext cx="4361194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Make sentences. Work with your partner.</a:t>
            </a:r>
            <a:endParaRPr lang="en-GB" dirty="0"/>
          </a:p>
        </p:txBody>
      </p:sp>
      <p:sp>
        <p:nvSpPr>
          <p:cNvPr id="18" name="Obláček 17"/>
          <p:cNvSpPr/>
          <p:nvPr/>
        </p:nvSpPr>
        <p:spPr>
          <a:xfrm>
            <a:off x="4716016" y="260648"/>
            <a:ext cx="2232248" cy="1584176"/>
          </a:xfrm>
          <a:prstGeom prst="cloudCallout">
            <a:avLst>
              <a:gd name="adj1" fmla="val -158575"/>
              <a:gd name="adj2" fmla="val 47236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.................</a:t>
            </a:r>
          </a:p>
          <a:p>
            <a:pPr algn="ctr"/>
            <a:r>
              <a:rPr lang="cs-CZ" dirty="0" smtClean="0"/>
              <a:t>............</a:t>
            </a:r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8100392" y="0"/>
            <a:ext cx="1368152" cy="720080"/>
          </a:xfrm>
          <a:prstGeom prst="cloudCallout">
            <a:avLst>
              <a:gd name="adj1" fmla="val -111772"/>
              <a:gd name="adj2" fmla="val 87481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643192" cy="684688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Adjectives and Adverbs</a:t>
            </a:r>
            <a:endParaRPr lang="cs-CZ" dirty="0"/>
          </a:p>
        </p:txBody>
      </p:sp>
      <p:pic>
        <p:nvPicPr>
          <p:cNvPr id="2050" name="Picture 2" descr="http://2.bp.blogspot.com/-EkGuZuL7BuU/UTda9wrYsqI/AAAAAAAAHig/VVS-1XzjKqY/s1600/Adverbs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7831629" cy="463371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676456" cy="5976664"/>
          </a:xfrm>
        </p:spPr>
        <p:txBody>
          <a:bodyPr>
            <a:normAutofit lnSpcReduction="10000"/>
          </a:bodyPr>
          <a:lstStyle/>
          <a:p>
            <a:endParaRPr lang="cs-CZ" sz="1600" dirty="0" smtClean="0"/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vyk%C5%99i%C4%8Dn%C3%ADk&amp;biw=1280&amp;bih=515&amp;tbm=isch&amp;tbnid=2KyPt0wif6llkM:&amp;imgrefurl=http://iloveconverse.blog.cz/en/1104/nic-co-je-tohle-za-tema&amp;docid=PnbBtBxDM9fRVM&amp;imgurl=http://nd04.jxs.cz/228/344/33ea9854e8_75363105_o2.jpg&amp;w=380&amp;h=380&amp;ei=Uni0UeSdEayP4gS1joHwDA&amp;zoom=1&amp;iact=hc&amp;vpx=218&amp;vpy=172&amp;dur=188&amp;hovh=225&amp;hovw=225&amp;tx=136&amp;ty=137&amp;page=1&amp;tbnh=125&amp;tbnw=122&amp;start=0&amp;ndsp=24&amp;ved=1t:429,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  <a:hlinkClick r:id="rId2"/>
              </a:rPr>
              <a:t>r:9,s:0,i:108</a:t>
            </a:r>
            <a:endParaRPr lang="en-US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adverbs+exercises&amp;start=288&amp;biw=1280&amp;bih=515&amp;tbm=isch&amp;tbnid=4R12WGed5JQVTM:&amp;imgrefurl=http://languagesalive.blogspot.com/2013/03/adverb-definition-uses-and-exercises.html&amp;docid=l_8jf24vDzbUmM&amp;imgurl=http://2.bp.blogspot.com/-EkGuZuL7BuU/UTda9wrYsqI/AAAAAAAAHig/VVS-1XzjKqY/s1600/Adverbs6.PNG&amp;w=1124&amp;h=666&amp;ei=VH60UZ6cLqHa4ASKyIHgAw&amp;zoom=1&amp;iact=hc&amp;vpx=718&amp;vpy=11&amp;dur=1672&amp;hovh=173&amp;hovw=292&amp;tx=176&amp;ty=114&amp;page=11&amp;tbnh=140&amp;tbnw=236&amp;ndsp=33&amp;ved=1t:429,r:18,s:300,i:58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etro">
  <a:themeElements>
    <a:clrScheme name="Vlastní 2">
      <a:dk1>
        <a:srgbClr val="98A981"/>
      </a:dk1>
      <a:lt1>
        <a:sysClr val="window" lastClr="FFFFFF"/>
      </a:lt1>
      <a:dk2>
        <a:srgbClr val="F7C890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Left</Orientation>
</Layout>
</file>

<file path=customXml/item2.xml><?xml version="1.0" encoding="utf-8"?>
<Layout>
  <Type>MultipleChoice</Type>
  <ChoicesCount>10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YesNo</Type>
  <ChoicesCount>2</ChoicesCount>
  <Orientation>Left</Orientation>
</Layout>
</file>

<file path=customXml/item6.xml><?xml version="1.0" encoding="utf-8"?>
<Layout>
  <Type>MultipleChoice</Type>
  <ChoicesCount>2</ChoicesCount>
  <Orientation>Bottom</Orientation>
</Layout>
</file>

<file path=customXml/item7.xml><?xml version="1.0" encoding="utf-8"?>
<Layout>
  <Type>MultipleChoice</Type>
  <ChoicesCount>2</ChoicesCount>
  <Orientation>Left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MultipleChoice</Type>
  <ChoicesCount>2</ChoicesCount>
  <Orientation>TopVertical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MultipleChoice</Type>
  <ChoicesCount>2</ChoicesCount>
  <Orientation>Bottom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Right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7AD5CC84-15BF-44A1-8240-1413DA285906}">
  <ds:schemaRefs/>
</ds:datastoreItem>
</file>

<file path=customXml/itemProps2.xml><?xml version="1.0" encoding="utf-8"?>
<ds:datastoreItem xmlns:ds="http://schemas.openxmlformats.org/officeDocument/2006/customXml" ds:itemID="{8504C9C8-44BD-4661-A454-476C9D84CD1E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8DBAFB0E-B2F6-4DDF-B536-8A2A17D4E43A}">
  <ds:schemaRefs/>
</ds:datastoreItem>
</file>

<file path=customXml/itemProps5.xml><?xml version="1.0" encoding="utf-8"?>
<ds:datastoreItem xmlns:ds="http://schemas.openxmlformats.org/officeDocument/2006/customXml" ds:itemID="{9AFA7167-CCD6-47A7-8CDD-D4BD0408B101}">
  <ds:schemaRefs/>
</ds:datastoreItem>
</file>

<file path=customXml/itemProps6.xml><?xml version="1.0" encoding="utf-8"?>
<ds:datastoreItem xmlns:ds="http://schemas.openxmlformats.org/officeDocument/2006/customXml" ds:itemID="{66ADC4EA-DD9B-4785-A19A-78AAAA9B4A3C}">
  <ds:schemaRefs/>
</ds:datastoreItem>
</file>

<file path=customXml/itemProps7.xml><?xml version="1.0" encoding="utf-8"?>
<ds:datastoreItem xmlns:ds="http://schemas.openxmlformats.org/officeDocument/2006/customXml" ds:itemID="{E93ED59B-F23A-4007-BB0E-2D5FC302BD91}">
  <ds:schemaRefs/>
</ds:datastoreItem>
</file>

<file path=customXml/itemProps8.xml><?xml version="1.0" encoding="utf-8"?>
<ds:datastoreItem xmlns:ds="http://schemas.openxmlformats.org/officeDocument/2006/customXml" ds:itemID="{3D809334-F258-4FC3-AB59-E9308EECAA58}">
  <ds:schemaRefs/>
</ds:datastoreItem>
</file>

<file path=customXml/itemProps9.xml><?xml version="1.0" encoding="utf-8"?>
<ds:datastoreItem xmlns:ds="http://schemas.openxmlformats.org/officeDocument/2006/customXml" ds:itemID="{4AF4DBCD-98AB-4CB1-9505-000F410C3F1E}">
  <ds:schemaRefs/>
</ds:datastoreItem>
</file>

<file path=customXml/itemProps10.xml><?xml version="1.0" encoding="utf-8"?>
<ds:datastoreItem xmlns:ds="http://schemas.openxmlformats.org/officeDocument/2006/customXml" ds:itemID="{3C7B0AE8-37F0-42AE-BA53-DCFC17F57D54}">
  <ds:schemaRefs/>
</ds:datastoreItem>
</file>

<file path=customXml/itemProps11.xml><?xml version="1.0" encoding="utf-8"?>
<ds:datastoreItem xmlns:ds="http://schemas.openxmlformats.org/officeDocument/2006/customXml" ds:itemID="{5E19A780-C116-4D45-BD58-72866F66ABDB}">
  <ds:schemaRefs/>
</ds:datastoreItem>
</file>

<file path=customXml/itemProps12.xml><?xml version="1.0" encoding="utf-8"?>
<ds:datastoreItem xmlns:ds="http://schemas.openxmlformats.org/officeDocument/2006/customXml" ds:itemID="{8CAC4195-48C1-4D56-BBF0-93E58F8506CD}">
  <ds:schemaRefs/>
</ds:datastoreItem>
</file>

<file path=customXml/itemProps13.xml><?xml version="1.0" encoding="utf-8"?>
<ds:datastoreItem xmlns:ds="http://schemas.openxmlformats.org/officeDocument/2006/customXml" ds:itemID="{9320B3E2-C5D5-4532-A89F-39B6A526F935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1850</TotalTime>
  <Words>563</Words>
  <Application>Microsoft Office PowerPoint</Application>
  <PresentationFormat>Předvádění na obrazovce (4:3)</PresentationFormat>
  <Paragraphs>105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prezentace_vzor_v1</vt:lpstr>
      <vt:lpstr>1_prezentace_vzor_v1</vt:lpstr>
      <vt:lpstr>Metro</vt:lpstr>
      <vt:lpstr> </vt:lpstr>
      <vt:lpstr>ANOTACE:</vt:lpstr>
      <vt:lpstr>Adjectives and Adverbs</vt:lpstr>
      <vt:lpstr>Adjectives – after verbs, Adverbs</vt:lpstr>
      <vt:lpstr>Adjectives and Adverbs (irregular)</vt:lpstr>
      <vt:lpstr>Adjectives and Adverbs (irregular)</vt:lpstr>
      <vt:lpstr>Adjectives and Adverbs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424</cp:revision>
  <dcterms:created xsi:type="dcterms:W3CDTF">2011-08-31T08:42:42Z</dcterms:created>
  <dcterms:modified xsi:type="dcterms:W3CDTF">2013-06-10T12:07:58Z</dcterms:modified>
</cp:coreProperties>
</file>