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ags/tag8.xml" ContentType="application/vnd.openxmlformats-officedocument.presentationml.tags+xml"/>
  <Override PartName="/ppt/slideLayouts/slideLayout39.xml" ContentType="application/vnd.openxmlformats-officedocument.presentationml.slideLayout+xml"/>
  <Override PartName="/customXml/itemProps1.xml" ContentType="application/vnd.openxmlformats-officedocument.customXmlProperties+xml"/>
  <Override PartName="/customXml/itemProps13.xml" ContentType="application/vnd.openxmlformats-officedocument.customXmlProperties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4.xml" ContentType="application/vnd.openxmlformats-officedocument.presentationml.tags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tags/tag16.xml" ContentType="application/vnd.openxmlformats-officedocument.presentationml.tags+xml"/>
  <Override PartName="/ppt/tags/tag18.xml" ContentType="application/vnd.openxmlformats-officedocument.presentationml.tags+xml"/>
  <Override PartName="/ppt/tags/tag27.xml" ContentType="application/vnd.openxmlformats-officedocument.presentationml.tags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customXml/itemProps8.xml" ContentType="application/vnd.openxmlformats-officedocument.customXmlProperties+xml"/>
  <Override PartName="/ppt/tags/tag14.xml" ContentType="application/vnd.openxmlformats-officedocument.presentationml.tags+xml"/>
  <Override PartName="/ppt/tags/tag25.xml" ContentType="application/vnd.openxmlformats-officedocument.presentationml.tags+xml"/>
  <Override PartName="/customXml/itemProps6.xml" ContentType="application/vnd.openxmlformats-officedocument.customXmlProperties+xml"/>
  <Override PartName="/ppt/tags/tag12.xml" ContentType="application/vnd.openxmlformats-officedocument.presentationml.tags+xml"/>
  <Override PartName="/ppt/tags/tag23.xml" ContentType="application/vnd.openxmlformats-officedocument.presentationml.tags+xml"/>
  <Override PartName="/ppt/tags/tag32.xml" ContentType="application/vnd.openxmlformats-officedocument.presentationml.tags+xml"/>
  <Override PartName="/customXml/itemProps4.xml" ContentType="application/vnd.openxmlformats-officedocument.customXmlProperties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21.xml" ContentType="application/vnd.openxmlformats-officedocument.presentationml.tags+xml"/>
  <Override PartName="/ppt/tags/tag30.xml" ContentType="application/vnd.openxmlformats-officedocument.presentationml.tag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customXml/itemProps14.xml" ContentType="application/vnd.openxmlformats-officedocument.customXmlPropertie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5.xml" ContentType="application/vnd.openxmlformats-officedocument.presentationml.tags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customXml/itemProps12.xml" ContentType="application/vnd.openxmlformats-officedocument.customXmlPropertie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customXml/itemProps10.xml" ContentType="application/vnd.openxmlformats-officedocument.customXmlProperties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ppt/tags/tag28.xml" ContentType="application/vnd.openxmlformats-officedocument.presentationml.tags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tags/tag17.xml" ContentType="application/vnd.openxmlformats-officedocument.presentationml.tags+xml"/>
  <Override PartName="/ppt/tags/tag26.xml" ContentType="application/vnd.openxmlformats-officedocument.presentationml.tags+xml"/>
  <Override PartName="/ppt/slideLayouts/slideLayout30.xml" ContentType="application/vnd.openxmlformats-officedocument.presentationml.slideLayout+xml"/>
  <Override PartName="/customXml/itemProps9.xml" ContentType="application/vnd.openxmlformats-officedocument.customXmlProperties+xml"/>
  <Override PartName="/ppt/slideLayouts/slideLayout10.xml" ContentType="application/vnd.openxmlformats-officedocument.presentationml.slideLayout+xml"/>
  <Override PartName="/ppt/tags/tag15.xml" ContentType="application/vnd.openxmlformats-officedocument.presentationml.tags+xml"/>
  <Override PartName="/ppt/tags/tag24.xml" ContentType="application/vnd.openxmlformats-officedocument.presentationml.tags+xml"/>
  <Override PartName="/ppt/tags/tag33.xml" ContentType="application/vnd.openxmlformats-officedocument.presentationml.tags+xml"/>
  <Override PartName="/customXml/itemProps7.xml" ContentType="application/vnd.openxmlformats-officedocument.customXmlPropertie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31.xml" ContentType="application/vnd.openxmlformats-officedocument.presentationml.tags+xml"/>
  <Override PartName="/customXml/itemProps5.xml" ContentType="application/vnd.openxmlformats-officedocument.customXmlProperties+xml"/>
  <Override PartName="/ppt/slides/slide8.xml" ContentType="application/vnd.openxmlformats-officedocument.presentationml.slide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6.xml" ContentType="application/vnd.openxmlformats-officedocument.presentationml.tag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customXml/itemProps11.xml" ContentType="application/vnd.openxmlformats-officedocument.customXmlProperties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tags/tag2.xml" ContentType="application/vnd.openxmlformats-officedocument.presentationml.tags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tags/tag29.xml" ContentType="application/vnd.openxmlformats-officedocument.presentationml.tags+xml"/>
  <Override PartName="/ppt/slideLayouts/slideLayout3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65" r:id="rId17"/>
  </p:sldMasterIdLst>
  <p:sldIdLst>
    <p:sldId id="256" r:id="rId18"/>
    <p:sldId id="279" r:id="rId19"/>
    <p:sldId id="293" r:id="rId20"/>
    <p:sldId id="295" r:id="rId21"/>
    <p:sldId id="297" r:id="rId22"/>
    <p:sldId id="298" r:id="rId23"/>
    <p:sldId id="292" r:id="rId24"/>
    <p:sldId id="296" r:id="rId25"/>
    <p:sldId id="294" r:id="rId26"/>
    <p:sldId id="265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6E66B"/>
    <a:srgbClr val="66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87" autoAdjust="0"/>
    <p:restoredTop sz="94660"/>
  </p:normalViewPr>
  <p:slideViewPr>
    <p:cSldViewPr>
      <p:cViewPr varScale="1">
        <p:scale>
          <a:sx n="60" d="100"/>
          <a:sy n="60" d="100"/>
        </p:scale>
        <p:origin x="-96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presProps" Target="pres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31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slide" Target="slides/slide10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3C6B4B6D-9734-4E7F-AE15-5AB5B090DB7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4D0B5D82-64DB-45E4-A572-E68D61DD5E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8D8C6E-D555-4168-90D3-7CDCB973DEF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C2F305-13C3-4F6F-AAEC-FBED933DF40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DF2F7F69-2404-4B5A-903D-12FE6AA3C425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7CFE28-4F87-49ED-AAE9-D72E6C518CD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83EEB15-EB77-430F-99B8-3836C5A52A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4CD209E-B04E-444F-875C-CE96202A03C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8C335-7DFF-4C29-B1CA-FF92D350751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algn="l" eaLnBrk="1" latinLnBrk="0" hangingPunct="1"/>
            <a:fld id="{74CBEAF9-9E58-4CC8-A6FF-6DD8A58DEEA4}" type="datetimeFigureOut">
              <a:rPr lang="en-US" smtClean="0"/>
              <a:pPr algn="l" eaLnBrk="1" latinLnBrk="0" hangingPunct="1"/>
              <a:t>6/9/2013</a:t>
            </a:fld>
            <a:endParaRPr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algn="r" eaLnBrk="1" latinLnBrk="0" hangingPunct="1"/>
            <a:endParaRPr kumimoji="0"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3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3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:0,i:120" TargetMode="Externa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293096"/>
            <a:ext cx="8964488" cy="1800200"/>
          </a:xfrm>
        </p:spPr>
        <p:txBody>
          <a:bodyPr rtlCol="0">
            <a:normAutofit fontScale="92500" lnSpcReduction="20000"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 školy:  </a:t>
            </a:r>
            <a:r>
              <a:rPr lang="cs-CZ" i="1" dirty="0" smtClean="0">
                <a:solidFill>
                  <a:srgbClr val="0070C0"/>
                </a:solidFill>
              </a:rPr>
              <a:t>Základní škola a mateřská škola, Hlušice</a:t>
            </a:r>
            <a:endParaRPr lang="cs-CZ" dirty="0" smtClean="0">
              <a:solidFill>
                <a:srgbClr val="0070C0"/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Autor:  </a:t>
            </a:r>
            <a:r>
              <a:rPr lang="cs-CZ" noProof="1" smtClean="0">
                <a:solidFill>
                  <a:srgbClr val="0070C0"/>
                </a:solidFill>
              </a:rPr>
              <a:t>PaedDr.</a:t>
            </a:r>
            <a:r>
              <a:rPr lang="cs-CZ" dirty="0" smtClean="0">
                <a:solidFill>
                  <a:srgbClr val="0070C0"/>
                </a:solidFill>
              </a:rPr>
              <a:t>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Název:  </a:t>
            </a:r>
            <a:r>
              <a:rPr lang="en-GB" dirty="0" smtClean="0">
                <a:solidFill>
                  <a:srgbClr val="0070C0"/>
                </a:solidFill>
              </a:rPr>
              <a:t>VY_32_</a:t>
            </a:r>
            <a:r>
              <a:rPr lang="cs-CZ" dirty="0" smtClean="0">
                <a:solidFill>
                  <a:srgbClr val="0070C0"/>
                </a:solidFill>
              </a:rPr>
              <a:t>INOVACE</a:t>
            </a:r>
            <a:r>
              <a:rPr lang="en-GB" dirty="0" smtClean="0">
                <a:solidFill>
                  <a:srgbClr val="0070C0"/>
                </a:solidFill>
              </a:rPr>
              <a:t>_</a:t>
            </a:r>
            <a:r>
              <a:rPr lang="cs-CZ" dirty="0" smtClean="0">
                <a:solidFill>
                  <a:srgbClr val="0070C0"/>
                </a:solidFill>
              </a:rPr>
              <a:t>3C_20</a:t>
            </a:r>
            <a:r>
              <a:rPr lang="en-GB" dirty="0" smtClean="0">
                <a:solidFill>
                  <a:srgbClr val="0070C0"/>
                </a:solidFill>
              </a:rPr>
              <a:t>_Pronouns</a:t>
            </a:r>
            <a:endParaRPr lang="en-GB" dirty="0" smtClean="0">
              <a:solidFill>
                <a:srgbClr val="0070C0"/>
              </a:solidFill>
            </a:endParaRPr>
          </a:p>
          <a:p>
            <a:pPr algn="ctr">
              <a:defRPr/>
            </a:pPr>
            <a:r>
              <a:rPr lang="cs-CZ" dirty="0" smtClean="0">
                <a:solidFill>
                  <a:srgbClr val="0070C0"/>
                </a:solidFill>
              </a:rPr>
              <a:t>Téma: </a:t>
            </a:r>
            <a:r>
              <a:rPr lang="cs-CZ" sz="2400" b="0" dirty="0" smtClean="0">
                <a:solidFill>
                  <a:srgbClr val="0070C0"/>
                </a:solidFill>
                <a:latin typeface="Bookman Old Style" pitchFamily="18" charset="0"/>
              </a:rPr>
              <a:t>Anglická gramatika v 6. a 9. ročníku ZŠ</a:t>
            </a:r>
            <a:endParaRPr lang="cs-CZ" b="0" dirty="0" smtClean="0">
              <a:solidFill>
                <a:srgbClr val="0070C0"/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147248" cy="4870776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 stránky učitel připomene či vysvětlí žákům </a:t>
            </a:r>
            <a:r>
              <a:rPr lang="cs-CZ" sz="2000" dirty="0" smtClean="0">
                <a:latin typeface="Bookman Old Style" pitchFamily="18" charset="0"/>
              </a:rPr>
              <a:t>druhy zájmen</a:t>
            </a:r>
            <a:r>
              <a:rPr lang="en-US" sz="2000" dirty="0" smtClean="0">
                <a:latin typeface="Bookman Old Style" pitchFamily="18" charset="0"/>
              </a:rPr>
              <a:t>.</a:t>
            </a:r>
            <a:endParaRPr lang="en-GB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2) </a:t>
            </a:r>
            <a:r>
              <a:rPr lang="cs-CZ" sz="2000" dirty="0" smtClean="0">
                <a:latin typeface="Bookman Old Style" pitchFamily="18" charset="0"/>
              </a:rPr>
              <a:t>Procvičení, doplnění chybějících zájmen do tabulky</a:t>
            </a:r>
            <a:r>
              <a:rPr lang="cs-CZ" sz="2000" dirty="0" smtClean="0">
                <a:latin typeface="Bookman Old Style" pitchFamily="18" charset="0"/>
              </a:rPr>
              <a:t>. Kontrola po odhalení zakrytého.</a:t>
            </a:r>
            <a:endParaRPr lang="cs-CZ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3) </a:t>
            </a:r>
            <a:r>
              <a:rPr lang="cs-CZ" sz="2000" dirty="0" smtClean="0">
                <a:latin typeface="Bookman Old Style" pitchFamily="18" charset="0"/>
              </a:rPr>
              <a:t>Následuje procvičení v konkrétních větách– doplňování zájmen osobních, přivlastňovacích a v předmětu.  </a:t>
            </a:r>
            <a:r>
              <a:rPr lang="cs-CZ" sz="2000" dirty="0" smtClean="0">
                <a:latin typeface="Bookman Old Style" pitchFamily="18" charset="0"/>
              </a:rPr>
              <a:t>Samostatná práce dle skupin</a:t>
            </a:r>
            <a:r>
              <a:rPr lang="cs-CZ" sz="2000" dirty="0" smtClean="0">
                <a:latin typeface="Bookman Old Style" pitchFamily="18" charset="0"/>
              </a:rPr>
              <a:t> </a:t>
            </a:r>
            <a:r>
              <a:rPr lang="cs-CZ" sz="2000" dirty="0" smtClean="0">
                <a:latin typeface="Bookman Old Style" pitchFamily="18" charset="0"/>
              </a:rPr>
              <a:t>A, B</a:t>
            </a:r>
            <a:r>
              <a:rPr lang="cs-CZ" sz="2000" dirty="0" smtClean="0">
                <a:latin typeface="Bookman Old Style" pitchFamily="18" charset="0"/>
              </a:rPr>
              <a:t>. Kontrola na další stránce.</a:t>
            </a:r>
            <a:endParaRPr lang="cs-CZ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Závěr – </a:t>
            </a:r>
            <a:r>
              <a:rPr lang="cs-CZ" sz="2000" dirty="0" smtClean="0">
                <a:latin typeface="Bookman Old Style" pitchFamily="18" charset="0"/>
              </a:rPr>
              <a:t>hra Bingo, zájmena a obrázky zároveň možno využít k sestavování vět, drobných dialogů ve dvojicích.</a:t>
            </a:r>
            <a:endParaRPr lang="cs-CZ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5) Zařazení materiálu – procvičení učiva </a:t>
            </a:r>
            <a:r>
              <a:rPr lang="cs-CZ" sz="2000" dirty="0" smtClean="0">
                <a:latin typeface="Bookman Old Style" pitchFamily="18" charset="0"/>
              </a:rPr>
              <a:t>- </a:t>
            </a:r>
            <a:r>
              <a:rPr lang="en-GB" sz="2000" dirty="0" smtClean="0">
                <a:latin typeface="Bookman Old Style" pitchFamily="18" charset="0"/>
              </a:rPr>
              <a:t>Pronouns.</a:t>
            </a:r>
            <a:endParaRPr lang="en-GB" sz="2000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859216" cy="396656"/>
          </a:xfrm>
        </p:spPr>
        <p:txBody>
          <a:bodyPr>
            <a:normAutofit fontScale="90000"/>
          </a:bodyPr>
          <a:lstStyle/>
          <a:p>
            <a:r>
              <a:rPr lang="en-GB" sz="2400" dirty="0" smtClean="0"/>
              <a:t>Pronouns</a:t>
            </a:r>
            <a:endParaRPr lang="en-GB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3.bp.blogspot.com/-mEDJ2UaqDx8/UYk1BYer5hI/AAAAAAAAAo4/GX5asPwWIrE/s1600/pronou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666191"/>
            <a:ext cx="8498806" cy="5715137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PRONOUNS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http://3.bp.blogspot.com/-mEDJ2UaqDx8/UYk1BYer5hI/AAAAAAAAAo4/GX5asPwWIrE/s1600/pronou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666191"/>
            <a:ext cx="8498806" cy="5715137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915816" y="2420888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148064" y="2924944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092280" y="5805264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55576" y="2924944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987824" y="3356992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04048" y="2420888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8064" y="4365104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55576" y="5805264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076056" y="5373216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99592" y="3861048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843808" y="4869160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236296" y="3356992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164288" y="4869160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915816" y="5373216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76056" y="3861048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51520" y="2606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COMPLETE: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43808" y="4365104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04 -0.01067  0.018 -0.02133  0.023 -0.02133  c 0.031 0  0.063 0.16667  0.063 0.33333  c 0 -0.084  0.016 -0.16667  0.031 -0.16667  c 0.016 0  0.031 0.084  0.031 0.16667  c 0 -0.04133  0.008 -0.084  0.016 -0.084  c 0.008 0  0.016 0.04133  0.016 0.084  c 0 -0.02133  0.004 -0.04133  0.008 -0.04133  c 0.004 0  0.008 0.02133  0.008 0.04133  c 0 -0.01067  0.002 -0.02133  0.004 -0.02133  c 0.001 0  0.004 0.01067  0.004 0.02133  c 0 -0.00533  0.001 -0.01067  0.002 -0.01067  c 0 0.00133  0.002 0.00533  0.002 0.01067  c 0 -0.00267  0 -0.00533  0.001 -0.00533  c 0 0.00133  0.001 0.00267  0.001 0.00533  c 0 -0.00133  0 -0.00267  0 -0.004  c 0.001 0  0.001 0.00133  0.001 0.00267  c 0.001 0  0.001 -0.00133  0.001 -0.00267  c 0.001 0  0.001 0.00133  0.001 0.00267  E" pathEditMode="relative" ptsTypes="">
                                      <p:cBhvr>
                                        <p:cTn id="8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-0.004 -0.01067  -0.018 -0.02133  -0.023 -0.02133  c -0.031 0  -0.063 0.16667  -0.063 0.33333  c 0 -0.084  -0.016 -0.16667  -0.031 -0.16667  c -0.016 0  -0.031 0.084  -0.031 0.16667  c 0 -0.04133  -0.008 -0.084  -0.016 -0.084  c -0.008 0  -0.016 0.04133  -0.016 0.084  c 0 -0.02133  -0.004 -0.04133  -0.008 -0.04133  c -0.004 0  -0.008 0.02133  -0.008 0.04133  c 0 -0.01067  -0.002 -0.02133  -0.004 -0.02133  c -0.001 0  -0.004 0.01067  -0.004 0.02133  c 0 -0.00533  -0.001 -0.01067  -0.002 -0.01067  c 0 -0.00133  -0.002 0.00533  -0.002 0.01067  c 0 -0.00267  0 -0.00533  -0.001 -0.00533  c 0 0.00133  -0.001 0.00267  -0.001 0.00533  c 0 -0.00133  0 -0.00267  0 -0.004  c -0.001 0  -0.001 0.00133  -0.001 0.00267  c -0.001 0  -0.001 -0.00133  -0.001 -0.00267  c -0.001 0  -0.001 0.00133  -0.001 0.00267  E" pathEditMode="relative" ptsTypes="">
                                      <p:cBhvr>
                                        <p:cTn id="8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57200"/>
            <a:ext cx="8668072" cy="667544"/>
          </a:xfrm>
        </p:spPr>
        <p:txBody>
          <a:bodyPr/>
          <a:lstStyle/>
          <a:p>
            <a:pPr algn="ctr"/>
            <a:r>
              <a:rPr lang="en-GB" dirty="0" smtClean="0"/>
              <a:t>PRONOUNS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ln>
            <a:solidFill>
              <a:srgbClr val="0070C0"/>
            </a:solidFill>
          </a:ln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 smtClean="0">
                <a:solidFill>
                  <a:srgbClr val="FF0000"/>
                </a:solidFill>
              </a:rPr>
              <a:t>COMPLETE: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A)</a:t>
            </a:r>
            <a:endParaRPr lang="en-GB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 smtClean="0"/>
              <a:t>How old is ______ sister? Her sister is twenty. </a:t>
            </a:r>
          </a:p>
          <a:p>
            <a:r>
              <a:rPr lang="en-GB" dirty="0" smtClean="0"/>
              <a:t>How old is ______ friend? His friend is fourteen. </a:t>
            </a:r>
          </a:p>
          <a:p>
            <a:r>
              <a:rPr lang="en-GB" dirty="0" smtClean="0"/>
              <a:t>Is it ________ pen? Yes, it's my pen. </a:t>
            </a:r>
          </a:p>
          <a:p>
            <a:r>
              <a:rPr lang="en-GB" dirty="0" smtClean="0"/>
              <a:t>Is it __________ dog? Yes, it's their dog. 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B)</a:t>
            </a:r>
            <a:endParaRPr lang="en-GB" dirty="0" smtClean="0"/>
          </a:p>
          <a:p>
            <a:r>
              <a:rPr lang="en-GB" dirty="0" smtClean="0"/>
              <a:t>My brother is eleven. It's ______ birthday, today. </a:t>
            </a:r>
          </a:p>
          <a:p>
            <a:r>
              <a:rPr lang="en-GB" dirty="0" smtClean="0"/>
              <a:t>The letter is for John and Paul. It's __________ letter. </a:t>
            </a:r>
          </a:p>
          <a:p>
            <a:r>
              <a:rPr lang="en-GB" dirty="0" smtClean="0"/>
              <a:t>The camera is for Jane and Paul. It's __________ camera. </a:t>
            </a:r>
          </a:p>
          <a:p>
            <a:r>
              <a:rPr lang="en-GB" dirty="0" smtClean="0"/>
              <a:t>The record is for me. It's __________ record. </a:t>
            </a:r>
          </a:p>
          <a:p>
            <a:r>
              <a:rPr lang="en-GB" dirty="0" smtClean="0"/>
              <a:t>Jane is twenty. It's ______ birthday, today. 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57200"/>
            <a:ext cx="8596064" cy="667544"/>
          </a:xfrm>
        </p:spPr>
        <p:txBody>
          <a:bodyPr/>
          <a:lstStyle/>
          <a:p>
            <a:pPr algn="ctr"/>
            <a:r>
              <a:rPr lang="en-GB" dirty="0" smtClean="0"/>
              <a:t>PRONOUNS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i="1" dirty="0" smtClean="0"/>
              <a:t>CORRECT:</a:t>
            </a:r>
            <a:endParaRPr lang="en-GB" i="1" dirty="0" smtClean="0"/>
          </a:p>
          <a:p>
            <a:r>
              <a:rPr lang="en-GB" dirty="0" smtClean="0"/>
              <a:t>How old is </a:t>
            </a:r>
            <a:r>
              <a:rPr lang="en-GB" dirty="0" smtClean="0">
                <a:solidFill>
                  <a:srgbClr val="FF0000"/>
                </a:solidFill>
              </a:rPr>
              <a:t>her </a:t>
            </a:r>
            <a:r>
              <a:rPr lang="en-GB" dirty="0" smtClean="0"/>
              <a:t>sister? Her sister is twenty. </a:t>
            </a:r>
          </a:p>
          <a:p>
            <a:r>
              <a:rPr lang="en-GB" dirty="0" smtClean="0"/>
              <a:t>How old is </a:t>
            </a:r>
            <a:r>
              <a:rPr lang="en-GB" dirty="0" smtClean="0">
                <a:solidFill>
                  <a:srgbClr val="FF0000"/>
                </a:solidFill>
              </a:rPr>
              <a:t>his</a:t>
            </a:r>
            <a:r>
              <a:rPr lang="en-GB" dirty="0" smtClean="0"/>
              <a:t> </a:t>
            </a:r>
            <a:r>
              <a:rPr lang="en-GB" dirty="0" smtClean="0"/>
              <a:t>friend? His friend is fourteen. </a:t>
            </a:r>
          </a:p>
          <a:p>
            <a:r>
              <a:rPr lang="en-GB" dirty="0" smtClean="0"/>
              <a:t>Is it </a:t>
            </a:r>
            <a:r>
              <a:rPr lang="en-GB" dirty="0" smtClean="0">
                <a:solidFill>
                  <a:srgbClr val="FF0000"/>
                </a:solidFill>
              </a:rPr>
              <a:t>your </a:t>
            </a:r>
            <a:r>
              <a:rPr lang="en-GB" dirty="0" smtClean="0"/>
              <a:t>pen</a:t>
            </a:r>
            <a:r>
              <a:rPr lang="en-GB" dirty="0" smtClean="0"/>
              <a:t>? Yes, it's my pen. </a:t>
            </a:r>
          </a:p>
          <a:p>
            <a:r>
              <a:rPr lang="en-GB" dirty="0" smtClean="0"/>
              <a:t>Is it </a:t>
            </a:r>
            <a:r>
              <a:rPr lang="en-GB" dirty="0" smtClean="0">
                <a:solidFill>
                  <a:srgbClr val="FF0000"/>
                </a:solidFill>
              </a:rPr>
              <a:t>their </a:t>
            </a:r>
            <a:r>
              <a:rPr lang="en-GB" dirty="0" smtClean="0"/>
              <a:t>dog</a:t>
            </a:r>
            <a:r>
              <a:rPr lang="en-GB" dirty="0" smtClean="0"/>
              <a:t>? Yes, it's their dog. 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My brother is eleven. It's </a:t>
            </a:r>
            <a:r>
              <a:rPr lang="en-GB" dirty="0" smtClean="0">
                <a:solidFill>
                  <a:srgbClr val="FF0000"/>
                </a:solidFill>
              </a:rPr>
              <a:t>his</a:t>
            </a:r>
            <a:r>
              <a:rPr lang="en-GB" dirty="0" smtClean="0"/>
              <a:t> </a:t>
            </a:r>
            <a:r>
              <a:rPr lang="en-GB" dirty="0" smtClean="0"/>
              <a:t>birthday, today. </a:t>
            </a:r>
          </a:p>
          <a:p>
            <a:r>
              <a:rPr lang="en-GB" dirty="0" smtClean="0"/>
              <a:t>The letter is for John and Paul. It's </a:t>
            </a:r>
            <a:r>
              <a:rPr lang="en-GB" dirty="0" smtClean="0">
                <a:solidFill>
                  <a:srgbClr val="FF0000"/>
                </a:solidFill>
              </a:rPr>
              <a:t>their </a:t>
            </a:r>
            <a:r>
              <a:rPr lang="en-GB" dirty="0" smtClean="0"/>
              <a:t>letter</a:t>
            </a:r>
            <a:r>
              <a:rPr lang="en-GB" dirty="0" smtClean="0"/>
              <a:t>. </a:t>
            </a:r>
          </a:p>
          <a:p>
            <a:r>
              <a:rPr lang="en-GB" dirty="0" smtClean="0"/>
              <a:t>The camera is for Jane and Paul. It's </a:t>
            </a:r>
            <a:r>
              <a:rPr lang="en-GB" dirty="0" smtClean="0">
                <a:solidFill>
                  <a:srgbClr val="FF0000"/>
                </a:solidFill>
              </a:rPr>
              <a:t>their</a:t>
            </a:r>
            <a:r>
              <a:rPr lang="en-GB" dirty="0" smtClean="0"/>
              <a:t> </a:t>
            </a:r>
            <a:r>
              <a:rPr lang="en-GB" dirty="0" smtClean="0"/>
              <a:t>camera. </a:t>
            </a:r>
          </a:p>
          <a:p>
            <a:r>
              <a:rPr lang="en-GB" dirty="0" smtClean="0"/>
              <a:t>The record is </a:t>
            </a:r>
            <a:r>
              <a:rPr lang="en-GB" dirty="0" smtClean="0"/>
              <a:t>for me</a:t>
            </a:r>
            <a:r>
              <a:rPr lang="en-GB" dirty="0" smtClean="0"/>
              <a:t>. It's </a:t>
            </a:r>
            <a:r>
              <a:rPr lang="en-GB" dirty="0" smtClean="0">
                <a:solidFill>
                  <a:srgbClr val="FF0000"/>
                </a:solidFill>
              </a:rPr>
              <a:t>my </a:t>
            </a:r>
            <a:r>
              <a:rPr lang="en-GB" dirty="0" smtClean="0"/>
              <a:t>record</a:t>
            </a:r>
            <a:r>
              <a:rPr lang="en-GB" dirty="0" smtClean="0"/>
              <a:t>. </a:t>
            </a:r>
          </a:p>
          <a:p>
            <a:r>
              <a:rPr lang="en-GB" dirty="0" smtClean="0"/>
              <a:t>Jane is twenty. It's </a:t>
            </a:r>
            <a:r>
              <a:rPr lang="en-GB" dirty="0" smtClean="0">
                <a:solidFill>
                  <a:srgbClr val="FF0000"/>
                </a:solidFill>
              </a:rPr>
              <a:t>her</a:t>
            </a:r>
            <a:r>
              <a:rPr lang="en-GB" dirty="0" smtClean="0"/>
              <a:t> </a:t>
            </a:r>
            <a:r>
              <a:rPr lang="en-GB" dirty="0" smtClean="0"/>
              <a:t>birthday, today. 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15200" cy="756696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PRONOUNS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052736"/>
            <a:ext cx="7931224" cy="5302824"/>
          </a:xfrm>
          <a:ln>
            <a:solidFill>
              <a:srgbClr val="0070C0"/>
            </a:solidFill>
          </a:ln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i="1" dirty="0" smtClean="0">
                <a:solidFill>
                  <a:schemeClr val="accent4">
                    <a:lumMod val="50000"/>
                  </a:schemeClr>
                </a:solidFill>
              </a:rPr>
              <a:t>COMPLETE</a:t>
            </a:r>
            <a:r>
              <a:rPr lang="cs-CZ" i="1" dirty="0" smtClean="0">
                <a:solidFill>
                  <a:schemeClr val="accent4">
                    <a:lumMod val="50000"/>
                  </a:schemeClr>
                </a:solidFill>
              </a:rPr>
              <a:t>:</a:t>
            </a:r>
            <a:endParaRPr lang="en-GB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None/>
            </a:pPr>
            <a:r>
              <a:rPr lang="en-GB" i="1" dirty="0" smtClean="0">
                <a:solidFill>
                  <a:schemeClr val="accent4">
                    <a:lumMod val="50000"/>
                  </a:schemeClr>
                </a:solidFill>
              </a:rPr>
              <a:t>A</a:t>
            </a:r>
            <a:r>
              <a:rPr lang="cs-CZ" i="1" dirty="0" smtClean="0">
                <a:solidFill>
                  <a:schemeClr val="accent4">
                    <a:lumMod val="50000"/>
                  </a:schemeClr>
                </a:solidFill>
              </a:rPr>
              <a:t>)</a:t>
            </a:r>
            <a:endParaRPr lang="en-GB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Tom is playing tennis with Bob. ____ plays tennis with ______ every day. </a:t>
            </a:r>
            <a:endParaRPr lang="en-GB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Peter is in the garden with Jane. ____ loves ______. </a:t>
            </a:r>
            <a:endParaRPr lang="en-GB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Jane and Cheryl aren't happy. What's the matter with ________? </a:t>
            </a:r>
            <a:endParaRPr lang="en-GB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Tom doesn't like Cheryl. ______ makes ______ mad. </a:t>
            </a:r>
          </a:p>
          <a:p>
            <a:pPr>
              <a:buNone/>
            </a:pPr>
            <a:endParaRPr lang="en-GB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None/>
            </a:pPr>
            <a:r>
              <a:rPr lang="en-GB" i="1" dirty="0" smtClean="0">
                <a:solidFill>
                  <a:schemeClr val="accent4">
                    <a:lumMod val="50000"/>
                  </a:schemeClr>
                </a:solidFill>
              </a:rPr>
              <a:t>B</a:t>
            </a:r>
            <a:r>
              <a:rPr lang="cs-CZ" i="1" dirty="0" smtClean="0">
                <a:solidFill>
                  <a:schemeClr val="accent4">
                    <a:lumMod val="50000"/>
                  </a:schemeClr>
                </a:solidFill>
              </a:rPr>
              <a:t>)</a:t>
            </a:r>
            <a:endParaRPr lang="en-GB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This picture is Susan's. It's ______ picture. ______ likes ____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___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. </a:t>
            </a:r>
            <a:endParaRPr lang="en-GB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We are at school. The teacher is looking at ____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. </a:t>
            </a:r>
            <a:endParaRPr lang="en-GB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I have a new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bicycle.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_____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was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a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present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for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________.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_______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never make their own beds. ______ Mum has to do it.</a:t>
            </a:r>
            <a:endParaRPr lang="en-GB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PRONOUNS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70C0"/>
            </a:solidFill>
          </a:ln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i="1" dirty="0" smtClean="0"/>
              <a:t>Correct</a:t>
            </a:r>
            <a:r>
              <a:rPr lang="cs-CZ" i="1" dirty="0" smtClean="0"/>
              <a:t>:</a:t>
            </a:r>
            <a:endParaRPr lang="en-US" i="1" dirty="0" smtClean="0"/>
          </a:p>
          <a:p>
            <a:r>
              <a:rPr lang="en-US" dirty="0" smtClean="0"/>
              <a:t>Tom </a:t>
            </a:r>
            <a:r>
              <a:rPr lang="en-US" dirty="0" smtClean="0"/>
              <a:t>is playing tennis with Bob. </a:t>
            </a:r>
            <a:r>
              <a:rPr lang="en-US" dirty="0" smtClean="0">
                <a:solidFill>
                  <a:srgbClr val="FF0000"/>
                </a:solidFill>
              </a:rPr>
              <a:t>He</a:t>
            </a:r>
            <a:r>
              <a:rPr lang="en-US" dirty="0" smtClean="0"/>
              <a:t> plays tennis with </a:t>
            </a:r>
            <a:r>
              <a:rPr lang="en-US" dirty="0" smtClean="0">
                <a:solidFill>
                  <a:srgbClr val="FF0000"/>
                </a:solidFill>
              </a:rPr>
              <a:t>him </a:t>
            </a:r>
            <a:r>
              <a:rPr lang="en-US" dirty="0" smtClean="0"/>
              <a:t>every day. </a:t>
            </a:r>
            <a:endParaRPr lang="cs-CZ" i="1" dirty="0" smtClean="0"/>
          </a:p>
          <a:p>
            <a:r>
              <a:rPr lang="en-US" dirty="0" smtClean="0"/>
              <a:t>Peter is in the garden with Jane. He loves </a:t>
            </a:r>
            <a:r>
              <a:rPr lang="en-US" dirty="0" smtClean="0">
                <a:solidFill>
                  <a:srgbClr val="FF0000"/>
                </a:solidFill>
              </a:rPr>
              <a:t>her. 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Jane and Cheryl aren't happy. What's the matter with </a:t>
            </a:r>
            <a:r>
              <a:rPr lang="en-US" dirty="0" smtClean="0">
                <a:solidFill>
                  <a:srgbClr val="FF0000"/>
                </a:solidFill>
              </a:rPr>
              <a:t>them</a:t>
            </a:r>
            <a:r>
              <a:rPr lang="en-US" dirty="0" smtClean="0">
                <a:solidFill>
                  <a:srgbClr val="FF0000"/>
                </a:solidFill>
              </a:rPr>
              <a:t>?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Tom doesn't like Cheryl. She makes </a:t>
            </a:r>
            <a:r>
              <a:rPr lang="en-US" dirty="0" smtClean="0">
                <a:solidFill>
                  <a:srgbClr val="FF0000"/>
                </a:solidFill>
              </a:rPr>
              <a:t>him</a:t>
            </a:r>
            <a:r>
              <a:rPr lang="en-US" dirty="0" smtClean="0"/>
              <a:t> mad. </a:t>
            </a:r>
            <a:endParaRPr lang="cs-CZ" i="1" dirty="0" smtClean="0"/>
          </a:p>
          <a:p>
            <a:r>
              <a:rPr lang="en-US" dirty="0" smtClean="0"/>
              <a:t>This picture is Susan's. It's </a:t>
            </a:r>
            <a:r>
              <a:rPr lang="en-US" dirty="0" smtClean="0">
                <a:solidFill>
                  <a:srgbClr val="FF0000"/>
                </a:solidFill>
              </a:rPr>
              <a:t>her </a:t>
            </a:r>
            <a:r>
              <a:rPr lang="en-US" dirty="0" smtClean="0"/>
              <a:t>picture. She likes </a:t>
            </a:r>
            <a:r>
              <a:rPr lang="en-US" dirty="0" smtClean="0">
                <a:solidFill>
                  <a:srgbClr val="FF0000"/>
                </a:solidFill>
              </a:rPr>
              <a:t>it.</a:t>
            </a:r>
            <a:r>
              <a:rPr lang="en-US" dirty="0" smtClean="0"/>
              <a:t> </a:t>
            </a:r>
            <a:endParaRPr lang="cs-CZ" i="1" dirty="0" smtClean="0"/>
          </a:p>
          <a:p>
            <a:r>
              <a:rPr lang="en-US" dirty="0" smtClean="0"/>
              <a:t>We are at school. The </a:t>
            </a:r>
            <a:r>
              <a:rPr lang="en-US" dirty="0" smtClean="0"/>
              <a:t>teacher is looking at </a:t>
            </a:r>
            <a:r>
              <a:rPr lang="en-US" dirty="0" smtClean="0">
                <a:solidFill>
                  <a:srgbClr val="FF0000"/>
                </a:solidFill>
              </a:rPr>
              <a:t>us. 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I have a new bicycle. </a:t>
            </a:r>
            <a:r>
              <a:rPr lang="en-US" dirty="0" smtClean="0">
                <a:solidFill>
                  <a:srgbClr val="FF0000"/>
                </a:solidFill>
              </a:rPr>
              <a:t>It </a:t>
            </a:r>
            <a:r>
              <a:rPr lang="en-US" dirty="0" smtClean="0"/>
              <a:t>was a present for </a:t>
            </a:r>
            <a:r>
              <a:rPr lang="en-US" dirty="0" smtClean="0">
                <a:solidFill>
                  <a:srgbClr val="FF0000"/>
                </a:solidFill>
              </a:rPr>
              <a:t>me.</a:t>
            </a:r>
            <a:r>
              <a:rPr lang="en-US" dirty="0" smtClean="0">
                <a:solidFill>
                  <a:srgbClr val="FF0000"/>
                </a:solidFill>
              </a:rPr>
              <a:t> 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They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 never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make their own beds. </a:t>
            </a:r>
            <a:r>
              <a:rPr lang="en-GB" dirty="0" smtClean="0">
                <a:solidFill>
                  <a:srgbClr val="FF0000"/>
                </a:solidFill>
              </a:rPr>
              <a:t>Their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 Mum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has to do it.</a:t>
            </a:r>
            <a:endParaRPr lang="en-GB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PRONOUNS</a:t>
            </a:r>
            <a:r>
              <a:rPr lang="cs-CZ" dirty="0" smtClean="0"/>
              <a:t> </a:t>
            </a:r>
            <a:r>
              <a:rPr lang="en-US" dirty="0" smtClean="0"/>
              <a:t>  </a:t>
            </a:r>
            <a:r>
              <a:rPr lang="cs-CZ" dirty="0" smtClean="0"/>
              <a:t>– </a:t>
            </a:r>
            <a:r>
              <a:rPr lang="en-US" dirty="0" smtClean="0"/>
              <a:t>  Let’s play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68072" cy="473935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42" name="Picture 2" descr="http://freelanguagestuff.files.wordpress.com/2008/08/pronoun-bingo-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525" y="1334448"/>
            <a:ext cx="3711419" cy="4814535"/>
          </a:xfrm>
          <a:prstGeom prst="rect">
            <a:avLst/>
          </a:prstGeom>
          <a:noFill/>
        </p:spPr>
      </p:pic>
      <p:pic>
        <p:nvPicPr>
          <p:cNvPr id="61444" name="Picture 4" descr="http://thebingomaker.com/bingo-cards/grammar-bingo-cards/pronoun-bingo-cards/Pronoun-bin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1340768"/>
            <a:ext cx="4824536" cy="482453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61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" dur="2000"/>
                                        <p:tgtEl>
                                          <p:spTgt spid="61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676456" cy="5976664"/>
          </a:xfrm>
        </p:spPr>
        <p:txBody>
          <a:bodyPr>
            <a:normAutofit fontScale="85000" lnSpcReduction="20000"/>
          </a:bodyPr>
          <a:lstStyle/>
          <a:p>
            <a:endParaRPr lang="cs-CZ" sz="1600" dirty="0" smtClean="0"/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http://images.google.com/imgres?q=pronouns+exercises&amp;biw=1280&amp;bih=515&amp;tbm=isch&amp;tbnid=N5kg1_yaKtLABM:&amp;imgrefurl=http://englishventured2ndeso.blogspot.com/2013/05/object-pronouns.html&amp;docid=YQ6I4K1nXBsZkM&amp;imgurl=http://3.bp.blogspot.com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/-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mEDJ2UaqDx8/UYk1BYer5hI/AAAAAAAAAo4/GX5asPwWIrE/s1600/pronouns.jpg&amp;w=460&amp;h=290&amp;ei=vru0UeKOFYPm4QTV44HwBw&amp;zoom=1&amp;iact=hc&amp;vpx=443&amp;vpy=219&amp;dur=235&amp;hovh=178&amp;hovw=283&amp;tx=210&amp;ty=174&amp;page=1&amp;tbnh=129&amp;tbnw=205&amp;start=0&amp;ndsp=29&amp;ved=1t:429,r:13,s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  <a:hlinkClick r:id="rId2" action="ppaction://hlinkfile"/>
              </a:rPr>
              <a:t>:0,i:120</a:t>
            </a:r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http://images.google.com/imgres?q=pronouns+exercises&amp;start=259&amp;biw=1280&amp;bih=515&amp;tbm=isch&amp;tbnid=GnMu1_NG1kYQpM:&amp;imgrefurl=http://kootation.com/pronoun.html&amp;docid=g7fXZ-a46HhbEM&amp;imgurl=http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://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freelanguagestuff.files.wordpress.com/2008/08/pronoun-bingo-3.jpg&amp;w=438&amp;h=567&amp;ei=t7-0Ue-1AcPg4QTcw4HQCg&amp;zoom=1&amp;iact=hc&amp;vpx=618&amp;vpy=158&amp;dur=5828&amp;hovh=255&amp;hovw=197&amp;tx=93&amp;ty=230&amp;page=10&amp;tbnh=152&amp;tbnw=118&amp;ndsp=23&amp;ved=1t:429,r:71,s:200,i:217</a:t>
            </a:r>
            <a:endParaRPr lang="en-US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images.google.com/imgres?q=pronouns+exercises&amp;start=306&amp;biw=1280&amp;bih=515&amp;tbm=isch&amp;tbnid=7FC2nH5QqqyPMM:&amp;imgrefurl=http://casinopokerbetting.org/pronoun-bingo.asp&amp;docid=5kF0vYxWEKkPAM&amp;imgurl=http://thebingomaker.com/bingo-cards/grammar-bingo-cards/pronoun-bingo-cards/Pronoun-bingo.png&amp;w=600&amp;h=600&amp;ei=aMO0UeTjLpHR4QS9toCIAg&amp;zoom=1&amp;iact=hc&amp;vpx=1008&amp;vpy=172&amp;dur=14485&amp;hovh=225&amp;hovw=225&amp;tx=102&amp;ty=184&amp;page=12&amp;tbnh=150&amp;tbnw=150&amp;ndsp=22&amp;ved=1t:429,r:20,s:300,i:64</a:t>
            </a:r>
          </a:p>
          <a:p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The Good Grammar Book, Michael Swan, Catherine Walter, Oxford University Press </a:t>
            </a:r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3 v 1 Angličtina – maturitní minimum, Infoa 2009, Donata Olejník</a:t>
            </a:r>
            <a:endParaRPr lang="en-GB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Let</a:t>
            </a:r>
            <a:r>
              <a:rPr lang="en-US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’s study grammar, Anglick8 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gramatika pro 2. stupeň ZŠ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, Infoa 2009, Milada Krajewska</a:t>
            </a:r>
            <a:endParaRPr lang="cs-CZ" sz="1600" noProof="1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esta">
  <a:themeElements>
    <a:clrScheme name="Vlastní 5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EAB29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MultipleChoice</Type>
  <ChoicesCount>2</ChoicesCount>
  <Orientation>Bottom</Orientation>
</Layout>
</file>

<file path=customXml/item2.xml><?xml version="1.0" encoding="utf-8"?>
<Layout>
  <Type>MultipleChoice</Type>
  <ChoicesCount>2</ChoicesCount>
  <Orientation>Left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Drawing</Type>
  <ChoicesCount>0</ChoicesCount>
  <Orientation>Left</Orientation>
</Layout>
</file>

<file path=customXml/item5.xml><?xml version="1.0" encoding="utf-8"?>
<Layout>
  <Type>MultipleChoice</Type>
  <ChoicesCount>2</ChoicesCount>
  <Orientation>TopVertical</Orientation>
</Layout>
</file>

<file path=customXml/item6.xml><?xml version="1.0" encoding="utf-8"?>
<Layout>
  <Type>MultipleChoice</Type>
  <ChoicesCount>2</ChoicesCount>
  <Orientation>Left</Orientation>
</Layout>
</file>

<file path=customXml/item7.xml><?xml version="1.0" encoding="utf-8"?>
<Layout>
  <Type>YesNo</Type>
  <ChoicesCount>2</ChoicesCount>
  <Orientation>Left</Orientation>
</Layout>
</file>

<file path=customXml/item8.xml><?xml version="1.0" encoding="utf-8"?>
<Layout>
  <Type>YesNo</Type>
  <ChoicesCount>2</ChoicesCount>
  <Orientation>Left</Orientation>
</Layout>
</file>

<file path=customXml/item9.xml><?xml version="1.0" encoding="utf-8"?>
<Layout>
  <Type>MultipleChoice</Type>
  <ChoicesCount>2</ChoicesCount>
  <Orientation>Bottom</Orientation>
</Layout>
</file>

<file path=customXml/item10.xml><?xml version="1.0" encoding="utf-8"?>
<Layout>
  <Type>MultipleChoice</Type>
  <ChoicesCount>2</ChoicesCount>
  <Orientation>Right</Orientation>
</Layout>
</file>

<file path=customXml/item11.xml><?xml version="1.0" encoding="utf-8"?>
<Layout>
  <Type>MultipleChoice</Type>
  <ChoicesCount>10</ChoicesCount>
  <Orientation>Left</Orientation>
</Layout>
</file>

<file path=customXml/item12.xml><?xml version="1.0" encoding="utf-8"?>
<Layout>
  <Type>MultipleChoice</Type>
  <ChoicesCount>2</ChoicesCount>
  <Orientation>Bottom</Orientation>
</Layout>
</file>

<file path=customXml/item13.xml><?xml version="1.0" encoding="utf-8"?>
<Layout>
  <Type>MultipleChoice</Type>
  <ChoicesCount>2</ChoicesCount>
  <Orientation>Bottom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8CAC4195-48C1-4D56-BBF0-93E58F8506CD}">
  <ds:schemaRefs/>
</ds:datastoreItem>
</file>

<file path=customXml/itemProps2.xml><?xml version="1.0" encoding="utf-8"?>
<ds:datastoreItem xmlns:ds="http://schemas.openxmlformats.org/officeDocument/2006/customXml" ds:itemID="{7AD5CC84-15BF-44A1-8240-1413DA285906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3C7B0AE8-37F0-42AE-BA53-DCFC17F57D54}">
  <ds:schemaRefs/>
</ds:datastoreItem>
</file>

<file path=customXml/itemProps5.xml><?xml version="1.0" encoding="utf-8"?>
<ds:datastoreItem xmlns:ds="http://schemas.openxmlformats.org/officeDocument/2006/customXml" ds:itemID="{4AF4DBCD-98AB-4CB1-9505-000F410C3F1E}">
  <ds:schemaRefs/>
</ds:datastoreItem>
</file>

<file path=customXml/itemProps6.xml><?xml version="1.0" encoding="utf-8"?>
<ds:datastoreItem xmlns:ds="http://schemas.openxmlformats.org/officeDocument/2006/customXml" ds:itemID="{E93ED59B-F23A-4007-BB0E-2D5FC302BD91}">
  <ds:schemaRefs/>
</ds:datastoreItem>
</file>

<file path=customXml/itemProps7.xml><?xml version="1.0" encoding="utf-8"?>
<ds:datastoreItem xmlns:ds="http://schemas.openxmlformats.org/officeDocument/2006/customXml" ds:itemID="{9AFA7167-CCD6-47A7-8CDD-D4BD0408B101}">
  <ds:schemaRefs/>
</ds:datastoreItem>
</file>

<file path=customXml/itemProps8.xml><?xml version="1.0" encoding="utf-8"?>
<ds:datastoreItem xmlns:ds="http://schemas.openxmlformats.org/officeDocument/2006/customXml" ds:itemID="{8DBAFB0E-B2F6-4DDF-B536-8A2A17D4E43A}">
  <ds:schemaRefs/>
</ds:datastoreItem>
</file>

<file path=customXml/itemProps9.xml><?xml version="1.0" encoding="utf-8"?>
<ds:datastoreItem xmlns:ds="http://schemas.openxmlformats.org/officeDocument/2006/customXml" ds:itemID="{66ADC4EA-DD9B-4785-A19A-78AAAA9B4A3C}">
  <ds:schemaRefs/>
</ds:datastoreItem>
</file>

<file path=customXml/itemProps10.xml><?xml version="1.0" encoding="utf-8"?>
<ds:datastoreItem xmlns:ds="http://schemas.openxmlformats.org/officeDocument/2006/customXml" ds:itemID="{9320B3E2-C5D5-4532-A89F-39B6A526F935}">
  <ds:schemaRefs/>
</ds:datastoreItem>
</file>

<file path=customXml/itemProps11.xml><?xml version="1.0" encoding="utf-8"?>
<ds:datastoreItem xmlns:ds="http://schemas.openxmlformats.org/officeDocument/2006/customXml" ds:itemID="{8504C9C8-44BD-4661-A454-476C9D84CD1E}">
  <ds:schemaRefs/>
</ds:datastoreItem>
</file>

<file path=customXml/itemProps12.xml><?xml version="1.0" encoding="utf-8"?>
<ds:datastoreItem xmlns:ds="http://schemas.openxmlformats.org/officeDocument/2006/customXml" ds:itemID="{5E19A780-C116-4D45-BD58-72866F66ABDB}">
  <ds:schemaRefs/>
</ds:datastoreItem>
</file>

<file path=customXml/itemProps13.xml><?xml version="1.0" encoding="utf-8"?>
<ds:datastoreItem xmlns:ds="http://schemas.openxmlformats.org/officeDocument/2006/customXml" ds:itemID="{3D809334-F258-4FC3-AB59-E9308EECAA58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1876</TotalTime>
  <Words>338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prezentace_vzor_v1</vt:lpstr>
      <vt:lpstr>1_prezentace_vzor_v1</vt:lpstr>
      <vt:lpstr>Cesta</vt:lpstr>
      <vt:lpstr> </vt:lpstr>
      <vt:lpstr>ANOTACE:</vt:lpstr>
      <vt:lpstr>Pronouns</vt:lpstr>
      <vt:lpstr>PRONOUNS</vt:lpstr>
      <vt:lpstr>PRONOUNS</vt:lpstr>
      <vt:lpstr>PRONOUNS</vt:lpstr>
      <vt:lpstr>PRONOUNS</vt:lpstr>
      <vt:lpstr>PRONOUNS</vt:lpstr>
      <vt:lpstr>PRONOUNS   –   Let’s play 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Sachy</cp:lastModifiedBy>
  <cp:revision>424</cp:revision>
  <dcterms:created xsi:type="dcterms:W3CDTF">2011-08-31T08:42:42Z</dcterms:created>
  <dcterms:modified xsi:type="dcterms:W3CDTF">2013-06-09T19:41:39Z</dcterms:modified>
</cp:coreProperties>
</file>