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27"/>
  </p:notesMasterIdLst>
  <p:sldIdLst>
    <p:sldId id="258" r:id="rId3"/>
    <p:sldId id="260" r:id="rId4"/>
    <p:sldId id="262" r:id="rId5"/>
    <p:sldId id="321" r:id="rId6"/>
    <p:sldId id="383" r:id="rId7"/>
    <p:sldId id="384" r:id="rId8"/>
    <p:sldId id="385" r:id="rId9"/>
    <p:sldId id="388" r:id="rId10"/>
    <p:sldId id="397" r:id="rId11"/>
    <p:sldId id="390" r:id="rId12"/>
    <p:sldId id="392" r:id="rId13"/>
    <p:sldId id="394" r:id="rId14"/>
    <p:sldId id="396" r:id="rId15"/>
    <p:sldId id="400" r:id="rId16"/>
    <p:sldId id="398" r:id="rId17"/>
    <p:sldId id="393" r:id="rId18"/>
    <p:sldId id="403" r:id="rId19"/>
    <p:sldId id="404" r:id="rId20"/>
    <p:sldId id="405" r:id="rId21"/>
    <p:sldId id="358" r:id="rId22"/>
    <p:sldId id="360" r:id="rId23"/>
    <p:sldId id="406" r:id="rId24"/>
    <p:sldId id="407" r:id="rId25"/>
    <p:sldId id="40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9933"/>
    <a:srgbClr val="FFFFCC"/>
    <a:srgbClr val="CC0066"/>
    <a:srgbClr val="FF9900"/>
    <a:srgbClr val="FFCC00"/>
    <a:srgbClr val="FFFF66"/>
    <a:srgbClr val="FF99FF"/>
    <a:srgbClr val="008000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0B3179CF-1808-4AF2-9A23-49E16136745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kulturní památka</a:t>
          </a:r>
          <a:endParaRPr lang="cs-CZ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národní kulturní památka</a:t>
          </a:r>
          <a:endParaRPr lang="cs-CZ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nemovitá národní kulturní památka</a:t>
          </a:r>
          <a:endParaRPr lang="cs-CZ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movitá kulturní národní památka</a:t>
          </a:r>
          <a:endParaRPr lang="cs-CZ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8CABA663-F140-4381-A837-528457B523EF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památkově chráněné území</a:t>
          </a:r>
          <a:endParaRPr lang="cs-CZ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97346DB5-5DEB-435A-9B2E-2B4675DED6BC}">
      <dgm:prSet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Národní památkový ústav</a:t>
          </a:r>
          <a:endParaRPr lang="cs-CZ" dirty="0"/>
        </a:p>
      </dgm:t>
    </dgm:pt>
    <dgm:pt modelId="{25FE9D65-0701-4D41-B71D-9184AC006ABF}" type="parTrans" cxnId="{EE6E3C9A-D320-4273-8730-721613BADFA1}">
      <dgm:prSet/>
      <dgm:spPr/>
      <dgm:t>
        <a:bodyPr/>
        <a:lstStyle/>
        <a:p>
          <a:endParaRPr lang="cs-CZ"/>
        </a:p>
      </dgm:t>
    </dgm:pt>
    <dgm:pt modelId="{49DCA40A-821E-476C-889D-D92F5C67BD1A}" type="sibTrans" cxnId="{EE6E3C9A-D320-4273-8730-721613BADFA1}">
      <dgm:prSet/>
      <dgm:spPr/>
      <dgm:t>
        <a:bodyPr/>
        <a:lstStyle/>
        <a:p>
          <a:endParaRPr lang="cs-CZ"/>
        </a:p>
      </dgm:t>
    </dgm:pt>
    <dgm:pt modelId="{775D80D4-1B08-4610-A18E-D225B8A6F989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světové kulturní dědictví</a:t>
          </a:r>
          <a:endParaRPr lang="cs-CZ" dirty="0"/>
        </a:p>
      </dgm:t>
    </dgm:pt>
    <dgm:pt modelId="{D5749C96-9321-41E0-B0BE-AF9F1867CC26}" type="parTrans" cxnId="{FD4184CB-5EBE-4058-94DD-E35611B8DA94}">
      <dgm:prSet/>
      <dgm:spPr/>
      <dgm:t>
        <a:bodyPr/>
        <a:lstStyle/>
        <a:p>
          <a:endParaRPr lang="cs-CZ"/>
        </a:p>
      </dgm:t>
    </dgm:pt>
    <dgm:pt modelId="{7F2037EE-BA48-4F80-B357-F20B61F6DA0E}" type="sibTrans" cxnId="{FD4184CB-5EBE-4058-94DD-E35611B8DA94}">
      <dgm:prSet/>
      <dgm:spPr/>
      <dgm:t>
        <a:bodyPr/>
        <a:lstStyle/>
        <a:p>
          <a:endParaRPr lang="cs-CZ"/>
        </a:p>
      </dgm:t>
    </dgm:pt>
    <dgm:pt modelId="{A9FF3415-7191-4C26-A0EF-E838099E7114}">
      <dgm:prSet phldrT="[Text]" custT="1"/>
      <dgm:spPr>
        <a:solidFill>
          <a:srgbClr val="FF9933">
            <a:alpha val="50196"/>
          </a:srgbClr>
        </a:solidFill>
      </dgm:spPr>
      <dgm:t>
        <a:bodyPr/>
        <a:lstStyle/>
        <a:p>
          <a:pPr algn="ctr"/>
          <a:r>
            <a:rPr lang="cs-CZ" sz="2500" dirty="0" smtClean="0"/>
            <a:t>muzeum</a:t>
          </a:r>
        </a:p>
        <a:p>
          <a:pPr algn="ctr"/>
          <a:r>
            <a:rPr lang="cs-CZ" sz="2500" dirty="0" smtClean="0"/>
            <a:t>skanzen</a:t>
          </a:r>
        </a:p>
        <a:p>
          <a:pPr algn="ctr"/>
          <a:r>
            <a:rPr lang="cs-CZ" sz="2500" dirty="0" smtClean="0"/>
            <a:t>galerie </a:t>
          </a:r>
          <a:endParaRPr lang="cs-CZ" sz="2500" dirty="0"/>
        </a:p>
      </dgm:t>
    </dgm:pt>
    <dgm:pt modelId="{F0DE005A-96F3-4074-AF59-4FD7D7B95404}" type="sibTrans" cxnId="{74DB68F3-CAFB-4377-AE05-1878CF706081}">
      <dgm:prSet/>
      <dgm:spPr/>
      <dgm:t>
        <a:bodyPr/>
        <a:lstStyle/>
        <a:p>
          <a:endParaRPr lang="cs-CZ"/>
        </a:p>
      </dgm:t>
    </dgm:pt>
    <dgm:pt modelId="{1F162792-A403-4278-A4B2-551D082F1502}" type="parTrans" cxnId="{74DB68F3-CAFB-4377-AE05-1878CF706081}">
      <dgm:prSet/>
      <dgm:spPr/>
      <dgm:t>
        <a:bodyPr/>
        <a:lstStyle/>
        <a:p>
          <a:endParaRPr lang="cs-CZ"/>
        </a:p>
      </dgm:t>
    </dgm:pt>
    <dgm:pt modelId="{2A1E8A4C-739D-4888-8FFA-E23B0E4ED16B}">
      <dgm:prSet phldrT="[Text]"/>
      <dgm:spPr>
        <a:solidFill>
          <a:srgbClr val="FF9933">
            <a:alpha val="50196"/>
          </a:srgbClr>
        </a:solidFill>
      </dgm:spPr>
      <dgm:t>
        <a:bodyPr/>
        <a:lstStyle/>
        <a:p>
          <a:r>
            <a:rPr lang="cs-CZ" dirty="0" smtClean="0"/>
            <a:t>památkový fond</a:t>
          </a:r>
          <a:endParaRPr lang="cs-CZ" dirty="0"/>
        </a:p>
      </dgm:t>
    </dgm:pt>
    <dgm:pt modelId="{FD6A8443-D794-4468-844C-448D9993C29F}" type="parTrans" cxnId="{F778D726-CC70-48F8-BE47-D536B9921272}">
      <dgm:prSet/>
      <dgm:spPr/>
      <dgm:t>
        <a:bodyPr/>
        <a:lstStyle/>
        <a:p>
          <a:endParaRPr lang="cs-CZ"/>
        </a:p>
      </dgm:t>
    </dgm:pt>
    <dgm:pt modelId="{16B553A1-BD23-4F80-8528-2F5934AC7BC0}" type="sibTrans" cxnId="{F778D726-CC70-48F8-BE47-D536B9921272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85899C-38FE-4CB4-8B7F-2C3F43DD35D1}" type="pres">
      <dgm:prSet presAssocID="{0B3179CF-1808-4AF2-9A23-49E161367459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B3C89279-8AE1-4455-A438-C0E0DC79A83A}" type="pres">
      <dgm:prSet presAssocID="{775D80D4-1B08-4610-A18E-D225B8A6F98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800AE8-322E-4829-B16F-1650300D502E}" type="pres">
      <dgm:prSet presAssocID="{7F2037EE-BA48-4F80-B357-F20B61F6DA0E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9" custLinFactNeighborX="717" custLinFactNeighborY="-53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9" custLinFactNeighborX="-971" custLinFactNeighborY="-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9" custLinFactNeighborX="528" custLinFactNeighborY="-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4D8883-1281-4E95-8C92-C1FF251A88CF}" type="pres">
      <dgm:prSet presAssocID="{BD2EED37-13E9-4B86-A133-FC27D313D7E9}" presName="sibTrans" presStyleCnt="0"/>
      <dgm:spPr/>
    </dgm:pt>
    <dgm:pt modelId="{87C5D10D-3C15-44C5-9F8B-6F1505862B2D}" type="pres">
      <dgm:prSet presAssocID="{97346DB5-5DEB-435A-9B2E-2B4675DED6BC}" presName="node" presStyleLbl="node1" presStyleIdx="6" presStyleCnt="9" custLinFactX="9029" custLinFactNeighborX="100000" custLinFactNeighborY="-52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786FBC-999F-40E6-9E8C-C17129D43937}" type="pres">
      <dgm:prSet presAssocID="{49DCA40A-821E-476C-889D-D92F5C67BD1A}" presName="sibTrans" presStyleCnt="0"/>
      <dgm:spPr/>
    </dgm:pt>
    <dgm:pt modelId="{BA551C20-082B-4A59-A62D-350B0A74CACB}" type="pres">
      <dgm:prSet presAssocID="{A9FF3415-7191-4C26-A0EF-E838099E7114}" presName="node" presStyleLbl="node1" presStyleIdx="7" presStyleCnt="9" custLinFactX="-9283" custLinFactNeighborX="-100000" custLinFactNeighborY="-52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15A990-C97C-4F79-B881-659E207C708B}" type="pres">
      <dgm:prSet presAssocID="{F0DE005A-96F3-4074-AF59-4FD7D7B95404}" presName="sibTrans" presStyleCnt="0"/>
      <dgm:spPr/>
    </dgm:pt>
    <dgm:pt modelId="{557AE680-F403-4F31-B7A4-A1A3C40FEEE4}" type="pres">
      <dgm:prSet presAssocID="{2A1E8A4C-739D-4888-8FFA-E23B0E4ED16B}" presName="node" presStyleLbl="node1" presStyleIdx="8" presStyleCnt="9" custLinFactNeighborX="528" custLinFactNeighborY="-52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C64C143F-8C3C-4FCE-90C3-47BC9A59AD68}" type="presOf" srcId="{775D80D4-1B08-4610-A18E-D225B8A6F989}" destId="{B3C89279-8AE1-4455-A438-C0E0DC79A83A}" srcOrd="0" destOrd="0" presId="urn:microsoft.com/office/officeart/2005/8/layout/default#1"/>
    <dgm:cxn modelId="{48EDDC34-5C47-450F-9070-0F1B0D18EB98}" type="presOf" srcId="{97346DB5-5DEB-435A-9B2E-2B4675DED6BC}" destId="{87C5D10D-3C15-44C5-9F8B-6F1505862B2D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868DF57-E3FA-48BA-B150-BBB2348C7637}" type="presOf" srcId="{2A1E8A4C-739D-4888-8FFA-E23B0E4ED16B}" destId="{557AE680-F403-4F31-B7A4-A1A3C40FEEE4}" srcOrd="0" destOrd="0" presId="urn:microsoft.com/office/officeart/2005/8/layout/default#1"/>
    <dgm:cxn modelId="{6DEB454B-4B93-408D-AA80-0C53F3D67BF5}" type="presOf" srcId="{1BDE75C6-E49C-4C0D-9B54-AB332D07C5E8}" destId="{327274FD-849A-4253-A88C-49EA9C8EC748}" srcOrd="0" destOrd="0" presId="urn:microsoft.com/office/officeart/2005/8/layout/default#1"/>
    <dgm:cxn modelId="{FD4184CB-5EBE-4058-94DD-E35611B8DA94}" srcId="{7D689C6D-215A-4061-950F-D2B50FE031ED}" destId="{775D80D4-1B08-4610-A18E-D225B8A6F989}" srcOrd="2" destOrd="0" parTransId="{D5749C96-9321-41E0-B0BE-AF9F1867CC26}" sibTransId="{7F2037EE-BA48-4F80-B357-F20B61F6DA0E}"/>
    <dgm:cxn modelId="{F778D726-CC70-48F8-BE47-D536B9921272}" srcId="{7D689C6D-215A-4061-950F-D2B50FE031ED}" destId="{2A1E8A4C-739D-4888-8FFA-E23B0E4ED16B}" srcOrd="8" destOrd="0" parTransId="{FD6A8443-D794-4468-844C-448D9993C29F}" sibTransId="{16B553A1-BD23-4F80-8528-2F5934AC7BC0}"/>
    <dgm:cxn modelId="{EE6E3C9A-D320-4273-8730-721613BADFA1}" srcId="{7D689C6D-215A-4061-950F-D2B50FE031ED}" destId="{97346DB5-5DEB-435A-9B2E-2B4675DED6BC}" srcOrd="6" destOrd="0" parTransId="{25FE9D65-0701-4D41-B71D-9184AC006ABF}" sibTransId="{49DCA40A-821E-476C-889D-D92F5C67BD1A}"/>
    <dgm:cxn modelId="{CA8E1937-2102-4920-A9E7-7344F00368E1}" type="presOf" srcId="{C68AB37A-53D0-4D22-A99A-2423E0AA25C6}" destId="{D130A27F-5689-4129-A5C8-1E2E8D1BAED4}" srcOrd="0" destOrd="0" presId="urn:microsoft.com/office/officeart/2005/8/layout/default#1"/>
    <dgm:cxn modelId="{2E8C95F1-E209-49B7-8FF5-B1C79A4DA65A}" type="presOf" srcId="{1EE2DD4F-7CF7-48E0-8C07-1B8F9C6DE597}" destId="{69BA46AD-DF0A-4BBD-9AEE-440738E97DD1}" srcOrd="0" destOrd="0" presId="urn:microsoft.com/office/officeart/2005/8/layout/default#1"/>
    <dgm:cxn modelId="{97A7D284-9795-4C60-85E5-262462706E99}" type="presOf" srcId="{0B3179CF-1808-4AF2-9A23-49E161367459}" destId="{7685899C-38FE-4CB4-8B7F-2C3F43DD35D1}" srcOrd="0" destOrd="0" presId="urn:microsoft.com/office/officeart/2005/8/layout/default#1"/>
    <dgm:cxn modelId="{74DB68F3-CAFB-4377-AE05-1878CF706081}" srcId="{7D689C6D-215A-4061-950F-D2B50FE031ED}" destId="{A9FF3415-7191-4C26-A0EF-E838099E7114}" srcOrd="7" destOrd="0" parTransId="{1F162792-A403-4278-A4B2-551D082F1502}" sibTransId="{F0DE005A-96F3-4074-AF59-4FD7D7B95404}"/>
    <dgm:cxn modelId="{0CA16C29-53C0-4EC8-96C5-0F834D0E972B}" type="presOf" srcId="{7D689C6D-215A-4061-950F-D2B50FE031ED}" destId="{3C5A676D-11A3-40AD-B0C0-98AA55E96A4D}" srcOrd="0" destOrd="0" presId="urn:microsoft.com/office/officeart/2005/8/layout/default#1"/>
    <dgm:cxn modelId="{94808BA0-8424-4195-8501-B82066171913}" srcId="{7D689C6D-215A-4061-950F-D2B50FE031ED}" destId="{0B3179CF-1808-4AF2-9A23-49E161367459}" srcOrd="0" destOrd="0" parTransId="{2D24B58D-ECC0-414F-88E2-1FA26FA49646}" sibTransId="{A02524DA-C7FD-4709-B720-3BCFA2DB31B2}"/>
    <dgm:cxn modelId="{BF300A99-659E-4DE1-8D36-86FAB25325E5}" type="presOf" srcId="{8CABA663-F140-4381-A837-528457B523EF}" destId="{D9A0A614-79EC-42F7-A674-B82117D4894F}" srcOrd="0" destOrd="0" presId="urn:microsoft.com/office/officeart/2005/8/layout/default#1"/>
    <dgm:cxn modelId="{553F8FA9-AB7E-44B9-874B-CDAAED1B40E5}" srcId="{7D689C6D-215A-4061-950F-D2B50FE031ED}" destId="{C68AB37A-53D0-4D22-A99A-2423E0AA25C6}" srcOrd="1" destOrd="0" parTransId="{D47E6F32-DB4F-489D-820F-1E9BF0BD5FFA}" sibTransId="{5150393B-3B97-426F-A538-E72D9244B5D6}"/>
    <dgm:cxn modelId="{3D2D8CAB-6067-4BFE-BA60-F173E1148728}" type="presOf" srcId="{A9FF3415-7191-4C26-A0EF-E838099E7114}" destId="{BA551C20-082B-4A59-A62D-350B0A74CACB}" srcOrd="0" destOrd="0" presId="urn:microsoft.com/office/officeart/2005/8/layout/default#1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E8F04B49-B5C6-4179-8530-9494BC029B50}" type="presParOf" srcId="{3C5A676D-11A3-40AD-B0C0-98AA55E96A4D}" destId="{7685899C-38FE-4CB4-8B7F-2C3F43DD35D1}" srcOrd="0" destOrd="0" presId="urn:microsoft.com/office/officeart/2005/8/layout/default#1"/>
    <dgm:cxn modelId="{B1FF3BE7-688D-432F-95BE-71E732A23329}" type="presParOf" srcId="{3C5A676D-11A3-40AD-B0C0-98AA55E96A4D}" destId="{853257FC-53A7-41E2-A65B-84FCEABD6802}" srcOrd="1" destOrd="0" presId="urn:microsoft.com/office/officeart/2005/8/layout/default#1"/>
    <dgm:cxn modelId="{D539FAC0-C768-44DC-8E58-05D1B23BA0EC}" type="presParOf" srcId="{3C5A676D-11A3-40AD-B0C0-98AA55E96A4D}" destId="{D130A27F-5689-4129-A5C8-1E2E8D1BAED4}" srcOrd="2" destOrd="0" presId="urn:microsoft.com/office/officeart/2005/8/layout/default#1"/>
    <dgm:cxn modelId="{F9254AD9-8BC6-4D39-827C-0C1DC7372E46}" type="presParOf" srcId="{3C5A676D-11A3-40AD-B0C0-98AA55E96A4D}" destId="{7AC5A7A6-39BB-4862-9179-92A64503AD24}" srcOrd="3" destOrd="0" presId="urn:microsoft.com/office/officeart/2005/8/layout/default#1"/>
    <dgm:cxn modelId="{A41902D6-F3B5-442C-9901-44772A9D6363}" type="presParOf" srcId="{3C5A676D-11A3-40AD-B0C0-98AA55E96A4D}" destId="{B3C89279-8AE1-4455-A438-C0E0DC79A83A}" srcOrd="4" destOrd="0" presId="urn:microsoft.com/office/officeart/2005/8/layout/default#1"/>
    <dgm:cxn modelId="{71B04173-0359-495F-A7E7-DEC0C8801961}" type="presParOf" srcId="{3C5A676D-11A3-40AD-B0C0-98AA55E96A4D}" destId="{EB800AE8-322E-4829-B16F-1650300D502E}" srcOrd="5" destOrd="0" presId="urn:microsoft.com/office/officeart/2005/8/layout/default#1"/>
    <dgm:cxn modelId="{BFB013A5-4C5B-462B-8481-6628EDA250B1}" type="presParOf" srcId="{3C5A676D-11A3-40AD-B0C0-98AA55E96A4D}" destId="{D9A0A614-79EC-42F7-A674-B82117D4894F}" srcOrd="6" destOrd="0" presId="urn:microsoft.com/office/officeart/2005/8/layout/default#1"/>
    <dgm:cxn modelId="{FE60F64A-3F21-4B1B-9ED2-8FC45AC0F3C1}" type="presParOf" srcId="{3C5A676D-11A3-40AD-B0C0-98AA55E96A4D}" destId="{A2AD23F2-1FB6-4CB6-A59B-48DBACFA1E36}" srcOrd="7" destOrd="0" presId="urn:microsoft.com/office/officeart/2005/8/layout/default#1"/>
    <dgm:cxn modelId="{A1CFBF7F-CEAA-4941-AF3B-3D7BA35CD89C}" type="presParOf" srcId="{3C5A676D-11A3-40AD-B0C0-98AA55E96A4D}" destId="{327274FD-849A-4253-A88C-49EA9C8EC748}" srcOrd="8" destOrd="0" presId="urn:microsoft.com/office/officeart/2005/8/layout/default#1"/>
    <dgm:cxn modelId="{3A5CF7D7-C108-413F-80C5-E5672AE7BCF4}" type="presParOf" srcId="{3C5A676D-11A3-40AD-B0C0-98AA55E96A4D}" destId="{BF9480DF-7708-4F28-AB36-28724565F072}" srcOrd="9" destOrd="0" presId="urn:microsoft.com/office/officeart/2005/8/layout/default#1"/>
    <dgm:cxn modelId="{C165DA5A-DBBD-4959-B06A-6914E576F8B9}" type="presParOf" srcId="{3C5A676D-11A3-40AD-B0C0-98AA55E96A4D}" destId="{69BA46AD-DF0A-4BBD-9AEE-440738E97DD1}" srcOrd="10" destOrd="0" presId="urn:microsoft.com/office/officeart/2005/8/layout/default#1"/>
    <dgm:cxn modelId="{565995AA-9B7F-4BB0-BBD6-1B7991DEDEE6}" type="presParOf" srcId="{3C5A676D-11A3-40AD-B0C0-98AA55E96A4D}" destId="{AC4D8883-1281-4E95-8C92-C1FF251A88CF}" srcOrd="11" destOrd="0" presId="urn:microsoft.com/office/officeart/2005/8/layout/default#1"/>
    <dgm:cxn modelId="{3EAA0D13-BAE7-4E69-9C16-4E36786AF033}" type="presParOf" srcId="{3C5A676D-11A3-40AD-B0C0-98AA55E96A4D}" destId="{87C5D10D-3C15-44C5-9F8B-6F1505862B2D}" srcOrd="12" destOrd="0" presId="urn:microsoft.com/office/officeart/2005/8/layout/default#1"/>
    <dgm:cxn modelId="{E7E84A1A-F638-41FC-8AD0-E8B09CFA879D}" type="presParOf" srcId="{3C5A676D-11A3-40AD-B0C0-98AA55E96A4D}" destId="{62786FBC-999F-40E6-9E8C-C17129D43937}" srcOrd="13" destOrd="0" presId="urn:microsoft.com/office/officeart/2005/8/layout/default#1"/>
    <dgm:cxn modelId="{22042DD0-A4A9-4CAC-AEF6-226121316CBB}" type="presParOf" srcId="{3C5A676D-11A3-40AD-B0C0-98AA55E96A4D}" destId="{BA551C20-082B-4A59-A62D-350B0A74CACB}" srcOrd="14" destOrd="0" presId="urn:microsoft.com/office/officeart/2005/8/layout/default#1"/>
    <dgm:cxn modelId="{C250B662-3A25-408F-A5B7-BEFD91A019CB}" type="presParOf" srcId="{3C5A676D-11A3-40AD-B0C0-98AA55E96A4D}" destId="{D215A990-C97C-4F79-B881-659E207C708B}" srcOrd="15" destOrd="0" presId="urn:microsoft.com/office/officeart/2005/8/layout/default#1"/>
    <dgm:cxn modelId="{4B84EC4D-1B97-407F-9E0B-EEC9577AD4E1}" type="presParOf" srcId="{3C5A676D-11A3-40AD-B0C0-98AA55E96A4D}" destId="{557AE680-F403-4F31-B7A4-A1A3C40FEEE4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85899C-38FE-4CB4-8B7F-2C3F43DD35D1}">
      <dsp:nvSpPr>
        <dsp:cNvPr id="0" name=""/>
        <dsp:cNvSpPr/>
      </dsp:nvSpPr>
      <dsp:spPr>
        <a:xfrm>
          <a:off x="564250" y="1617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kulturní památka</a:t>
          </a:r>
          <a:endParaRPr lang="cs-CZ" sz="2500" kern="1200" dirty="0"/>
        </a:p>
      </dsp:txBody>
      <dsp:txXfrm>
        <a:off x="564250" y="1617"/>
        <a:ext cx="2302638" cy="1381583"/>
      </dsp:txXfrm>
    </dsp:sp>
    <dsp:sp modelId="{D130A27F-5689-4129-A5C8-1E2E8D1BAED4}">
      <dsp:nvSpPr>
        <dsp:cNvPr id="0" name=""/>
        <dsp:cNvSpPr/>
      </dsp:nvSpPr>
      <dsp:spPr>
        <a:xfrm>
          <a:off x="3097152" y="1617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národní kulturní památka</a:t>
          </a:r>
          <a:endParaRPr lang="cs-CZ" sz="2500" kern="1200" dirty="0"/>
        </a:p>
      </dsp:txBody>
      <dsp:txXfrm>
        <a:off x="3097152" y="1617"/>
        <a:ext cx="2302638" cy="1381583"/>
      </dsp:txXfrm>
    </dsp:sp>
    <dsp:sp modelId="{B3C89279-8AE1-4455-A438-C0E0DC79A83A}">
      <dsp:nvSpPr>
        <dsp:cNvPr id="0" name=""/>
        <dsp:cNvSpPr/>
      </dsp:nvSpPr>
      <dsp:spPr>
        <a:xfrm>
          <a:off x="5630055" y="1617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světové kulturní dědictví</a:t>
          </a:r>
          <a:endParaRPr lang="cs-CZ" sz="2500" kern="1200" dirty="0"/>
        </a:p>
      </dsp:txBody>
      <dsp:txXfrm>
        <a:off x="5630055" y="1617"/>
        <a:ext cx="2302638" cy="1381583"/>
      </dsp:txXfrm>
    </dsp:sp>
    <dsp:sp modelId="{D9A0A614-79EC-42F7-A674-B82117D4894F}">
      <dsp:nvSpPr>
        <dsp:cNvPr id="0" name=""/>
        <dsp:cNvSpPr/>
      </dsp:nvSpPr>
      <dsp:spPr>
        <a:xfrm>
          <a:off x="580760" y="1539411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památkově chráněné území</a:t>
          </a:r>
          <a:endParaRPr lang="cs-CZ" sz="2500" kern="1200" dirty="0"/>
        </a:p>
      </dsp:txBody>
      <dsp:txXfrm>
        <a:off x="580760" y="1539411"/>
        <a:ext cx="2302638" cy="1381583"/>
      </dsp:txXfrm>
    </dsp:sp>
    <dsp:sp modelId="{327274FD-849A-4253-A88C-49EA9C8EC748}">
      <dsp:nvSpPr>
        <dsp:cNvPr id="0" name=""/>
        <dsp:cNvSpPr/>
      </dsp:nvSpPr>
      <dsp:spPr>
        <a:xfrm>
          <a:off x="3074794" y="1612759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nemovitá národní kulturní památka</a:t>
          </a:r>
          <a:endParaRPr lang="cs-CZ" sz="2500" kern="1200" dirty="0"/>
        </a:p>
      </dsp:txBody>
      <dsp:txXfrm>
        <a:off x="3074794" y="1612759"/>
        <a:ext cx="2302638" cy="1381583"/>
      </dsp:txXfrm>
    </dsp:sp>
    <dsp:sp modelId="{69BA46AD-DF0A-4BBD-9AEE-440738E97DD1}">
      <dsp:nvSpPr>
        <dsp:cNvPr id="0" name=""/>
        <dsp:cNvSpPr/>
      </dsp:nvSpPr>
      <dsp:spPr>
        <a:xfrm>
          <a:off x="5642213" y="1612759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movitá kulturní národní památka</a:t>
          </a:r>
          <a:endParaRPr lang="cs-CZ" sz="2500" kern="1200" dirty="0"/>
        </a:p>
      </dsp:txBody>
      <dsp:txXfrm>
        <a:off x="5642213" y="1612759"/>
        <a:ext cx="2302638" cy="1381583"/>
      </dsp:txXfrm>
    </dsp:sp>
    <dsp:sp modelId="{87C5D10D-3C15-44C5-9F8B-6F1505862B2D}">
      <dsp:nvSpPr>
        <dsp:cNvPr id="0" name=""/>
        <dsp:cNvSpPr/>
      </dsp:nvSpPr>
      <dsp:spPr>
        <a:xfrm>
          <a:off x="3074794" y="3153206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Národní památkový ústav</a:t>
          </a:r>
          <a:endParaRPr lang="cs-CZ" sz="2500" kern="1200" dirty="0"/>
        </a:p>
      </dsp:txBody>
      <dsp:txXfrm>
        <a:off x="3074794" y="3153206"/>
        <a:ext cx="2302638" cy="1381583"/>
      </dsp:txXfrm>
    </dsp:sp>
    <dsp:sp modelId="{BA551C20-082B-4A59-A62D-350B0A74CACB}">
      <dsp:nvSpPr>
        <dsp:cNvPr id="0" name=""/>
        <dsp:cNvSpPr/>
      </dsp:nvSpPr>
      <dsp:spPr>
        <a:xfrm>
          <a:off x="580760" y="3153206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muzeum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skanzen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galerie </a:t>
          </a:r>
          <a:endParaRPr lang="cs-CZ" sz="2500" kern="1200" dirty="0"/>
        </a:p>
      </dsp:txBody>
      <dsp:txXfrm>
        <a:off x="580760" y="3153206"/>
        <a:ext cx="2302638" cy="1381583"/>
      </dsp:txXfrm>
    </dsp:sp>
    <dsp:sp modelId="{557AE680-F403-4F31-B7A4-A1A3C40FEEE4}">
      <dsp:nvSpPr>
        <dsp:cNvPr id="0" name=""/>
        <dsp:cNvSpPr/>
      </dsp:nvSpPr>
      <dsp:spPr>
        <a:xfrm>
          <a:off x="5642213" y="3153206"/>
          <a:ext cx="2302638" cy="1381583"/>
        </a:xfrm>
        <a:prstGeom prst="rect">
          <a:avLst/>
        </a:prstGeom>
        <a:solidFill>
          <a:srgbClr val="FF9933">
            <a:alpha val="50196"/>
          </a:srgb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památkový fond</a:t>
          </a:r>
          <a:endParaRPr lang="cs-CZ" sz="2500" kern="1200" dirty="0"/>
        </a:p>
      </dsp:txBody>
      <dsp:txXfrm>
        <a:off x="5642213" y="3153206"/>
        <a:ext cx="2302638" cy="1381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A28AB-0812-438C-B700-63462BC975C4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3D6A3D-7189-4E3D-81DB-CB03D470A8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9531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1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.jpeg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jpeg"/><Relationship Id="rId7" Type="http://schemas.openxmlformats.org/officeDocument/2006/relationships/image" Target="../media/image43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Relationship Id="rId9" Type="http://schemas.openxmlformats.org/officeDocument/2006/relationships/image" Target="../media/image45.jpe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17.jpeg"/><Relationship Id="rId7" Type="http://schemas.openxmlformats.org/officeDocument/2006/relationships/image" Target="../media/image50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jpeg"/><Relationship Id="rId3" Type="http://schemas.openxmlformats.org/officeDocument/2006/relationships/image" Target="../media/image54.jpeg"/><Relationship Id="rId7" Type="http://schemas.openxmlformats.org/officeDocument/2006/relationships/image" Target="../media/image28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56.jpeg"/><Relationship Id="rId10" Type="http://schemas.openxmlformats.org/officeDocument/2006/relationships/image" Target="../media/image59.jpeg"/><Relationship Id="rId4" Type="http://schemas.openxmlformats.org/officeDocument/2006/relationships/image" Target="../media/image55.jpeg"/><Relationship Id="rId9" Type="http://schemas.openxmlformats.org/officeDocument/2006/relationships/image" Target="../media/image5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4000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683568" y="2564904"/>
          <a:ext cx="770485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4856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17.4.2013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VY_52_INOVACE_24_ZEMĚPIS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Kulturní památky ČR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8.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7C8">
            <a:alpha val="8313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467544" y="4797152"/>
            <a:ext cx="2232248" cy="158417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336704" cy="1152128"/>
          </a:xfrm>
          <a:solidFill>
            <a:srgbClr val="F8F6D6">
              <a:alpha val="58824"/>
            </a:srgbClr>
          </a:solidFill>
          <a:ln>
            <a:noFill/>
          </a:ln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KULTURNÍ  PAMÁTKY  ČR</a:t>
            </a:r>
            <a:endParaRPr lang="cs-CZ" sz="40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3" name="Picture 2" descr="C:\Users\Čapková\Desktop\Praha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 t="32990" r="27969" b="20458"/>
          <a:stretch>
            <a:fillRect/>
          </a:stretch>
        </p:blipFill>
        <p:spPr bwMode="auto">
          <a:xfrm>
            <a:off x="2699792" y="1916832"/>
            <a:ext cx="3712410" cy="230425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4" cstate="print">
            <a:lum bright="10000" contrast="10000"/>
          </a:blip>
          <a:srcRect/>
          <a:stretch>
            <a:fillRect/>
          </a:stretch>
        </p:blipFill>
        <p:spPr bwMode="auto">
          <a:xfrm rot="21346851">
            <a:off x="298712" y="2063815"/>
            <a:ext cx="2088232" cy="1359779"/>
          </a:xfrm>
          <a:prstGeom prst="rect">
            <a:avLst/>
          </a:prstGeom>
          <a:noFill/>
        </p:spPr>
      </p:pic>
      <p:pic>
        <p:nvPicPr>
          <p:cNvPr id="18" name="Picture 4" descr="C:\Users\Čapková\Desktop\Ještěd.jpg"/>
          <p:cNvPicPr>
            <a:picLocks noChangeAspect="1" noChangeArrowheads="1"/>
          </p:cNvPicPr>
          <p:nvPr/>
        </p:nvPicPr>
        <p:blipFill>
          <a:blip r:embed="rId5" cstate="print">
            <a:lum bright="-10000" contrast="20000"/>
          </a:blip>
          <a:srcRect l="16926" t="2919" r="23540" b="37893"/>
          <a:stretch>
            <a:fillRect/>
          </a:stretch>
        </p:blipFill>
        <p:spPr bwMode="auto">
          <a:xfrm>
            <a:off x="6444208" y="4797152"/>
            <a:ext cx="2229368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2" descr="C:\Users\Čapková\Desktop\korunovační klenot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4686980"/>
            <a:ext cx="2448272" cy="187292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3" descr="C:\Users\Čapková\Desktop\Říp"/>
          <p:cNvPicPr>
            <a:picLocks noChangeAspect="1" noChangeArrowheads="1"/>
          </p:cNvPicPr>
          <p:nvPr/>
        </p:nvPicPr>
        <p:blipFill>
          <a:blip r:embed="rId7" cstate="print">
            <a:lum contrast="20000"/>
          </a:blip>
          <a:srcRect l="25618" t="11668" r="18632" b="35884"/>
          <a:stretch>
            <a:fillRect/>
          </a:stretch>
        </p:blipFill>
        <p:spPr bwMode="auto">
          <a:xfrm rot="252861">
            <a:off x="6705034" y="2135826"/>
            <a:ext cx="2088232" cy="12961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95736" y="404664"/>
            <a:ext cx="4752528" cy="1008112"/>
          </a:xfrm>
          <a:prstGeom prst="roundRect">
            <a:avLst>
              <a:gd name="adj" fmla="val 20790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KULTURNÍ PAMÁTKY ČR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23"/>
          <p:cNvGraphicFramePr>
            <a:graphicFrameLocks/>
          </p:cNvGraphicFramePr>
          <p:nvPr/>
        </p:nvGraphicFramePr>
        <p:xfrm>
          <a:off x="323528" y="1772816"/>
          <a:ext cx="8496944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9"/>
          <p:cNvSpPr txBox="1">
            <a:spLocks/>
          </p:cNvSpPr>
          <p:nvPr/>
        </p:nvSpPr>
        <p:spPr>
          <a:xfrm>
            <a:off x="1547664" y="764704"/>
            <a:ext cx="6120680" cy="792088"/>
          </a:xfrm>
          <a:prstGeom prst="rect">
            <a:avLst/>
          </a:prstGeom>
          <a:solidFill>
            <a:schemeClr val="accent6">
              <a:lumMod val="40000"/>
              <a:lumOff val="60000"/>
              <a:alpha val="50196"/>
            </a:scheme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060848"/>
          <a:ext cx="8424936" cy="41676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12468"/>
                <a:gridCol w="4212468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KULTURNÍ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PAMÁTKA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nejvýznamnější objekty kulturního dědictví národa</a:t>
                      </a:r>
                      <a:endParaRPr lang="cs-CZ" sz="20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NÁRODNÍ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KULTURNÍ PAMÁTKA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muzeum</a:t>
                      </a:r>
                      <a:r>
                        <a:rPr lang="cs-CZ" sz="2000" b="1" baseline="0" dirty="0" smtClean="0"/>
                        <a:t> lidové kultury v přírodě</a:t>
                      </a:r>
                      <a:endParaRPr lang="cs-CZ" sz="20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SVĚTOVÉ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KULTURNÍ DĚDICTVÍ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významný objekt</a:t>
                      </a:r>
                      <a:r>
                        <a:rPr lang="cs-CZ" sz="2000" b="1" baseline="0" dirty="0" smtClean="0"/>
                        <a:t> dokladující kulturní život společnosti </a:t>
                      </a:r>
                      <a:endParaRPr lang="cs-CZ" sz="2000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MUZEUM</a:t>
                      </a: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sídla a památky výjimečné světové hodnoty 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SKANZEN</a:t>
                      </a: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prostor</a:t>
                      </a:r>
                      <a:r>
                        <a:rPr lang="cs-CZ" sz="2000" b="1" baseline="0" dirty="0" smtClean="0"/>
                        <a:t> k vystavování především uměleckých děl</a:t>
                      </a:r>
                      <a:endParaRPr lang="cs-CZ" sz="2000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GALERIE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instituce uchovávající</a:t>
                      </a:r>
                      <a:r>
                        <a:rPr lang="cs-CZ" sz="2000" b="1" baseline="0" dirty="0" smtClean="0"/>
                        <a:t> doklady o člověku a přírodě </a:t>
                      </a:r>
                      <a:r>
                        <a:rPr lang="cs-CZ" sz="2000" b="1" dirty="0" smtClean="0"/>
                        <a:t>přístupná veřejnosti  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75856" y="0"/>
            <a:ext cx="259228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VÝYZNAM POJMU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060848"/>
          <a:ext cx="8424936" cy="41676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12468"/>
                <a:gridCol w="4212468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KULTURNÍ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PAMÁTKA</a:t>
                      </a:r>
                      <a:endParaRPr lang="cs-CZ" sz="2000" b="1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nejvýznamnější objekty kulturního dědictví národa</a:t>
                      </a:r>
                      <a:endParaRPr lang="cs-CZ" sz="20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NÁRODNÍ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KULTURNÍ PAMÁTKA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muzeum</a:t>
                      </a:r>
                      <a:r>
                        <a:rPr lang="cs-CZ" sz="2000" b="1" baseline="0" dirty="0" smtClean="0"/>
                        <a:t> lidové kultury v přírodě</a:t>
                      </a:r>
                      <a:endParaRPr lang="cs-CZ" sz="2000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SVĚTOVÉ</a:t>
                      </a:r>
                      <a:r>
                        <a:rPr lang="cs-CZ" sz="2000" b="1" baseline="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 KULTURNÍ DĚDICTVÍ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významný objekt</a:t>
                      </a:r>
                      <a:r>
                        <a:rPr lang="cs-CZ" sz="2000" b="1" baseline="0" dirty="0" smtClean="0"/>
                        <a:t> dokladující kulturní život společnosti </a:t>
                      </a:r>
                      <a:endParaRPr lang="cs-CZ" sz="2000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MUZEUM</a:t>
                      </a: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sídla a památky výjimečné světové hodnoty 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SKANZEN</a:t>
                      </a:r>
                    </a:p>
                    <a:p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prostor</a:t>
                      </a:r>
                      <a:r>
                        <a:rPr lang="cs-CZ" sz="2000" b="1" baseline="0" dirty="0" smtClean="0"/>
                        <a:t> k vystavování především uměleckých děl</a:t>
                      </a:r>
                      <a:endParaRPr lang="cs-CZ" sz="2000" b="1" dirty="0" smtClean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GALERIE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instituce uchovávající</a:t>
                      </a:r>
                      <a:r>
                        <a:rPr lang="cs-CZ" sz="2000" b="1" baseline="0" dirty="0" smtClean="0"/>
                        <a:t> doklady o člověku a přírodě </a:t>
                      </a:r>
                      <a:r>
                        <a:rPr lang="cs-CZ" sz="2000" b="1" dirty="0" smtClean="0"/>
                        <a:t>přístupná veřejnosti  </a:t>
                      </a: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ovací šipka 4"/>
          <p:cNvCxnSpPr/>
          <p:nvPr/>
        </p:nvCxnSpPr>
        <p:spPr>
          <a:xfrm>
            <a:off x="3779912" y="2420888"/>
            <a:ext cx="864096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3779912" y="2420888"/>
            <a:ext cx="936104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779912" y="3789040"/>
            <a:ext cx="936104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779912" y="4509120"/>
            <a:ext cx="936104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779912" y="3068960"/>
            <a:ext cx="936104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3779912" y="5157192"/>
            <a:ext cx="936104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851920" y="76470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275856" y="0"/>
            <a:ext cx="259228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VÝYZNAM POJMU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0"/>
            <a:ext cx="2592288" cy="461665"/>
          </a:xfrm>
          <a:prstGeom prst="rect">
            <a:avLst/>
          </a:prstGeom>
          <a:solidFill>
            <a:schemeClr val="accent1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VÝYZNAM POJMU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196752"/>
          <a:ext cx="8748465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6155"/>
                <a:gridCol w="2916156"/>
                <a:gridCol w="2916154"/>
              </a:tblGrid>
              <a:tr h="518160">
                <a:tc gridSpan="3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památkový fond</a:t>
                      </a:r>
                      <a:endParaRPr lang="cs-CZ" sz="2800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2296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památkově</a:t>
                      </a:r>
                      <a:r>
                        <a:rPr lang="cs-CZ" sz="2400" b="1" baseline="0" dirty="0" smtClean="0">
                          <a:solidFill>
                            <a:srgbClr val="BD4A47"/>
                          </a:solidFill>
                          <a:effectLst/>
                        </a:rPr>
                        <a:t> chráněná území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nemovité</a:t>
                      </a:r>
                      <a:r>
                        <a:rPr lang="cs-CZ" sz="2400" b="1" baseline="0" dirty="0" smtClean="0">
                          <a:solidFill>
                            <a:srgbClr val="BD4A47"/>
                          </a:solidFill>
                          <a:effectLst/>
                        </a:rPr>
                        <a:t> kulturní památky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BD4A47"/>
                          </a:solidFill>
                          <a:effectLst/>
                        </a:rPr>
                        <a:t>movité kulturní</a:t>
                      </a:r>
                      <a:r>
                        <a:rPr lang="cs-CZ" sz="2400" b="1" baseline="0" dirty="0" smtClean="0">
                          <a:solidFill>
                            <a:srgbClr val="BD4A47"/>
                          </a:solidFill>
                          <a:effectLst/>
                        </a:rPr>
                        <a:t> památky</a:t>
                      </a:r>
                      <a:endParaRPr lang="cs-CZ" sz="2400" b="1" dirty="0">
                        <a:solidFill>
                          <a:srgbClr val="BD4A47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památkové rezervace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např. hrady, zámky,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např. díla</a:t>
                      </a:r>
                      <a:r>
                        <a:rPr lang="cs-CZ" sz="18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 výtvarná,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památkové zóny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stavby 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církevní</a:t>
                      </a:r>
                      <a:r>
                        <a:rPr lang="cs-CZ" sz="18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, náboženské,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uměleckého</a:t>
                      </a:r>
                      <a:r>
                        <a:rPr lang="cs-CZ" sz="18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 řemesla,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památková ochranná pásma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městské, vesnické, technické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památky knižn</a:t>
                      </a:r>
                      <a:r>
                        <a:rPr lang="cs-CZ" sz="18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í</a:t>
                      </a:r>
                      <a:r>
                        <a:rPr lang="cs-CZ" sz="1800" b="1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</a:rPr>
                        <a:t>, technické,..</a:t>
                      </a:r>
                      <a:endParaRPr lang="cs-CZ" sz="1800" b="1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971600" y="548680"/>
            <a:ext cx="7200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Památkový fond je souhrn památek kulturního dědictví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3717032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Památkový fond ČR spravuje Národní památkový ústav </a:t>
            </a:r>
          </a:p>
          <a:p>
            <a:pPr algn="ctr"/>
            <a:r>
              <a:rPr lang="cs-CZ" sz="2000" b="1" dirty="0" smtClean="0"/>
              <a:t>(řízený Ministerstvem kultury ČR)</a:t>
            </a:r>
            <a:endParaRPr lang="cs-CZ" sz="2000" b="1" dirty="0"/>
          </a:p>
        </p:txBody>
      </p:sp>
      <p:pic>
        <p:nvPicPr>
          <p:cNvPr id="12" name="Picture 2" descr="C:\Users\Čapková\Desktop\NPÚ Praha 1 - Ledebourský palác (Valdštejnské nám.)"/>
          <p:cNvPicPr>
            <a:picLocks noChangeAspect="1" noChangeArrowheads="1"/>
          </p:cNvPicPr>
          <p:nvPr/>
        </p:nvPicPr>
        <p:blipFill>
          <a:blip r:embed="rId2" cstate="print"/>
          <a:srcRect t="7692"/>
          <a:stretch>
            <a:fillRect/>
          </a:stretch>
        </p:blipFill>
        <p:spPr bwMode="auto">
          <a:xfrm>
            <a:off x="3275856" y="4509120"/>
            <a:ext cx="2600289" cy="1800200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691680" y="630932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Sídlo NPÚ – </a:t>
            </a:r>
            <a:r>
              <a:rPr lang="cs-CZ" b="1" dirty="0" err="1" smtClean="0">
                <a:solidFill>
                  <a:srgbClr val="002060"/>
                </a:solidFill>
              </a:rPr>
              <a:t>Ledebourský</a:t>
            </a:r>
            <a:r>
              <a:rPr lang="cs-CZ" b="1" dirty="0" smtClean="0">
                <a:solidFill>
                  <a:srgbClr val="002060"/>
                </a:solidFill>
              </a:rPr>
              <a:t> palác, Praha 1, Valdštejnské nám. 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5" descr="C:\Users\Čapková\Desktop\OPR Kuks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5076056" y="4437112"/>
            <a:ext cx="3096344" cy="2016224"/>
          </a:xfrm>
          <a:prstGeom prst="rect">
            <a:avLst/>
          </a:prstGeom>
          <a:noFill/>
        </p:spPr>
      </p:pic>
      <p:pic>
        <p:nvPicPr>
          <p:cNvPr id="7" name="Picture 3" descr="C:\Users\Čapková\Desktop\VPR Pavlov.jpg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5076056" y="1628800"/>
            <a:ext cx="3096344" cy="2016224"/>
          </a:xfrm>
          <a:prstGeom prst="rect">
            <a:avLst/>
          </a:prstGeom>
          <a:noFill/>
        </p:spPr>
      </p:pic>
      <p:pic>
        <p:nvPicPr>
          <p:cNvPr id="6" name="Picture 2" descr="C:\Users\Čapková\Desktop\MPR Slavonice"/>
          <p:cNvPicPr>
            <a:picLocks noChangeAspect="1" noChangeArrowheads="1"/>
          </p:cNvPicPr>
          <p:nvPr/>
        </p:nvPicPr>
        <p:blipFill>
          <a:blip r:embed="rId4" cstate="print">
            <a:lum contrast="10000"/>
          </a:blip>
          <a:srcRect/>
          <a:stretch>
            <a:fillRect/>
          </a:stretch>
        </p:blipFill>
        <p:spPr bwMode="auto">
          <a:xfrm>
            <a:off x="971600" y="1628800"/>
            <a:ext cx="3096344" cy="2016224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483768" y="0"/>
            <a:ext cx="4248472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PAMÁTKOVĚ CHRÁNĚNÁ ÚZEMÍ</a:t>
            </a:r>
            <a:endParaRPr lang="cs-CZ" sz="2400" b="1" dirty="0">
              <a:solidFill>
                <a:srgbClr val="BD4A47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35655" y="620688"/>
            <a:ext cx="289040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Památkové rezervace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Picture 4" descr="C:\Users\Čapková\Desktop\APR Hradiště u Nasavrk"/>
          <p:cNvPicPr>
            <a:picLocks noChangeAspect="1" noChangeArrowheads="1"/>
          </p:cNvPicPr>
          <p:nvPr/>
        </p:nvPicPr>
        <p:blipFill>
          <a:blip r:embed="rId5" cstate="print">
            <a:lum contrast="20000"/>
          </a:blip>
          <a:srcRect/>
          <a:stretch>
            <a:fillRect/>
          </a:stretch>
        </p:blipFill>
        <p:spPr bwMode="auto">
          <a:xfrm>
            <a:off x="899592" y="4437112"/>
            <a:ext cx="3096344" cy="201622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971600" y="1268760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městská památková rezervace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1268760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vesnická památková rezervace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4077072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archeolog. </a:t>
            </a:r>
            <a:r>
              <a:rPr lang="cs-CZ" b="1" dirty="0" err="1" smtClean="0"/>
              <a:t>památk</a:t>
            </a:r>
            <a:r>
              <a:rPr lang="cs-CZ" b="1" dirty="0" smtClean="0"/>
              <a:t>. rezervace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899592" y="6093296"/>
            <a:ext cx="309634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 Hradiště            o. Chrudim – </a:t>
            </a:r>
            <a:r>
              <a:rPr lang="cs-CZ" sz="1600" b="1" dirty="0" err="1" smtClean="0">
                <a:solidFill>
                  <a:schemeClr val="bg1"/>
                </a:solidFill>
              </a:rPr>
              <a:t>Pu</a:t>
            </a:r>
            <a:r>
              <a:rPr lang="cs-CZ" sz="1600" b="1" dirty="0" smtClean="0">
                <a:solidFill>
                  <a:schemeClr val="bg1"/>
                </a:solidFill>
              </a:rPr>
              <a:t>. k.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971600" y="3284984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Slavonice</a:t>
            </a:r>
            <a:r>
              <a:rPr lang="cs-CZ" sz="1600" b="1" dirty="0" smtClean="0">
                <a:solidFill>
                  <a:schemeClr val="bg1"/>
                </a:solidFill>
              </a:rPr>
              <a:t>,                      o. JH – </a:t>
            </a:r>
            <a:r>
              <a:rPr lang="cs-CZ" sz="1600" b="1" dirty="0" err="1" smtClean="0">
                <a:solidFill>
                  <a:schemeClr val="bg1"/>
                </a:solidFill>
              </a:rPr>
              <a:t>Jč</a:t>
            </a:r>
            <a:r>
              <a:rPr lang="cs-CZ" sz="1600" b="1" dirty="0" smtClean="0">
                <a:solidFill>
                  <a:schemeClr val="bg1"/>
                </a:solidFill>
              </a:rPr>
              <a:t>. k.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76056" y="3284984"/>
            <a:ext cx="309634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err="1" smtClean="0">
                <a:solidFill>
                  <a:schemeClr val="bg1"/>
                </a:solidFill>
              </a:rPr>
              <a:t>Pavlov</a:t>
            </a:r>
            <a:r>
              <a:rPr lang="cs-CZ" sz="1600" b="1" dirty="0" smtClean="0">
                <a:solidFill>
                  <a:schemeClr val="bg1"/>
                </a:solidFill>
              </a:rPr>
              <a:t>,                o. Břeclav – </a:t>
            </a:r>
            <a:r>
              <a:rPr lang="cs-CZ" sz="1600" b="1" dirty="0" err="1" smtClean="0">
                <a:solidFill>
                  <a:schemeClr val="bg1"/>
                </a:solidFill>
              </a:rPr>
              <a:t>Jm</a:t>
            </a:r>
            <a:r>
              <a:rPr lang="cs-CZ" sz="1600" b="1" dirty="0" smtClean="0">
                <a:solidFill>
                  <a:schemeClr val="bg1"/>
                </a:solidFill>
              </a:rPr>
              <a:t>. k.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4077072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ostatní </a:t>
            </a:r>
            <a:r>
              <a:rPr lang="cs-CZ" b="1" dirty="0" err="1" smtClean="0"/>
              <a:t>památk</a:t>
            </a:r>
            <a:r>
              <a:rPr lang="cs-CZ" b="1" dirty="0" smtClean="0"/>
              <a:t>. rezervace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7" y="6093297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sz="1600" b="1" dirty="0" smtClean="0">
                <a:solidFill>
                  <a:schemeClr val="bg1"/>
                </a:solidFill>
              </a:rPr>
              <a:t>Kuks                    o. Trutnov – </a:t>
            </a:r>
            <a:r>
              <a:rPr lang="cs-CZ" sz="1600" b="1" dirty="0" err="1" smtClean="0">
                <a:solidFill>
                  <a:schemeClr val="bg1"/>
                </a:solidFill>
              </a:rPr>
              <a:t>Kh</a:t>
            </a:r>
            <a:r>
              <a:rPr lang="cs-CZ" sz="1600" b="1" dirty="0" smtClean="0">
                <a:solidFill>
                  <a:schemeClr val="bg1"/>
                </a:solidFill>
              </a:rPr>
              <a:t>. k.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8" grpId="0"/>
      <p:bldP spid="19" grpId="0"/>
      <p:bldP spid="20" grpId="0"/>
      <p:bldP spid="21" grpId="0" animBg="1"/>
      <p:bldP spid="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83768" y="0"/>
            <a:ext cx="4248472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PAMÁTKOVĚ CHRÁNĚNÁ ÚZEMÍ</a:t>
            </a:r>
            <a:endParaRPr lang="cs-CZ" sz="2400" b="1" dirty="0">
              <a:solidFill>
                <a:srgbClr val="BD4A47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51477" y="620688"/>
            <a:ext cx="2258760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Památkové zóny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268760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městská památková zóna</a:t>
            </a:r>
            <a:endParaRPr lang="cs-CZ" b="1" dirty="0"/>
          </a:p>
        </p:txBody>
      </p:sp>
      <p:pic>
        <p:nvPicPr>
          <p:cNvPr id="6" name="Picture 3" descr="C:\Users\Čapková\Desktop\VPZ Rejví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628800"/>
            <a:ext cx="3096344" cy="187220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076056" y="1268760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vesnická památková zóna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501008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obec </a:t>
            </a:r>
            <a:r>
              <a:rPr lang="cs-CZ" sz="1600" b="1" dirty="0" err="1" smtClean="0"/>
              <a:t>Rejvíz</a:t>
            </a:r>
            <a:r>
              <a:rPr lang="cs-CZ" sz="1600" b="1" dirty="0" smtClean="0"/>
              <a:t>                o. Jeseník   Ol . k. </a:t>
            </a:r>
            <a:endParaRPr lang="cs-CZ" sz="1600" b="1" dirty="0"/>
          </a:p>
        </p:txBody>
      </p:sp>
      <p:pic>
        <p:nvPicPr>
          <p:cNvPr id="2" name="Picture 2" descr="C:\Users\Čapková\Desktop\MPZ Praha 6 - Střešovice vilová čtvrťOřechovka"/>
          <p:cNvPicPr>
            <a:picLocks noChangeAspect="1" noChangeArrowheads="1"/>
          </p:cNvPicPr>
          <p:nvPr/>
        </p:nvPicPr>
        <p:blipFill>
          <a:blip r:embed="rId3" cstate="print">
            <a:lum bright="10000" contrast="10000"/>
          </a:blip>
          <a:srcRect/>
          <a:stretch>
            <a:fillRect/>
          </a:stretch>
        </p:blipFill>
        <p:spPr bwMode="auto">
          <a:xfrm>
            <a:off x="971600" y="1628801"/>
            <a:ext cx="3096344" cy="187220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131840" y="4005064"/>
            <a:ext cx="295232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krajinná památková zóna</a:t>
            </a:r>
            <a:endParaRPr lang="cs-CZ" b="1" dirty="0"/>
          </a:p>
        </p:txBody>
      </p:sp>
      <p:pic>
        <p:nvPicPr>
          <p:cNvPr id="15" name="Picture 4" descr="C:\Users\Čapková\Desktop\KPR Lednicko - valtický areá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4365104"/>
            <a:ext cx="1512170" cy="194421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771800" y="630932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1600" b="1" dirty="0" err="1" smtClean="0"/>
              <a:t>Lednicko</a:t>
            </a:r>
            <a:r>
              <a:rPr lang="cs-CZ" sz="1600" b="1" dirty="0" smtClean="0"/>
              <a:t> – valtický areál  o. Břeclav </a:t>
            </a:r>
            <a:r>
              <a:rPr lang="cs-CZ" sz="1600" b="1" dirty="0" err="1" smtClean="0"/>
              <a:t>Jm</a:t>
            </a:r>
            <a:r>
              <a:rPr lang="cs-CZ" sz="1600" b="1" dirty="0" smtClean="0"/>
              <a:t>. k.</a:t>
            </a:r>
            <a:endParaRPr lang="cs-CZ" sz="1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3501008"/>
            <a:ext cx="38884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vilová čtvrť Ořechovka   Praha 6 - </a:t>
            </a:r>
            <a:r>
              <a:rPr lang="cs-CZ" sz="1600" b="1" dirty="0" err="1" smtClean="0"/>
              <a:t>Střešovice</a:t>
            </a:r>
            <a:endParaRPr lang="cs-CZ" sz="16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/>
      <p:bldP spid="13" grpId="0" animBg="1"/>
      <p:bldP spid="14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0"/>
            <a:ext cx="4248472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PAMÁTKOVĚ CHRÁNĚNÁ ÚZEMÍ</a:t>
            </a:r>
            <a:endParaRPr lang="cs-CZ" sz="2400" b="1" dirty="0">
              <a:solidFill>
                <a:srgbClr val="BD4A47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83192" y="620688"/>
            <a:ext cx="3795334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Památkově ochranné pásmo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1268760"/>
            <a:ext cx="86409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/>
              <a:t>Slouží k ochraně obrazu památkově chráněného území, aby nebyly porušeny nebo ohroženy hodnoty tohoto území, např. panoramatické pohledy. </a:t>
            </a:r>
            <a:endParaRPr lang="cs-CZ" sz="2000" b="1" dirty="0"/>
          </a:p>
        </p:txBody>
      </p:sp>
      <p:pic>
        <p:nvPicPr>
          <p:cNvPr id="5122" name="Picture 2" descr="C:\Users\Čapková\Desktop\Praha.jpg"/>
          <p:cNvPicPr>
            <a:picLocks noChangeAspect="1" noChangeArrowheads="1"/>
          </p:cNvPicPr>
          <p:nvPr/>
        </p:nvPicPr>
        <p:blipFill>
          <a:blip r:embed="rId2" cstate="print">
            <a:lum bright="10000" contrast="10000"/>
          </a:blip>
          <a:srcRect t="32990" r="27969" b="20458"/>
          <a:stretch>
            <a:fillRect/>
          </a:stretch>
        </p:blipFill>
        <p:spPr bwMode="auto">
          <a:xfrm>
            <a:off x="395536" y="2420888"/>
            <a:ext cx="3944438" cy="2448272"/>
          </a:xfrm>
          <a:prstGeom prst="rect">
            <a:avLst/>
          </a:prstGeom>
          <a:noFill/>
        </p:spPr>
      </p:pic>
      <p:pic>
        <p:nvPicPr>
          <p:cNvPr id="9" name="Picture 2" descr="C:\Users\Čapková\Desktop\Nové Město nad Metují"/>
          <p:cNvPicPr>
            <a:picLocks noChangeAspect="1" noChangeArrowheads="1"/>
          </p:cNvPicPr>
          <p:nvPr/>
        </p:nvPicPr>
        <p:blipFill>
          <a:blip r:embed="rId3" cstate="print">
            <a:lum contrast="20000"/>
          </a:blip>
          <a:srcRect/>
          <a:stretch>
            <a:fillRect/>
          </a:stretch>
        </p:blipFill>
        <p:spPr bwMode="auto">
          <a:xfrm>
            <a:off x="4716016" y="2420888"/>
            <a:ext cx="3960440" cy="244827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95536" y="4941168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Pražská památková rezervace  UNES</a:t>
            </a:r>
            <a:r>
              <a:rPr lang="cs-CZ" sz="2000" b="1" dirty="0" smtClean="0"/>
              <a:t>CO    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4941168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Nové Město nad Metují                    MPR  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242088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histor</a:t>
            </a:r>
            <a:r>
              <a:rPr lang="cs-CZ" b="1" dirty="0" smtClean="0"/>
              <a:t>. jádro Prahy                Hl. m. Praha 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242088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o. Náchod                                           </a:t>
            </a:r>
            <a:r>
              <a:rPr lang="cs-CZ" b="1" dirty="0" err="1" smtClean="0">
                <a:solidFill>
                  <a:schemeClr val="bg1"/>
                </a:solidFill>
              </a:rPr>
              <a:t>Kh</a:t>
            </a:r>
            <a:r>
              <a:rPr lang="cs-CZ" b="1" dirty="0" smtClean="0">
                <a:solidFill>
                  <a:schemeClr val="bg1"/>
                </a:solidFill>
              </a:rPr>
              <a:t>. k.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0"/>
            <a:ext cx="5616624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NEMOVITÉ NÁRODNÍ KULTURNÍ PAMÁTKY</a:t>
            </a:r>
            <a:endParaRPr lang="cs-CZ" sz="2400" b="1" dirty="0">
              <a:solidFill>
                <a:srgbClr val="BD4A47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63888" y="548680"/>
            <a:ext cx="2047933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Hrady a zámky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2" cstate="print">
            <a:lum bright="10000" contrast="10000"/>
          </a:blip>
          <a:srcRect/>
          <a:stretch>
            <a:fillRect/>
          </a:stretch>
        </p:blipFill>
        <p:spPr bwMode="auto">
          <a:xfrm>
            <a:off x="971600" y="1628800"/>
            <a:ext cx="3096344" cy="2016224"/>
          </a:xfrm>
          <a:prstGeom prst="rect">
            <a:avLst/>
          </a:prstGeom>
          <a:noFill/>
        </p:spPr>
      </p:pic>
      <p:pic>
        <p:nvPicPr>
          <p:cNvPr id="9" name="Picture 2" descr="C:\Users\Čapková\Desktop\zámek Mikulov"/>
          <p:cNvPicPr>
            <a:picLocks noChangeAspect="1" noChangeArrowheads="1"/>
          </p:cNvPicPr>
          <p:nvPr/>
        </p:nvPicPr>
        <p:blipFill>
          <a:blip r:embed="rId3" cstate="print">
            <a:lum contrast="20000"/>
          </a:blip>
          <a:srcRect/>
          <a:stretch>
            <a:fillRect/>
          </a:stretch>
        </p:blipFill>
        <p:spPr bwMode="auto">
          <a:xfrm>
            <a:off x="971600" y="4221088"/>
            <a:ext cx="3096344" cy="201622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971600" y="3645024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hrad K……...                o. Beroun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6237312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M………            o. Břeclav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3645024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hrad B……...             o. Olomouc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6237312"/>
            <a:ext cx="316835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O……...    o. </a:t>
            </a:r>
            <a:r>
              <a:rPr lang="cs-CZ" b="1" dirty="0" err="1" smtClean="0"/>
              <a:t>Rych.n.Kněž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980728"/>
            <a:ext cx="4652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Poznáš známé hrady a zámky?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Čapková\Desktop\Hrad Bouzov.jpg"/>
          <p:cNvPicPr>
            <a:picLocks noChangeAspect="1" noChangeArrowheads="1"/>
          </p:cNvPicPr>
          <p:nvPr/>
        </p:nvPicPr>
        <p:blipFill>
          <a:blip r:embed="rId4" cstate="print">
            <a:lum bright="10000" contrast="10000"/>
          </a:blip>
          <a:srcRect t="12403"/>
          <a:stretch>
            <a:fillRect/>
          </a:stretch>
        </p:blipFill>
        <p:spPr bwMode="auto">
          <a:xfrm>
            <a:off x="5076056" y="1628800"/>
            <a:ext cx="3096344" cy="201622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067944" y="1628800"/>
            <a:ext cx="1008112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hrady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4221088"/>
            <a:ext cx="1008112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zámky</a:t>
            </a:r>
            <a:endParaRPr lang="cs-CZ" sz="2400" b="1" dirty="0"/>
          </a:p>
        </p:txBody>
      </p:sp>
      <p:pic>
        <p:nvPicPr>
          <p:cNvPr id="16" name="Picture 2" descr="C:\Users\Čapková\Desktop\Opočno"/>
          <p:cNvPicPr>
            <a:picLocks noChangeAspect="1" noChangeArrowheads="1"/>
          </p:cNvPicPr>
          <p:nvPr/>
        </p:nvPicPr>
        <p:blipFill>
          <a:blip r:embed="rId5" cstate="print">
            <a:lum contrast="20000"/>
          </a:blip>
          <a:srcRect/>
          <a:stretch>
            <a:fillRect/>
          </a:stretch>
        </p:blipFill>
        <p:spPr bwMode="auto">
          <a:xfrm>
            <a:off x="5076056" y="4221088"/>
            <a:ext cx="3096344" cy="201622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63888" y="548680"/>
            <a:ext cx="2047933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Hrady a zámky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2" cstate="print">
            <a:lum bright="10000" contrast="10000"/>
          </a:blip>
          <a:srcRect/>
          <a:stretch>
            <a:fillRect/>
          </a:stretch>
        </p:blipFill>
        <p:spPr bwMode="auto">
          <a:xfrm>
            <a:off x="971600" y="1628800"/>
            <a:ext cx="3096344" cy="2016224"/>
          </a:xfrm>
          <a:prstGeom prst="rect">
            <a:avLst/>
          </a:prstGeom>
          <a:noFill/>
        </p:spPr>
      </p:pic>
      <p:pic>
        <p:nvPicPr>
          <p:cNvPr id="9" name="Picture 2" descr="C:\Users\Čapková\Desktop\zámek Mikulov"/>
          <p:cNvPicPr>
            <a:picLocks noChangeAspect="1" noChangeArrowheads="1"/>
          </p:cNvPicPr>
          <p:nvPr/>
        </p:nvPicPr>
        <p:blipFill>
          <a:blip r:embed="rId3" cstate="print">
            <a:lum contrast="20000"/>
          </a:blip>
          <a:srcRect/>
          <a:stretch>
            <a:fillRect/>
          </a:stretch>
        </p:blipFill>
        <p:spPr bwMode="auto">
          <a:xfrm>
            <a:off x="971600" y="4221088"/>
            <a:ext cx="3096344" cy="201622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971600" y="3645024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hrad                             o. Beroun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6237312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                         o. Břeclav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3645024"/>
            <a:ext cx="309634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hrad                          o. Olomouc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6237312"/>
            <a:ext cx="331236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zámek                  o. </a:t>
            </a:r>
            <a:r>
              <a:rPr lang="cs-CZ" b="1" dirty="0" err="1" smtClean="0"/>
              <a:t>Rych.n.Kněž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980728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Čapková\Desktop\Hrad Bouzov.jpg"/>
          <p:cNvPicPr>
            <a:picLocks noChangeAspect="1" noChangeArrowheads="1"/>
          </p:cNvPicPr>
          <p:nvPr/>
        </p:nvPicPr>
        <p:blipFill>
          <a:blip r:embed="rId4" cstate="print">
            <a:lum bright="10000" contrast="10000"/>
          </a:blip>
          <a:srcRect t="12403"/>
          <a:stretch>
            <a:fillRect/>
          </a:stretch>
        </p:blipFill>
        <p:spPr bwMode="auto">
          <a:xfrm>
            <a:off x="5076056" y="1628800"/>
            <a:ext cx="3096344" cy="2016224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475656" y="3645024"/>
            <a:ext cx="1024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Karlštejn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3645024"/>
            <a:ext cx="880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Bouzov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6237312"/>
            <a:ext cx="1014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Mikulov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6237312"/>
            <a:ext cx="1008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Opočno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67944" y="1628800"/>
            <a:ext cx="1008112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hrady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4221088"/>
            <a:ext cx="1008112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zámky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63688" y="0"/>
            <a:ext cx="5616624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NEMOVITÉ NÁRODNÍ KULTURNÍ PAMÁTKY</a:t>
            </a:r>
            <a:endParaRPr lang="cs-CZ" sz="2400" b="1" dirty="0">
              <a:solidFill>
                <a:srgbClr val="BD4A47"/>
              </a:solidFill>
            </a:endParaRPr>
          </a:p>
        </p:txBody>
      </p:sp>
      <p:pic>
        <p:nvPicPr>
          <p:cNvPr id="25" name="Picture 2" descr="C:\Users\Čapková\Desktop\Opočno"/>
          <p:cNvPicPr>
            <a:picLocks noChangeAspect="1" noChangeArrowheads="1"/>
          </p:cNvPicPr>
          <p:nvPr/>
        </p:nvPicPr>
        <p:blipFill>
          <a:blip r:embed="rId5" cstate="print">
            <a:lum contrast="20000"/>
          </a:blip>
          <a:srcRect/>
          <a:stretch>
            <a:fillRect/>
          </a:stretch>
        </p:blipFill>
        <p:spPr bwMode="auto">
          <a:xfrm>
            <a:off x="5076056" y="4221088"/>
            <a:ext cx="3096344" cy="201622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1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5220072" y="335699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9592" y="623731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335699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Čapková\Desktop\Rožnov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5220072" y="443711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4860032" y="105273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významné kulturní budovy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05273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významná památná místa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93305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významné technické stavby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393305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stavby lidové architektury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76672"/>
            <a:ext cx="77646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Popiš příklady dalších národních kulturních památek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Čapková\Desktop\Národní divadlo.jpg"/>
          <p:cNvPicPr>
            <a:picLocks noChangeAspect="1" noChangeArrowheads="1"/>
          </p:cNvPicPr>
          <p:nvPr/>
        </p:nvPicPr>
        <p:blipFill>
          <a:blip r:embed="rId3" cstate="print">
            <a:lum contrast="30000"/>
          </a:blip>
          <a:srcRect l="4258" t="3223" b="7476"/>
          <a:stretch>
            <a:fillRect/>
          </a:stretch>
        </p:blipFill>
        <p:spPr bwMode="auto">
          <a:xfrm>
            <a:off x="5220072" y="155679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9" name="Picture 3" descr="C:\Users\Čapková\Desktop\Říp"/>
          <p:cNvPicPr>
            <a:picLocks noChangeAspect="1" noChangeArrowheads="1"/>
          </p:cNvPicPr>
          <p:nvPr/>
        </p:nvPicPr>
        <p:blipFill>
          <a:blip r:embed="rId4" cstate="print">
            <a:lum contrast="20000"/>
          </a:blip>
          <a:srcRect l="21330" t="11668" r="18632" b="35884"/>
          <a:stretch>
            <a:fillRect/>
          </a:stretch>
        </p:blipFill>
        <p:spPr bwMode="auto">
          <a:xfrm>
            <a:off x="899592" y="155679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0" name="Picture 4" descr="C:\Users\Čapková\Desktop\Ještěd.jpg"/>
          <p:cNvPicPr>
            <a:picLocks noChangeAspect="1" noChangeArrowheads="1"/>
          </p:cNvPicPr>
          <p:nvPr/>
        </p:nvPicPr>
        <p:blipFill>
          <a:blip r:embed="rId5" cstate="print">
            <a:lum bright="-10000" contrast="20000"/>
          </a:blip>
          <a:srcRect l="16926" t="2919" r="23540" b="37893"/>
          <a:stretch>
            <a:fillRect/>
          </a:stretch>
        </p:blipFill>
        <p:spPr bwMode="auto">
          <a:xfrm>
            <a:off x="899592" y="443711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5220072" y="623731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0"/>
            <a:ext cx="5616624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NEMOVITÉ NÁRODNÍ KULTURNÍ PAMÁTKY</a:t>
            </a:r>
            <a:endParaRPr lang="cs-CZ" sz="2400" b="1" dirty="0">
              <a:solidFill>
                <a:srgbClr val="BD4A47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5220072" y="335699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9592" y="623731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99592" y="335699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Čapková\Desktop\Rožnov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5220072" y="443711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4860032" y="105273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významné kulturní budovy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05273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významná památná místa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93305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významné technické stavby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3933056"/>
            <a:ext cx="3672408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stavby lidové architektury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476672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Čapková\Desktop\Národní divadlo.jpg"/>
          <p:cNvPicPr>
            <a:picLocks noChangeAspect="1" noChangeArrowheads="1"/>
          </p:cNvPicPr>
          <p:nvPr/>
        </p:nvPicPr>
        <p:blipFill>
          <a:blip r:embed="rId3" cstate="print">
            <a:lum contrast="30000"/>
          </a:blip>
          <a:srcRect l="4258" t="3223" b="7476"/>
          <a:stretch>
            <a:fillRect/>
          </a:stretch>
        </p:blipFill>
        <p:spPr bwMode="auto">
          <a:xfrm>
            <a:off x="5220072" y="155679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9" name="Picture 3" descr="C:\Users\Čapková\Desktop\Říp"/>
          <p:cNvPicPr>
            <a:picLocks noChangeAspect="1" noChangeArrowheads="1"/>
          </p:cNvPicPr>
          <p:nvPr/>
        </p:nvPicPr>
        <p:blipFill>
          <a:blip r:embed="rId4" cstate="print">
            <a:lum contrast="20000"/>
          </a:blip>
          <a:srcRect l="21330" t="11668" r="18632" b="35884"/>
          <a:stretch>
            <a:fillRect/>
          </a:stretch>
        </p:blipFill>
        <p:spPr bwMode="auto">
          <a:xfrm>
            <a:off x="899592" y="155679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0" name="Picture 4" descr="C:\Users\Čapková\Desktop\Ještěd.jpg"/>
          <p:cNvPicPr>
            <a:picLocks noChangeAspect="1" noChangeArrowheads="1"/>
          </p:cNvPicPr>
          <p:nvPr/>
        </p:nvPicPr>
        <p:blipFill>
          <a:blip r:embed="rId5" cstate="print">
            <a:lum bright="-10000" contrast="20000"/>
          </a:blip>
          <a:srcRect l="16926" t="2919" r="23540" b="37893"/>
          <a:stretch>
            <a:fillRect/>
          </a:stretch>
        </p:blipFill>
        <p:spPr bwMode="auto">
          <a:xfrm>
            <a:off x="899592" y="4437112"/>
            <a:ext cx="3096344" cy="1800200"/>
          </a:xfrm>
          <a:prstGeom prst="rect">
            <a:avLst/>
          </a:prstGeom>
          <a:noFill/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1187624" y="335699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 Říp s rotundou sv. Jiří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35699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 Národní divadlo v Praze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6237312"/>
            <a:ext cx="3128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Hotel a televizní vysílač Ještěd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6237312"/>
            <a:ext cx="30963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Valaš</a:t>
            </a:r>
            <a:r>
              <a:rPr lang="cs-CZ" b="1" dirty="0" smtClean="0">
                <a:solidFill>
                  <a:srgbClr val="FF0000"/>
                </a:solidFill>
              </a:rPr>
              <a:t>. muzeum v Rožnově p. 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1556792"/>
            <a:ext cx="313310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0066"/>
                </a:solidFill>
              </a:rPr>
              <a:t>o. Litoměřice                            Úst. k.</a:t>
            </a:r>
            <a:endParaRPr lang="cs-CZ" sz="1600" b="1" dirty="0">
              <a:solidFill>
                <a:srgbClr val="CC006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1556792"/>
            <a:ext cx="30739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0066"/>
                </a:solidFill>
              </a:rPr>
              <a:t>Praha 1                          Hl. m. Praha</a:t>
            </a:r>
            <a:endParaRPr lang="cs-CZ" sz="1600" b="1" dirty="0">
              <a:solidFill>
                <a:srgbClr val="CC00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4437112"/>
            <a:ext cx="313348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CC0066"/>
                </a:solidFill>
              </a:rPr>
              <a:t>o. Liberec                                  Lib.  k.</a:t>
            </a:r>
            <a:endParaRPr lang="cs-CZ" sz="1600" b="1" dirty="0">
              <a:solidFill>
                <a:srgbClr val="CC0066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20072" y="4437112"/>
            <a:ext cx="31625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CC0066"/>
                </a:solidFill>
              </a:rPr>
              <a:t>o. Vsetín                                        </a:t>
            </a:r>
            <a:r>
              <a:rPr lang="cs-CZ" sz="1600" b="1" dirty="0" err="1" smtClean="0">
                <a:solidFill>
                  <a:srgbClr val="CC0066"/>
                </a:solidFill>
              </a:rPr>
              <a:t>Zl</a:t>
            </a:r>
            <a:r>
              <a:rPr lang="cs-CZ" sz="1600" b="1" dirty="0" smtClean="0">
                <a:solidFill>
                  <a:srgbClr val="CC0066"/>
                </a:solidFill>
              </a:rPr>
              <a:t>. k.</a:t>
            </a:r>
            <a:endParaRPr lang="cs-CZ" sz="1600" b="1" dirty="0">
              <a:solidFill>
                <a:srgbClr val="CC0066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763688" y="0"/>
            <a:ext cx="5616624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NEMOVITÉ NÁRODNÍ KULTURNÍ PAMÁTKY</a:t>
            </a:r>
            <a:endParaRPr lang="cs-CZ" sz="2400" b="1" dirty="0">
              <a:solidFill>
                <a:srgbClr val="BD4A47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13" grpId="0" build="allAtOnce"/>
      <p:bldP spid="14" grpId="0" build="allAtOnce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907704" y="476672"/>
            <a:ext cx="533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 Příklady movitých historických NKP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0"/>
            <a:ext cx="5400600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MOVITÉ NÁRODNÍ KULTURNÍ PAMÁTKY</a:t>
            </a:r>
            <a:endParaRPr lang="cs-CZ" sz="2400" b="1" dirty="0">
              <a:solidFill>
                <a:srgbClr val="BD4A47"/>
              </a:solidFill>
            </a:endParaRPr>
          </a:p>
        </p:txBody>
      </p:sp>
      <p:pic>
        <p:nvPicPr>
          <p:cNvPr id="7170" name="Picture 2" descr="C:\Users\Čapková\Desktop\korunovační kleno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052736"/>
            <a:ext cx="3046456" cy="2330539"/>
          </a:xfrm>
          <a:prstGeom prst="rect">
            <a:avLst/>
          </a:prstGeom>
          <a:noFill/>
        </p:spPr>
      </p:pic>
      <p:pic>
        <p:nvPicPr>
          <p:cNvPr id="7171" name="Picture 3" descr="C:\Users\Čapková\Desktop\Relikviář sv. Maur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88840"/>
            <a:ext cx="1782198" cy="2376264"/>
          </a:xfrm>
          <a:prstGeom prst="rect">
            <a:avLst/>
          </a:prstGeom>
          <a:noFill/>
        </p:spPr>
      </p:pic>
      <p:pic>
        <p:nvPicPr>
          <p:cNvPr id="24" name="Picture 5" descr="C:\Users\Čapková\Desktop\Věstonická venuše.jpg"/>
          <p:cNvPicPr>
            <a:picLocks noChangeAspect="1" noChangeArrowheads="1"/>
          </p:cNvPicPr>
          <p:nvPr/>
        </p:nvPicPr>
        <p:blipFill>
          <a:blip r:embed="rId4" cstate="print"/>
          <a:srcRect l="13334" t="7347" r="16666" b="6326"/>
          <a:stretch>
            <a:fillRect/>
          </a:stretch>
        </p:blipFill>
        <p:spPr bwMode="auto">
          <a:xfrm>
            <a:off x="4211960" y="4077072"/>
            <a:ext cx="739997" cy="1656185"/>
          </a:xfrm>
          <a:prstGeom prst="rect">
            <a:avLst/>
          </a:prstGeom>
          <a:noFill/>
        </p:spPr>
      </p:pic>
      <p:pic>
        <p:nvPicPr>
          <p:cNvPr id="7172" name="Picture 4" descr="C:\Users\Čapková\Desktop\Vyšeheadský kodex"/>
          <p:cNvPicPr>
            <a:picLocks noChangeAspect="1" noChangeArrowheads="1"/>
          </p:cNvPicPr>
          <p:nvPr/>
        </p:nvPicPr>
        <p:blipFill>
          <a:blip r:embed="rId5" cstate="print"/>
          <a:srcRect b="3448"/>
          <a:stretch>
            <a:fillRect/>
          </a:stretch>
        </p:blipFill>
        <p:spPr bwMode="auto">
          <a:xfrm>
            <a:off x="6660232" y="2060848"/>
            <a:ext cx="1800200" cy="2376263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059832" y="3356992"/>
            <a:ext cx="30849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České korunovační klenoty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293096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 </a:t>
            </a:r>
            <a:r>
              <a:rPr lang="cs-CZ" sz="2000" b="1" dirty="0" smtClean="0">
                <a:solidFill>
                  <a:srgbClr val="FF0000"/>
                </a:solidFill>
              </a:rPr>
              <a:t>Relikviář sv. Maura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4365104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 Kodex vyšehradský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15816" y="5661248"/>
            <a:ext cx="3309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Věstonická venuše</a:t>
            </a:r>
          </a:p>
          <a:p>
            <a:pPr algn="ctr"/>
            <a:r>
              <a:rPr lang="cs-CZ" sz="1600" b="1" dirty="0" smtClean="0"/>
              <a:t>ze souboru nálezů z Dolních Věstonic</a:t>
            </a:r>
            <a:endParaRPr lang="cs-CZ" sz="1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9512" y="4581128"/>
            <a:ext cx="28083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zámek </a:t>
            </a:r>
            <a:r>
              <a:rPr lang="cs-CZ" sz="1600" b="1" dirty="0" err="1" smtClean="0">
                <a:solidFill>
                  <a:schemeClr val="accent1">
                    <a:lumMod val="75000"/>
                  </a:schemeClr>
                </a:solidFill>
              </a:rPr>
              <a:t>Bečov</a:t>
            </a:r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nad Teplou  o. KV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23928" y="3645024"/>
            <a:ext cx="1296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Pražský hrad  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59832" y="6237312"/>
            <a:ext cx="30609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Moravské zemské muzeum v Brně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372200" y="4653136"/>
            <a:ext cx="23582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Národní knihovna v Praze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8" grpId="0"/>
      <p:bldP spid="23" grpId="0"/>
      <p:bldP spid="25" grpId="0"/>
      <p:bldP spid="27" grpId="0"/>
      <p:bldP spid="28" grpId="0"/>
      <p:bldP spid="30" grpId="0"/>
      <p:bldP spid="3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764704"/>
            <a:ext cx="60525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Příklady movitých technických NKP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4" descr="C:\Users\Čapková\Desktop\Tatra_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3672408" cy="2646294"/>
          </a:xfrm>
          <a:prstGeom prst="rect">
            <a:avLst/>
          </a:prstGeom>
          <a:noFill/>
        </p:spPr>
      </p:pic>
      <p:pic>
        <p:nvPicPr>
          <p:cNvPr id="5" name="Picture 3" descr="C:\Users\Čapková\Desktop\lokomotiv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844824"/>
            <a:ext cx="3672408" cy="264629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4509120"/>
            <a:ext cx="3672407" cy="181588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vůz T. G. Masaryka Tatra 80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z r. 1935</a:t>
            </a:r>
          </a:p>
          <a:p>
            <a:pPr algn="ctr"/>
            <a:r>
              <a:rPr lang="cs-CZ" dirty="0" smtClean="0"/>
              <a:t>ze souboru 5 historických automobilů </a:t>
            </a:r>
          </a:p>
          <a:p>
            <a:pPr algn="ctr"/>
            <a:r>
              <a:rPr lang="cs-CZ" dirty="0" smtClean="0"/>
              <a:t>vyráběných v Tatře Kopřivnici</a:t>
            </a:r>
          </a:p>
          <a:p>
            <a:pPr algn="ctr"/>
            <a:endParaRPr lang="cs-CZ" dirty="0" smtClean="0"/>
          </a:p>
          <a:p>
            <a:pPr algn="ctr"/>
            <a:r>
              <a:rPr lang="cs-CZ" b="1" dirty="0" smtClean="0"/>
              <a:t>zařazeny do seznamu NKP v r. 2005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788024" y="4509120"/>
            <a:ext cx="36724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motorový železniční vůz M 290.001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 z r. 1936</a:t>
            </a:r>
          </a:p>
          <a:p>
            <a:pPr algn="ctr"/>
            <a:r>
              <a:rPr lang="cs-CZ" dirty="0" smtClean="0"/>
              <a:t>     vyrobený v Tatře Kopřivnici 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b="1" dirty="0" smtClean="0"/>
              <a:t>zařazen do seznamu NKP v r. 2010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07704" y="0"/>
            <a:ext cx="5400600" cy="461665"/>
          </a:xfrm>
          <a:prstGeom prst="rect">
            <a:avLst/>
          </a:prstGeom>
          <a:solidFill>
            <a:schemeClr val="accent6">
              <a:lumMod val="20000"/>
              <a:lumOff val="80000"/>
              <a:alpha val="50196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BD4A47"/>
                </a:solidFill>
              </a:rPr>
              <a:t>MOVITÉ NÁRODNÍ KULTURNÍ PAMÁTKY</a:t>
            </a:r>
            <a:endParaRPr lang="cs-CZ" sz="2400" b="1" dirty="0">
              <a:solidFill>
                <a:srgbClr val="BD4A47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0"/>
            <a:ext cx="5097421" cy="461665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SVĚTOVÉ KULTURNÍ DĚDICTVÍ UNESCO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48680"/>
            <a:ext cx="82949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  Doplň seznam kulturních památek UNESCO v ČR</a:t>
            </a:r>
          </a:p>
          <a:p>
            <a:pPr algn="ctr"/>
            <a:r>
              <a:rPr lang="cs-CZ" sz="2400" dirty="0" smtClean="0">
                <a:solidFill>
                  <a:srgbClr val="00B0F0"/>
                </a:solidFill>
              </a:rPr>
              <a:t>(podle roku zařazení)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992" y="1628800"/>
            <a:ext cx="90730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1) r. 1992  </a:t>
            </a:r>
            <a:r>
              <a:rPr lang="cs-CZ" b="1" dirty="0" smtClean="0"/>
              <a:t>historické jádro Prahy </a:t>
            </a:r>
          </a:p>
          <a:p>
            <a:r>
              <a:rPr lang="cs-CZ" dirty="0" smtClean="0"/>
              <a:t>  2) r. 1992  </a:t>
            </a:r>
            <a:endParaRPr lang="cs-CZ" b="1" dirty="0" smtClean="0"/>
          </a:p>
          <a:p>
            <a:r>
              <a:rPr lang="cs-CZ" dirty="0" smtClean="0"/>
              <a:t>  3) r. 1992  </a:t>
            </a:r>
            <a:r>
              <a:rPr lang="cs-CZ" b="1" dirty="0" smtClean="0"/>
              <a:t>historické jádro Telče </a:t>
            </a:r>
          </a:p>
          <a:p>
            <a:r>
              <a:rPr lang="cs-CZ" dirty="0" smtClean="0"/>
              <a:t>  4) r. 1994  </a:t>
            </a:r>
            <a:r>
              <a:rPr lang="cs-CZ" b="1" dirty="0" smtClean="0"/>
              <a:t>poutní kostel sv. Jana Nepomuckého na Zelené hoře u Žďáru nad Sázavou </a:t>
            </a:r>
          </a:p>
          <a:p>
            <a:r>
              <a:rPr lang="cs-CZ" dirty="0" smtClean="0"/>
              <a:t>  5) r. 1995  </a:t>
            </a:r>
            <a:r>
              <a:rPr lang="cs-CZ" b="1" dirty="0" smtClean="0"/>
              <a:t>historické jádro Kutné Hory s chrámem sv. Barbory a </a:t>
            </a:r>
            <a:r>
              <a:rPr lang="cs-CZ" b="1" dirty="0" err="1" smtClean="0"/>
              <a:t>katedr</a:t>
            </a:r>
            <a:r>
              <a:rPr lang="cs-CZ" b="1" dirty="0" smtClean="0"/>
              <a:t>. Panny Marie v Sedlci </a:t>
            </a:r>
          </a:p>
          <a:p>
            <a:r>
              <a:rPr lang="cs-CZ" dirty="0" smtClean="0"/>
              <a:t>  6) r. 1996  </a:t>
            </a:r>
            <a:endParaRPr lang="cs-CZ" b="1" dirty="0" smtClean="0"/>
          </a:p>
          <a:p>
            <a:r>
              <a:rPr lang="cs-CZ" dirty="0" smtClean="0"/>
              <a:t>  7) r. 1998  </a:t>
            </a:r>
            <a:r>
              <a:rPr lang="cs-CZ" b="1" dirty="0" smtClean="0"/>
              <a:t>vesnice </a:t>
            </a:r>
            <a:r>
              <a:rPr lang="cs-CZ" b="1" dirty="0" err="1" smtClean="0"/>
              <a:t>Holašovice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  8) r. 1998  </a:t>
            </a:r>
            <a:r>
              <a:rPr lang="cs-CZ" b="1" dirty="0" smtClean="0"/>
              <a:t>zámek a zahrady v Kroměříži</a:t>
            </a:r>
          </a:p>
          <a:p>
            <a:r>
              <a:rPr lang="cs-CZ" dirty="0" smtClean="0"/>
              <a:t>  9) r. 1999  </a:t>
            </a:r>
            <a:endParaRPr lang="cs-CZ" b="1" dirty="0" smtClean="0"/>
          </a:p>
          <a:p>
            <a:r>
              <a:rPr lang="cs-CZ" dirty="0" smtClean="0"/>
              <a:t>10) r. 2000  </a:t>
            </a:r>
            <a:r>
              <a:rPr lang="cs-CZ" b="1" dirty="0" smtClean="0"/>
              <a:t>sloup Nejsvětější Trojice v Olomouci</a:t>
            </a:r>
          </a:p>
          <a:p>
            <a:r>
              <a:rPr lang="cs-CZ" dirty="0" smtClean="0"/>
              <a:t>11) r. 2001  </a:t>
            </a:r>
            <a:endParaRPr lang="cs-CZ" b="1" dirty="0" smtClean="0"/>
          </a:p>
          <a:p>
            <a:r>
              <a:rPr lang="cs-CZ" dirty="0" smtClean="0"/>
              <a:t>12) r. 2003  </a:t>
            </a:r>
            <a:r>
              <a:rPr lang="cs-CZ" b="1" dirty="0" smtClean="0"/>
              <a:t>židovská čtvrť a bazilika sv. Prokopa v Třebíči 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0"/>
            <a:ext cx="5097421" cy="461665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SVĚTOVÉ KULTURNÍ DĚDICTVÍ UNESCO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764704"/>
            <a:ext cx="14710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992" y="1628800"/>
            <a:ext cx="907300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1) r. 1992  </a:t>
            </a:r>
            <a:r>
              <a:rPr lang="cs-CZ" b="1" dirty="0" smtClean="0"/>
              <a:t>historické jádro Prahy </a:t>
            </a:r>
          </a:p>
          <a:p>
            <a:r>
              <a:rPr lang="cs-CZ" dirty="0" smtClean="0"/>
              <a:t>  2) r. 1992  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  3) r. 1992  </a:t>
            </a:r>
            <a:r>
              <a:rPr lang="cs-CZ" b="1" dirty="0" smtClean="0"/>
              <a:t>historické jádro Telče </a:t>
            </a:r>
          </a:p>
          <a:p>
            <a:r>
              <a:rPr lang="cs-CZ" dirty="0" smtClean="0"/>
              <a:t>  4) r. 1994  </a:t>
            </a:r>
            <a:r>
              <a:rPr lang="cs-CZ" b="1" dirty="0" smtClean="0"/>
              <a:t>poutní kostel sv. Jana Nepomuckého na Zelené hoře u Žďáru nad Sázavou </a:t>
            </a:r>
          </a:p>
          <a:p>
            <a:r>
              <a:rPr lang="cs-CZ" dirty="0" smtClean="0"/>
              <a:t>  5) r. 1995  </a:t>
            </a:r>
            <a:r>
              <a:rPr lang="cs-CZ" b="1" dirty="0" smtClean="0"/>
              <a:t>historické jádro Kutné Hory s chrámem sv. Barbory a </a:t>
            </a:r>
            <a:r>
              <a:rPr lang="cs-CZ" b="1" dirty="0" err="1" smtClean="0"/>
              <a:t>katedr</a:t>
            </a:r>
            <a:r>
              <a:rPr lang="cs-CZ" b="1" dirty="0" smtClean="0"/>
              <a:t>. Panny Marie v Sedlci </a:t>
            </a:r>
          </a:p>
          <a:p>
            <a:r>
              <a:rPr lang="cs-CZ" dirty="0" smtClean="0"/>
              <a:t>  6) r. 1996  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  7) r. 1998  </a:t>
            </a:r>
            <a:r>
              <a:rPr lang="cs-CZ" b="1" dirty="0" smtClean="0"/>
              <a:t>vesnice </a:t>
            </a:r>
            <a:r>
              <a:rPr lang="cs-CZ" b="1" dirty="0" err="1" smtClean="0"/>
              <a:t>Holašovice</a:t>
            </a:r>
            <a:r>
              <a:rPr lang="cs-CZ" b="1" dirty="0" smtClean="0"/>
              <a:t> </a:t>
            </a:r>
          </a:p>
          <a:p>
            <a:r>
              <a:rPr lang="cs-CZ" dirty="0" smtClean="0"/>
              <a:t>  8) r. 1998  </a:t>
            </a:r>
            <a:r>
              <a:rPr lang="cs-CZ" b="1" dirty="0" smtClean="0"/>
              <a:t>zámek a zahrady v Kroměříži</a:t>
            </a:r>
          </a:p>
          <a:p>
            <a:r>
              <a:rPr lang="cs-CZ" dirty="0" smtClean="0"/>
              <a:t>  9) r. 1999   </a:t>
            </a:r>
            <a:endParaRPr lang="cs-CZ" b="1" dirty="0" smtClean="0"/>
          </a:p>
          <a:p>
            <a:r>
              <a:rPr lang="cs-CZ" dirty="0" smtClean="0"/>
              <a:t>10) r. 2000  </a:t>
            </a:r>
            <a:r>
              <a:rPr lang="cs-CZ" b="1" dirty="0" smtClean="0"/>
              <a:t>sloup Nejsvětější Trojice v Olomouci</a:t>
            </a:r>
          </a:p>
          <a:p>
            <a:r>
              <a:rPr lang="cs-CZ" dirty="0" smtClean="0"/>
              <a:t>11) r. 2001  </a:t>
            </a:r>
            <a:endParaRPr lang="cs-CZ" b="1" dirty="0" smtClean="0"/>
          </a:p>
          <a:p>
            <a:r>
              <a:rPr lang="cs-CZ" dirty="0" smtClean="0"/>
              <a:t>12) r. 2003  </a:t>
            </a:r>
            <a:r>
              <a:rPr lang="cs-CZ" b="1" dirty="0" smtClean="0"/>
              <a:t>židovská čtvrť a bazilika sv. Prokopa v Třebíči 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043608" y="1916832"/>
            <a:ext cx="367299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historické jádro Českého Krumlova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15616" y="2996952"/>
            <a:ext cx="24787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Lednicko-valtický areál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15616" y="4365104"/>
            <a:ext cx="23192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vila </a:t>
            </a:r>
            <a:r>
              <a:rPr lang="cs-CZ" b="1" dirty="0" err="1" smtClean="0">
                <a:solidFill>
                  <a:srgbClr val="FF0000"/>
                </a:solidFill>
              </a:rPr>
              <a:t>Tugendhat</a:t>
            </a:r>
            <a:r>
              <a:rPr lang="cs-CZ" b="1" dirty="0" smtClean="0">
                <a:solidFill>
                  <a:srgbClr val="FF0000"/>
                </a:solidFill>
              </a:rPr>
              <a:t> v Brně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789040"/>
            <a:ext cx="19370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zámek v Litomyšli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085184"/>
            <a:ext cx="7926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UNESCO  se sídlem v Paříži je mezinárodní  organizace při OSN pro výchovu, vědu a kulturu.</a:t>
            </a:r>
          </a:p>
          <a:p>
            <a:pPr algn="ctr"/>
            <a:r>
              <a:rPr lang="cs-CZ" sz="1600" b="1" dirty="0" smtClean="0">
                <a:solidFill>
                  <a:schemeClr val="accent1">
                    <a:lumMod val="75000"/>
                  </a:schemeClr>
                </a:solidFill>
              </a:rPr>
              <a:t> Jejím posláním je přispívat k vzájemnému porozumění a sbližování mezi národy.</a:t>
            </a:r>
            <a:endParaRPr lang="cs-CZ" sz="1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60079" y="5733256"/>
            <a:ext cx="67785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006600"/>
                </a:solidFill>
              </a:rPr>
              <a:t>Světové kulturní dědictví a světové přírodní bohatství tvoří světové dědictví  </a:t>
            </a:r>
          </a:p>
          <a:p>
            <a:r>
              <a:rPr lang="cs-CZ" sz="1600" b="1" dirty="0" smtClean="0">
                <a:solidFill>
                  <a:srgbClr val="006600"/>
                </a:solidFill>
              </a:rPr>
              <a:t>  unikátních kulturních a přírodních památek, které byly zapsány do seznamu</a:t>
            </a:r>
          </a:p>
          <a:p>
            <a:pPr algn="ctr"/>
            <a:r>
              <a:rPr lang="cs-CZ" sz="1600" b="1" dirty="0" smtClean="0">
                <a:solidFill>
                  <a:srgbClr val="006600"/>
                </a:solidFill>
              </a:rPr>
              <a:t>světového dědictví UNESCO.</a:t>
            </a:r>
            <a:endParaRPr lang="cs-CZ" sz="16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  <p:bldP spid="10" grpId="0"/>
      <p:bldP spid="10" grpId="1"/>
      <p:bldP spid="11" grpId="0"/>
      <p:bldP spid="11" grpId="1"/>
      <p:bldP spid="13" grpId="0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2" cstate="print">
            <a:lum contrast="10000"/>
          </a:blip>
          <a:srcRect/>
          <a:stretch>
            <a:fillRect/>
          </a:stretch>
        </p:blipFill>
        <p:spPr bwMode="auto">
          <a:xfrm>
            <a:off x="323528" y="4077072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4" name="Picture 2" descr="C:\Users\Čapková\Desktop\Kutná hora -chrám sv. Barbory.jpg"/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/>
          <a:stretch>
            <a:fillRect/>
          </a:stretch>
        </p:blipFill>
        <p:spPr bwMode="auto">
          <a:xfrm>
            <a:off x="6228184" y="1484784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9" name="Picture 2" descr="C:\Users\Čapková\Desktop\zelená hora.jpg"/>
          <p:cNvPicPr>
            <a:picLocks noChangeAspect="1" noChangeArrowheads="1"/>
          </p:cNvPicPr>
          <p:nvPr/>
        </p:nvPicPr>
        <p:blipFill>
          <a:blip r:embed="rId4" cstate="print">
            <a:lum bright="10000" contrast="20000"/>
          </a:blip>
          <a:srcRect l="2778" t="26923" r="2778" b="3846"/>
          <a:stretch>
            <a:fillRect/>
          </a:stretch>
        </p:blipFill>
        <p:spPr bwMode="auto">
          <a:xfrm>
            <a:off x="3275856" y="4077072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2050" name="Picture 2" descr="C:\Users\Čapková\Desktop\Olomouc"/>
          <p:cNvPicPr>
            <a:picLocks noChangeAspect="1" noChangeArrowheads="1"/>
          </p:cNvPicPr>
          <p:nvPr/>
        </p:nvPicPr>
        <p:blipFill>
          <a:blip r:embed="rId5" cstate="print">
            <a:lum bright="10000" contrast="20000"/>
          </a:blip>
          <a:srcRect l="16194" t="2399" r="2838" b="4038"/>
          <a:stretch>
            <a:fillRect/>
          </a:stretch>
        </p:blipFill>
        <p:spPr bwMode="auto">
          <a:xfrm>
            <a:off x="6228184" y="4077072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21" name="TextovéPole 20"/>
          <p:cNvSpPr txBox="1"/>
          <p:nvPr/>
        </p:nvSpPr>
        <p:spPr>
          <a:xfrm>
            <a:off x="611560" y="62068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Urči místa 6 z 12 kulturních památek UNESCO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endParaRPr lang="cs-CZ" sz="2800" dirty="0">
              <a:solidFill>
                <a:srgbClr val="00B0F0"/>
              </a:solidFill>
            </a:endParaRPr>
          </a:p>
        </p:txBody>
      </p:sp>
      <p:pic>
        <p:nvPicPr>
          <p:cNvPr id="10" name="Picture 2" descr="C:\Users\Čapková\Desktop\Praha.jpg"/>
          <p:cNvPicPr>
            <a:picLocks noChangeAspect="1" noChangeArrowheads="1"/>
          </p:cNvPicPr>
          <p:nvPr/>
        </p:nvPicPr>
        <p:blipFill>
          <a:blip r:embed="rId6" cstate="print"/>
          <a:srcRect r="33356" b="15385"/>
          <a:stretch>
            <a:fillRect/>
          </a:stretch>
        </p:blipFill>
        <p:spPr bwMode="auto">
          <a:xfrm>
            <a:off x="323528" y="1484784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8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7" cstate="print">
            <a:lum bright="20000" contrast="20000"/>
          </a:blip>
          <a:srcRect r="33642"/>
          <a:stretch>
            <a:fillRect/>
          </a:stretch>
        </p:blipFill>
        <p:spPr bwMode="auto">
          <a:xfrm>
            <a:off x="3275856" y="1484784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2051720" y="0"/>
            <a:ext cx="5097421" cy="461665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SVĚTOVÉ KULTURNÍ DĚDICTVÍ UNESCO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23528" y="3356992"/>
            <a:ext cx="2592288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Praha</a:t>
            </a:r>
          </a:p>
          <a:p>
            <a:pPr algn="ctr"/>
            <a:r>
              <a:rPr lang="cs-CZ" sz="1600" b="1" dirty="0" smtClean="0"/>
              <a:t>historické jádro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356992"/>
            <a:ext cx="2808312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Holašovice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1600" b="1" dirty="0" smtClean="0"/>
              <a:t>selské usedlostí</a:t>
            </a:r>
            <a:endParaRPr lang="cs-CZ" sz="1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5949280"/>
            <a:ext cx="2592288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Kroměříž</a:t>
            </a:r>
          </a:p>
          <a:p>
            <a:pPr algn="ctr"/>
            <a:r>
              <a:rPr lang="cs-CZ" sz="1600" b="1" dirty="0" smtClean="0"/>
              <a:t>Květná zahrada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620688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75856" y="5949280"/>
            <a:ext cx="2664296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Žďár n. Sázavou</a:t>
            </a:r>
          </a:p>
          <a:p>
            <a:pPr algn="ctr"/>
            <a:r>
              <a:rPr lang="cs-CZ" sz="1600" b="1" dirty="0" smtClean="0"/>
              <a:t>kostel sv. Jana Nepomuckého</a:t>
            </a:r>
            <a:endParaRPr lang="cs-CZ" sz="1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5949280"/>
            <a:ext cx="2592288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Olomouc</a:t>
            </a:r>
          </a:p>
          <a:p>
            <a:pPr algn="ctr"/>
            <a:r>
              <a:rPr lang="cs-CZ" sz="1600" b="1" dirty="0" smtClean="0"/>
              <a:t>sloup </a:t>
            </a:r>
            <a:r>
              <a:rPr lang="cs-CZ" sz="1600" b="1" dirty="0" smtClean="0"/>
              <a:t>Nejvyšší trojice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3356992"/>
            <a:ext cx="2736304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Kutná Hora</a:t>
            </a:r>
          </a:p>
          <a:p>
            <a:pPr algn="ctr"/>
            <a:r>
              <a:rPr lang="cs-CZ" sz="1400" b="1" dirty="0" smtClean="0"/>
              <a:t> </a:t>
            </a:r>
            <a:r>
              <a:rPr lang="cs-CZ" sz="1600" b="1" dirty="0" smtClean="0"/>
              <a:t>chrám sv. Barbory</a:t>
            </a:r>
            <a:endParaRPr lang="cs-CZ" sz="1600" b="1" dirty="0"/>
          </a:p>
        </p:txBody>
      </p:sp>
      <p:pic>
        <p:nvPicPr>
          <p:cNvPr id="4" name="Picture 2" descr="C:\Users\Čapková\Desktop\Kutná hora -chrám sv. Barbory.jpg"/>
          <p:cNvPicPr>
            <a:picLocks noChangeAspect="1" noChangeArrowheads="1"/>
          </p:cNvPicPr>
          <p:nvPr/>
        </p:nvPicPr>
        <p:blipFill>
          <a:blip r:embed="rId2" cstate="print">
            <a:lum bright="10000" contrast="20000"/>
          </a:blip>
          <a:srcRect/>
          <a:stretch>
            <a:fillRect/>
          </a:stretch>
        </p:blipFill>
        <p:spPr bwMode="auto">
          <a:xfrm>
            <a:off x="6228184" y="1484784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9" name="Picture 2" descr="C:\Users\Čapková\Desktop\zelená hora.jpg"/>
          <p:cNvPicPr>
            <a:picLocks noChangeAspect="1" noChangeArrowheads="1"/>
          </p:cNvPicPr>
          <p:nvPr/>
        </p:nvPicPr>
        <p:blipFill>
          <a:blip r:embed="rId3" cstate="print">
            <a:lum bright="10000" contrast="20000"/>
          </a:blip>
          <a:srcRect l="2778" t="26923" r="2778" b="3846"/>
          <a:stretch>
            <a:fillRect/>
          </a:stretch>
        </p:blipFill>
        <p:spPr bwMode="auto">
          <a:xfrm>
            <a:off x="3275856" y="4077072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2050" name="Picture 2" descr="C:\Users\Čapková\Desktop\Olomouc"/>
          <p:cNvPicPr>
            <a:picLocks noChangeAspect="1" noChangeArrowheads="1"/>
          </p:cNvPicPr>
          <p:nvPr/>
        </p:nvPicPr>
        <p:blipFill>
          <a:blip r:embed="rId4" cstate="print">
            <a:lum bright="10000" contrast="20000"/>
          </a:blip>
          <a:srcRect l="16194" t="2399" r="2838" b="4038"/>
          <a:stretch>
            <a:fillRect/>
          </a:stretch>
        </p:blipFill>
        <p:spPr bwMode="auto">
          <a:xfrm>
            <a:off x="6228184" y="4077072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6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>
            <a:off x="323528" y="4077072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21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6" cstate="print">
            <a:lum bright="20000" contrast="20000"/>
          </a:blip>
          <a:srcRect r="33642"/>
          <a:stretch>
            <a:fillRect/>
          </a:stretch>
        </p:blipFill>
        <p:spPr bwMode="auto">
          <a:xfrm>
            <a:off x="3275856" y="1484784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pic>
        <p:nvPicPr>
          <p:cNvPr id="16" name="Picture 2" descr="C:\Users\Čapková\Desktop\Praha.jpg"/>
          <p:cNvPicPr>
            <a:picLocks noChangeAspect="1" noChangeArrowheads="1"/>
          </p:cNvPicPr>
          <p:nvPr/>
        </p:nvPicPr>
        <p:blipFill>
          <a:blip r:embed="rId7" cstate="print"/>
          <a:srcRect r="33356" b="15385"/>
          <a:stretch>
            <a:fillRect/>
          </a:stretch>
        </p:blipFill>
        <p:spPr bwMode="auto">
          <a:xfrm>
            <a:off x="323528" y="1484784"/>
            <a:ext cx="2592288" cy="1872208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</p:pic>
      <p:sp>
        <p:nvSpPr>
          <p:cNvPr id="22" name="TextovéPole 21"/>
          <p:cNvSpPr txBox="1"/>
          <p:nvPr/>
        </p:nvSpPr>
        <p:spPr>
          <a:xfrm>
            <a:off x="2051720" y="0"/>
            <a:ext cx="5097421" cy="461665"/>
          </a:xfrm>
          <a:prstGeom prst="rect">
            <a:avLst/>
          </a:prstGeom>
          <a:solidFill>
            <a:srgbClr val="FFFFCC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SVĚTOVÉ KULTURNÍ DĚDICTVÍ UNESCO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3" grpId="0" animBg="1"/>
      <p:bldP spid="18" grpId="0" animBg="1"/>
      <p:bldP spid="12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8. a 9. ročníku k procvičení, zopakování a utřídění základních zeměpisných pojmů, údajů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zajímavostí z učiva o kulturních památkách ČR.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atlasem ČR, svými učebnicemi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poznámkami.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mohou hledat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88640"/>
            <a:ext cx="849694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  <a:p>
            <a:r>
              <a:rPr lang="cs-CZ" sz="2400" dirty="0" smtClean="0"/>
              <a:t>Vlastní zdroj.</a:t>
            </a:r>
          </a:p>
          <a:p>
            <a:r>
              <a:rPr lang="cs-CZ" sz="2400" dirty="0" smtClean="0"/>
              <a:t>webové stránky  Národního památkového ústavu </a:t>
            </a:r>
          </a:p>
          <a:p>
            <a:endParaRPr lang="cs-CZ" sz="2400" dirty="0" smtClean="0"/>
          </a:p>
          <a:p>
            <a:r>
              <a:rPr lang="cs-CZ" sz="2400" dirty="0" smtClean="0"/>
              <a:t>Použité obrázky: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227687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588224" y="1052736"/>
            <a:ext cx="17175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www.</a:t>
            </a:r>
            <a:r>
              <a:rPr lang="cs-CZ" sz="2400" dirty="0" err="1" smtClean="0">
                <a:solidFill>
                  <a:prstClr val="black"/>
                </a:solidFill>
              </a:rPr>
              <a:t>npu.cz</a:t>
            </a:r>
            <a:endParaRPr lang="cs-CZ" sz="2400" dirty="0" smtClean="0">
              <a:solidFill>
                <a:prstClr val="black"/>
              </a:solidFill>
            </a:endParaRPr>
          </a:p>
        </p:txBody>
      </p:sp>
      <p:pic>
        <p:nvPicPr>
          <p:cNvPr id="14" name="Picture 6" descr="C:\Users\Čapková\Desktop\Prah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1" y="2924944"/>
            <a:ext cx="864097" cy="518683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87624" y="2708920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EEVA.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http://commons.wikimedia.org/wiki/File:Prague_Castle_from_Vltava_bank.jpg?uselang=cs </a:t>
            </a:r>
            <a:endParaRPr lang="cs-CZ" dirty="0"/>
          </a:p>
        </p:txBody>
      </p:sp>
      <p:pic>
        <p:nvPicPr>
          <p:cNvPr id="16" name="Picture 2" descr="C:\Users\Čapková\Desktop\hrad Karlštejn o.Beroun, St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717032"/>
            <a:ext cx="864096" cy="648072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187624" y="3573016"/>
            <a:ext cx="7956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MICHAL RITTER.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http://commons.wikimedia.org/wiki/File:Hrad_Karl%C5%A1tejn_06.jpg?uselang=cs </a:t>
            </a:r>
            <a:endParaRPr lang="cs-CZ" dirty="0"/>
          </a:p>
        </p:txBody>
      </p:sp>
      <p:pic>
        <p:nvPicPr>
          <p:cNvPr id="18" name="Picture 3" descr="C:\Users\Čapková\Desktop\Říp"/>
          <p:cNvPicPr>
            <a:picLocks noChangeAspect="1" noChangeArrowheads="1"/>
          </p:cNvPicPr>
          <p:nvPr/>
        </p:nvPicPr>
        <p:blipFill>
          <a:blip r:embed="rId5" cstate="print"/>
          <a:srcRect l="21330" t="11668" r="18632" b="35884"/>
          <a:stretch>
            <a:fillRect/>
          </a:stretch>
        </p:blipFill>
        <p:spPr bwMode="auto">
          <a:xfrm>
            <a:off x="179512" y="4581129"/>
            <a:ext cx="864096" cy="60968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1187624" y="4509120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WAKOWLK.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http://cs.wikipedia.org/wiki/Soubor:%C5%98%C3%ADp.JPG </a:t>
            </a:r>
            <a:endParaRPr lang="cs-CZ" dirty="0"/>
          </a:p>
        </p:txBody>
      </p:sp>
      <p:pic>
        <p:nvPicPr>
          <p:cNvPr id="20" name="Picture 1" descr="C:\Users\Čapková\Desktop\Kroměříž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5301208"/>
            <a:ext cx="864095" cy="598220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187624" y="5157192"/>
            <a:ext cx="8173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MARZPER.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http://commons.wikimedia.org/wiki/File:Kromeriz_-_Kvetna_zahrada_-_vyhled_z_promenady.JPG?uselang=cs </a:t>
            </a:r>
            <a:endParaRPr lang="cs-CZ" dirty="0"/>
          </a:p>
        </p:txBody>
      </p:sp>
      <p:pic>
        <p:nvPicPr>
          <p:cNvPr id="22" name="Picture 2" descr="C:\Users\Čapková\Desktop\korunovační klenot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6093296"/>
            <a:ext cx="864096" cy="576064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187624" y="6093297"/>
            <a:ext cx="73448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LAMPRUS.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http://cs.wikipedia.org/wiki/Soubor:Czech_crown_jewels.jpg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Ještěd.jpg"/>
          <p:cNvPicPr>
            <a:picLocks noChangeAspect="1" noChangeArrowheads="1"/>
          </p:cNvPicPr>
          <p:nvPr/>
        </p:nvPicPr>
        <p:blipFill>
          <a:blip r:embed="rId2" cstate="print"/>
          <a:srcRect l="16926" t="2919" r="23540" b="37893"/>
          <a:stretch>
            <a:fillRect/>
          </a:stretch>
        </p:blipFill>
        <p:spPr bwMode="auto">
          <a:xfrm>
            <a:off x="179512" y="188640"/>
            <a:ext cx="864096" cy="576064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15616" y="188640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BERND GUTTE.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http://cs.wikipedia.org/wiki/Soubor:Jested.jpg </a:t>
            </a:r>
            <a:endParaRPr lang="cs-CZ" dirty="0"/>
          </a:p>
        </p:txBody>
      </p:sp>
      <p:pic>
        <p:nvPicPr>
          <p:cNvPr id="4" name="Picture 2" descr="C:\Users\Čapková\Desktop\NPÚ Praha 1 - Ledebourský palác (Valdštejnské nám.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80728"/>
            <a:ext cx="864096" cy="64807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15616" y="836712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VITVIT.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http://cs.wikipedia.org/wiki/Soubor:Ledeboursk%C3%BD_pal%C3%A1c_v_Praze_03.JPG </a:t>
            </a:r>
            <a:endParaRPr lang="cs-CZ" dirty="0"/>
          </a:p>
        </p:txBody>
      </p:sp>
      <p:pic>
        <p:nvPicPr>
          <p:cNvPr id="7" name="Picture 2" descr="C:\Users\Čapková\Desktop\MPR Slavon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916832"/>
            <a:ext cx="864096" cy="64807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115616" y="1700808"/>
            <a:ext cx="80283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DANIEL BARÁNEK.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http://commons.wikimedia.org/wiki/File:Slavonice,_n%C3%A1m%C4%9Bst%C3%AD_M%C3%ADru,_Z_01.jpg?uselang=cs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15616" y="2852936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PODZEMNIK.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http://commons.wikimedia.org/wiki/File:Pavlov_kostel3.JPG?uselang=cs </a:t>
            </a:r>
            <a:endParaRPr lang="cs-CZ" dirty="0"/>
          </a:p>
        </p:txBody>
      </p:sp>
      <p:pic>
        <p:nvPicPr>
          <p:cNvPr id="10" name="Picture 3" descr="C:\Users\Čapková\Desktop\VPR Pavlo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852936"/>
            <a:ext cx="864096" cy="648072"/>
          </a:xfrm>
          <a:prstGeom prst="rect">
            <a:avLst/>
          </a:prstGeom>
          <a:noFill/>
        </p:spPr>
      </p:pic>
      <p:pic>
        <p:nvPicPr>
          <p:cNvPr id="11" name="Picture 4" descr="C:\Users\Čapková\Desktop\APR Hradiště u Nasavrk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717033"/>
            <a:ext cx="864096" cy="575704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115616" y="3501008"/>
            <a:ext cx="77768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PRAZAK.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http://cs.wikipedia.org/wiki/Soubor:Poz%C5%AFstatky_val%C5%AF_keltsk%C3%A9ho_oppida_Hradi%C5%A1t%C4%9B_u_Nasavrk1.jpg </a:t>
            </a:r>
            <a:endParaRPr lang="cs-CZ" dirty="0"/>
          </a:p>
        </p:txBody>
      </p:sp>
      <p:pic>
        <p:nvPicPr>
          <p:cNvPr id="13" name="Picture 5" descr="C:\Users\Čapková\Desktop\OPR Kuk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3" y="4437112"/>
            <a:ext cx="864096" cy="648395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115616" y="4437112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STANISLAV JELEN.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http://cs.wikipedia.org/wiki/Soubor:Kuks2.jpg </a:t>
            </a:r>
            <a:endParaRPr lang="cs-CZ" dirty="0"/>
          </a:p>
        </p:txBody>
      </p:sp>
      <p:pic>
        <p:nvPicPr>
          <p:cNvPr id="15" name="Picture 2" descr="C:\Users\Čapková\Desktop\MPZ Praha 6 - Střešovice vilová čtvrťOřechovk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229200"/>
            <a:ext cx="864096" cy="648072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115616" y="5085184"/>
            <a:ext cx="80283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ŠJŮ. </a:t>
            </a:r>
            <a:r>
              <a:rPr lang="en-US" i="1" dirty="0" smtClean="0"/>
              <a:t>commons.wikimedia.org</a:t>
            </a:r>
            <a:r>
              <a:rPr lang="en-US" dirty="0" smtClean="0"/>
              <a:t> [online]. [cit. </a:t>
            </a:r>
            <a:r>
              <a:rPr lang="cs-CZ" dirty="0" smtClean="0"/>
              <a:t>17.4</a:t>
            </a:r>
            <a:r>
              <a:rPr lang="en-US" dirty="0" smtClean="0"/>
              <a:t>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http://commons.wikimedia.org/wiki/File:D%C4%9Blost%C5%99eleck%C3%A1_50_-_44,_z_Klidn%C3%A9.jpg?uselang=cs </a:t>
            </a:r>
            <a:endParaRPr lang="cs-CZ" dirty="0"/>
          </a:p>
        </p:txBody>
      </p:sp>
      <p:pic>
        <p:nvPicPr>
          <p:cNvPr id="17" name="Picture 3" descr="C:\Users\Čapková\Desktop\VPZ Rejvíz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6021288"/>
            <a:ext cx="864096" cy="648072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115616" y="6021288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LADIN. </a:t>
            </a:r>
            <a:r>
              <a:rPr lang="cs-CZ" i="1" dirty="0" err="1" smtClean="0"/>
              <a:t>cs.wikipedia.org</a:t>
            </a:r>
            <a:r>
              <a:rPr lang="cs-CZ" i="1" dirty="0" smtClean="0"/>
              <a:t>/</a:t>
            </a:r>
            <a:r>
              <a:rPr lang="cs-CZ" dirty="0" smtClean="0"/>
              <a:t> [online]. [cit. 17.4.2013]. Dostupný na WWW: http://cs.wikipedia.org/wiki/Soubor:Rejviz.jpg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Čapková\Desktop\KPR Lednicko - valtický areá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3" y="188641"/>
            <a:ext cx="576064" cy="63367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87624" y="188640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MARZPER.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http://cs.wikipedia.org/wiki/Soubor:Minaret_in_Lednice_-_se_stromy.JPG </a:t>
            </a:r>
            <a:endParaRPr lang="cs-CZ" dirty="0"/>
          </a:p>
        </p:txBody>
      </p:sp>
      <p:pic>
        <p:nvPicPr>
          <p:cNvPr id="4" name="Picture 2" descr="C:\Users\Čapková\Desktop\Nové Město nad Metuj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80728"/>
            <a:ext cx="936103" cy="64807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87624" y="836712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KARELJ.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http://cs.wikipedia.org/wiki/Soubor:Nov%C3%A9_M%C4%9Bsto_nM_form_air_3.jpg </a:t>
            </a:r>
            <a:endParaRPr lang="cs-CZ" dirty="0"/>
          </a:p>
        </p:txBody>
      </p:sp>
      <p:pic>
        <p:nvPicPr>
          <p:cNvPr id="6" name="Picture 2" descr="C:\Users\Čapková\Desktop\Hrad Bouzo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72816"/>
            <a:ext cx="936103" cy="64807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87624" y="1772816"/>
            <a:ext cx="795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HAROLD.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http://commons.wikimedia.org/wiki/File:Bouzov,_hrad_(03).jpg?uselang=cs </a:t>
            </a:r>
            <a:endParaRPr lang="cs-CZ" dirty="0"/>
          </a:p>
        </p:txBody>
      </p:sp>
      <p:pic>
        <p:nvPicPr>
          <p:cNvPr id="8" name="Picture 2" descr="C:\Users\Čapková\Desktop\zámek Mikulov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564904"/>
            <a:ext cx="936104" cy="648072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87624" y="2492896"/>
            <a:ext cx="74168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PODZEMNIK.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http://cs.wikipedia.org/wiki/Soubor:Mikulov,_z%C3%A1mek.JPG </a:t>
            </a:r>
            <a:endParaRPr lang="cs-CZ" dirty="0"/>
          </a:p>
        </p:txBody>
      </p:sp>
      <p:pic>
        <p:nvPicPr>
          <p:cNvPr id="10" name="Picture 2" descr="C:\Users\Čapková\Desktop\Opočn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356992"/>
            <a:ext cx="936104" cy="62368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87624" y="3140968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PRAZAK.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http://cs.wikipedia.org/wiki/Soubor:Opo%C4%8Dno_-_z%C3%A1meck%C3%A9_n%C3%A1dvo%C5%99%C3%AD.jpg </a:t>
            </a:r>
            <a:endParaRPr lang="cs-CZ" dirty="0"/>
          </a:p>
        </p:txBody>
      </p:sp>
      <p:pic>
        <p:nvPicPr>
          <p:cNvPr id="12" name="Picture 2" descr="C:\Users\Čapková\Desktop\Národní divadl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149080"/>
            <a:ext cx="936104" cy="70251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87624" y="4077072"/>
            <a:ext cx="82089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PATRICK-EMIL ZÖRNER..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http://commons.wikimedia.org/wiki/File:Nationaltheater_2005-03-26_00.jpeg?uselang=cs </a:t>
            </a:r>
            <a:endParaRPr lang="cs-CZ" dirty="0"/>
          </a:p>
        </p:txBody>
      </p:sp>
      <p:pic>
        <p:nvPicPr>
          <p:cNvPr id="14" name="Picture 5" descr="C:\Users\Čapková\Desktop\Rožnov"/>
          <p:cNvPicPr>
            <a:picLocks noChangeAspect="1" noChangeArrowheads="1"/>
          </p:cNvPicPr>
          <p:nvPr/>
        </p:nvPicPr>
        <p:blipFill>
          <a:blip r:embed="rId8" cstate="print"/>
          <a:srcRect l="4641" t="5948" r="5586"/>
          <a:stretch>
            <a:fillRect/>
          </a:stretch>
        </p:blipFill>
        <p:spPr bwMode="auto">
          <a:xfrm>
            <a:off x="179512" y="5085184"/>
            <a:ext cx="936104" cy="652176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87624" y="4941168"/>
            <a:ext cx="79563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ZDENEK SVOBODA.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http://cs.wikipedia.org/wiki/Soubor:Vala%C5%A1sk%C3%A9_m%C4%9Bste%C4%8Dko,_kostel.jpg </a:t>
            </a:r>
            <a:endParaRPr lang="cs-CZ" dirty="0"/>
          </a:p>
        </p:txBody>
      </p:sp>
      <p:pic>
        <p:nvPicPr>
          <p:cNvPr id="16" name="Picture 3" descr="C:\Users\Čapková\Desktop\Relikviář sv. Maura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877272"/>
            <a:ext cx="648072" cy="79208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187624" y="5805264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KASZANKAPL. </a:t>
            </a:r>
            <a:r>
              <a:rPr lang="cs-CZ" i="1" dirty="0" smtClean="0"/>
              <a:t>/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http://commons.wikimedia.org/wiki/File:Reliquary_of_St._Maurus_-_1.JPG?uselang=cs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Vyšeheadský kode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39"/>
            <a:ext cx="443206" cy="648073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115616" y="188640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http://cs.wikipedia.org/wiki/Soubor:Kodex_vy%C5%A1ehradsk%C3%BD1.jpg </a:t>
            </a:r>
            <a:endParaRPr lang="cs-CZ" dirty="0"/>
          </a:p>
        </p:txBody>
      </p:sp>
      <p:pic>
        <p:nvPicPr>
          <p:cNvPr id="4" name="Picture 5" descr="C:\Users\Čapková\Desktop\Věstonická venuš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908720"/>
            <a:ext cx="364142" cy="64807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15616" y="836712"/>
            <a:ext cx="8028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PETR NOVÁK, WIKIPEDIE.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http://cs.wikipedia.org/wiki/Soubor:Vestonicka_venuse_edit.jpg </a:t>
            </a:r>
            <a:endParaRPr lang="cs-CZ" dirty="0"/>
          </a:p>
        </p:txBody>
      </p:sp>
      <p:pic>
        <p:nvPicPr>
          <p:cNvPr id="6" name="Picture 4" descr="C:\Users\Čapková\Desktop\Tatra_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3" y="1628800"/>
            <a:ext cx="792088" cy="59406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15616" y="155679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STANISLAV JELEN.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http://cs.wikipedia.org/wiki/Soubor:Tatra_80.jpg </a:t>
            </a:r>
            <a:endParaRPr lang="cs-CZ" dirty="0"/>
          </a:p>
        </p:txBody>
      </p:sp>
      <p:pic>
        <p:nvPicPr>
          <p:cNvPr id="8" name="Picture 3" descr="C:\Users\Čapková\Desktop\lokomotiv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348880"/>
            <a:ext cx="792088" cy="59406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15616" y="2276872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PETR.ADAMEK.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http://cs.wikipedia.org/wiki/Soubor:Locomotive-cz-M290-001.jpg </a:t>
            </a:r>
            <a:endParaRPr lang="cs-CZ" dirty="0"/>
          </a:p>
        </p:txBody>
      </p:sp>
      <p:pic>
        <p:nvPicPr>
          <p:cNvPr id="12" name="Picture 2" descr="C:\Users\Čapková\Desktop\návesní vesnice(Holašovice) Č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4005064"/>
            <a:ext cx="792088" cy="47525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15616" y="3861048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SGBEER. </a:t>
            </a:r>
            <a:r>
              <a:rPr lang="cs-CZ" i="1" dirty="0" err="1" smtClean="0"/>
              <a:t>cs.wikipedia.or</a:t>
            </a:r>
            <a:r>
              <a:rPr lang="cs-CZ" dirty="0" smtClean="0"/>
              <a:t> [online]. [cit. 17.4.2013]. Dostupný na WWW: http://cs.wikipedia.org/wiki/Soubor:Holasovice1.jpg </a:t>
            </a:r>
            <a:endParaRPr lang="cs-CZ" dirty="0"/>
          </a:p>
        </p:txBody>
      </p:sp>
      <p:pic>
        <p:nvPicPr>
          <p:cNvPr id="14" name="Picture 2" descr="C:\Users\Čapková\Desktop\Kutná hora -chrám sv. Barbory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653136"/>
            <a:ext cx="792088" cy="563308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1115616" y="4509120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JERZY STRZELECKI.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http://cs.wikipedia.org/wiki/Soubor:KUTNA_HORA_(js)_7.jpg </a:t>
            </a:r>
            <a:endParaRPr lang="cs-CZ" dirty="0"/>
          </a:p>
        </p:txBody>
      </p:sp>
      <p:pic>
        <p:nvPicPr>
          <p:cNvPr id="16" name="Picture 2" descr="C:\Users\Čapková\Desktop\zelená hor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373216"/>
            <a:ext cx="792088" cy="59406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115616" y="5157192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ANNA PROKOPOVÁ.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http://cs.wikipedia.org/wiki/Soubor:Church_of_St_John_of_Nepomuk_at_Zelena_aora_CZ.jpg </a:t>
            </a:r>
            <a:endParaRPr lang="cs-CZ" dirty="0"/>
          </a:p>
        </p:txBody>
      </p:sp>
      <p:pic>
        <p:nvPicPr>
          <p:cNvPr id="18" name="Picture 3" descr="C:\Users\Čapková\Desktop\Olomouc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6093296"/>
            <a:ext cx="792088" cy="59406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15616" y="6021289"/>
            <a:ext cx="76683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DOMINIK.TEFERT.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17.4.2013]. Dostupný na WWW: http://cs.wikipedia.org/wiki/Soubor:Olm%C3%BCtz_hauptplatz.JPG </a:t>
            </a:r>
            <a:endParaRPr lang="cs-CZ" dirty="0"/>
          </a:p>
        </p:txBody>
      </p:sp>
      <p:pic>
        <p:nvPicPr>
          <p:cNvPr id="21" name="Picture 2" descr="C:\Users\Čapková\Desktop\Praha.jpg"/>
          <p:cNvPicPr>
            <a:picLocks noChangeAspect="1" noChangeArrowheads="1"/>
          </p:cNvPicPr>
          <p:nvPr/>
        </p:nvPicPr>
        <p:blipFill>
          <a:blip r:embed="rId10" cstate="print"/>
          <a:srcRect r="20027"/>
          <a:stretch>
            <a:fillRect/>
          </a:stretch>
        </p:blipFill>
        <p:spPr bwMode="auto">
          <a:xfrm>
            <a:off x="179512" y="3140968"/>
            <a:ext cx="792088" cy="648072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1115616" y="2996952"/>
            <a:ext cx="76683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GR3MI.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17.4.2013]. Dostupný na WWW: http://commons.wikimedia.org/wiki/File:2005-04_-_prague_-_toits_-_st_guy_-_st_nicolas.jpg?uselang=cs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8428</TotalTime>
  <Words>1773</Words>
  <Application>Microsoft Office PowerPoint</Application>
  <PresentationFormat>Předvádění na obrazovce (4:3)</PresentationFormat>
  <Paragraphs>258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sady Office</vt:lpstr>
      <vt:lpstr>Vrchol</vt:lpstr>
      <vt:lpstr>Snímek 1</vt:lpstr>
      <vt:lpstr>KULTURNÍ  PAMÁTKY  ČR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687</cp:revision>
  <dcterms:created xsi:type="dcterms:W3CDTF">2011-12-27T20:15:32Z</dcterms:created>
  <dcterms:modified xsi:type="dcterms:W3CDTF">2013-06-08T17:56:49Z</dcterms:modified>
</cp:coreProperties>
</file>