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71" r:id="rId4"/>
    <p:sldId id="448" r:id="rId5"/>
    <p:sldId id="261" r:id="rId6"/>
    <p:sldId id="482" r:id="rId7"/>
    <p:sldId id="437" r:id="rId8"/>
    <p:sldId id="438" r:id="rId9"/>
    <p:sldId id="439" r:id="rId10"/>
    <p:sldId id="458" r:id="rId11"/>
    <p:sldId id="452" r:id="rId12"/>
    <p:sldId id="454" r:id="rId13"/>
    <p:sldId id="450" r:id="rId14"/>
    <p:sldId id="451" r:id="rId15"/>
    <p:sldId id="455" r:id="rId16"/>
    <p:sldId id="456" r:id="rId17"/>
    <p:sldId id="457" r:id="rId18"/>
    <p:sldId id="459" r:id="rId19"/>
    <p:sldId id="461" r:id="rId20"/>
    <p:sldId id="474" r:id="rId21"/>
    <p:sldId id="462" r:id="rId22"/>
    <p:sldId id="463" r:id="rId23"/>
    <p:sldId id="471" r:id="rId24"/>
    <p:sldId id="476" r:id="rId25"/>
    <p:sldId id="464" r:id="rId26"/>
    <p:sldId id="465" r:id="rId27"/>
    <p:sldId id="466" r:id="rId28"/>
    <p:sldId id="467" r:id="rId29"/>
    <p:sldId id="468" r:id="rId30"/>
    <p:sldId id="469" r:id="rId31"/>
    <p:sldId id="470" r:id="rId32"/>
    <p:sldId id="481" r:id="rId33"/>
    <p:sldId id="477" r:id="rId34"/>
    <p:sldId id="478" r:id="rId35"/>
    <p:sldId id="479" r:id="rId36"/>
    <p:sldId id="453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FEDEF"/>
    <a:srgbClr val="F2E0C0"/>
    <a:srgbClr val="ECBAAC"/>
    <a:srgbClr val="CCFF99"/>
    <a:srgbClr val="FFCC00"/>
    <a:srgbClr val="CCFF66"/>
    <a:srgbClr val="9966FF"/>
    <a:srgbClr val="FF99CC"/>
    <a:srgbClr val="FF3399"/>
    <a:srgbClr val="00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/>
      <dgm:spPr/>
      <dgm:t>
        <a:bodyPr/>
        <a:lstStyle/>
        <a:p>
          <a:r>
            <a:rPr lang="cs-CZ" dirty="0" smtClean="0"/>
            <a:t>integrace</a:t>
          </a:r>
          <a:endParaRPr lang="cs-CZ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/>
      <dgm:spPr/>
      <dgm:t>
        <a:bodyPr/>
        <a:lstStyle/>
        <a:p>
          <a:r>
            <a:rPr lang="cs-CZ" dirty="0" smtClean="0"/>
            <a:t>kooperace</a:t>
          </a:r>
          <a:endParaRPr lang="cs-CZ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/>
      <dgm:spPr/>
      <dgm:t>
        <a:bodyPr/>
        <a:lstStyle/>
        <a:p>
          <a:r>
            <a:rPr lang="cs-CZ" dirty="0" smtClean="0"/>
            <a:t>globalizace</a:t>
          </a:r>
          <a:endParaRPr lang="cs-CZ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EE2DD4F-7CF7-48E0-8C07-1B8F9C6DE597}">
      <dgm:prSet/>
      <dgm:spPr/>
      <dgm:t>
        <a:bodyPr/>
        <a:lstStyle/>
        <a:p>
          <a:r>
            <a:rPr lang="cs-CZ" dirty="0" smtClean="0"/>
            <a:t>politické </a:t>
          </a:r>
        </a:p>
        <a:p>
          <a:r>
            <a:rPr lang="cs-CZ" dirty="0" smtClean="0"/>
            <a:t>organizace</a:t>
          </a:r>
          <a:endParaRPr lang="cs-CZ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/>
      <dgm:spPr/>
      <dgm:t>
        <a:bodyPr/>
        <a:lstStyle/>
        <a:p>
          <a:r>
            <a:rPr lang="cs-CZ" dirty="0" smtClean="0"/>
            <a:t>vojenské </a:t>
          </a:r>
        </a:p>
        <a:p>
          <a:r>
            <a:rPr lang="cs-CZ" dirty="0" smtClean="0"/>
            <a:t>organizace</a:t>
          </a:r>
          <a:endParaRPr lang="cs-CZ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/>
      <dgm:t>
        <a:bodyPr/>
        <a:lstStyle/>
        <a:p>
          <a:r>
            <a:rPr lang="cs-CZ" sz="2800" dirty="0" smtClean="0"/>
            <a:t>ekonomické</a:t>
          </a:r>
        </a:p>
        <a:p>
          <a:r>
            <a:rPr lang="cs-CZ" sz="2800" dirty="0" smtClean="0"/>
            <a:t>organizace</a:t>
          </a:r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/>
      <dgm:spPr/>
      <dgm:t>
        <a:bodyPr/>
        <a:lstStyle/>
        <a:p>
          <a:r>
            <a:rPr lang="cs-CZ" dirty="0" smtClean="0"/>
            <a:t>nevládní</a:t>
          </a:r>
        </a:p>
        <a:p>
          <a:r>
            <a:rPr lang="cs-CZ" dirty="0" smtClean="0"/>
            <a:t>organizace</a:t>
          </a:r>
          <a:endParaRPr lang="cs-CZ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8CABA663-F140-4381-A837-528457B523EF}">
      <dgm:prSet/>
      <dgm:spPr/>
      <dgm:t>
        <a:bodyPr/>
        <a:lstStyle/>
        <a:p>
          <a:r>
            <a:rPr lang="cs-CZ" dirty="0" smtClean="0"/>
            <a:t>korporace</a:t>
          </a:r>
          <a:endParaRPr lang="cs-CZ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8" custLinFactNeighborX="516" custLinFactNeighborY="-198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8" custLinFactNeighborX="4928" custLinFactNeighborY="8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69BA46AD-DF0A-4BBD-9AEE-440738E97DD1}" type="pres">
      <dgm:prSet presAssocID="{1EE2DD4F-7CF7-48E0-8C07-1B8F9C6DE597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5" presStyleCnt="8" custLinFactNeighborX="-1235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6" presStyleCnt="8" custLinFactNeighborX="-2060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A3E5B23E-B192-4BFD-92A0-41EEB54F14A2}" type="presOf" srcId="{7064D6C3-D3C5-48BB-ABE8-9B6F4E5F0A72}" destId="{BC96A9CA-1CEB-4AF6-A87C-FBD3AB402411}" srcOrd="0" destOrd="0" presId="urn:microsoft.com/office/officeart/2005/8/layout/default#1"/>
    <dgm:cxn modelId="{258AD039-3D32-4652-A34B-87E7BA84E10B}" type="presOf" srcId="{53967C97-45EB-4DD3-90B7-0B27D694F559}" destId="{12A3D154-DC56-44D7-ADBF-D1C4D58ED58A}" srcOrd="0" destOrd="0" presId="urn:microsoft.com/office/officeart/2005/8/layout/default#1"/>
    <dgm:cxn modelId="{BB47ADEE-A822-4701-BD1B-B55771F2B8A2}" type="presOf" srcId="{8CABA663-F140-4381-A837-528457B523EF}" destId="{D9A0A614-79EC-42F7-A674-B82117D4894F}" srcOrd="0" destOrd="0" presId="urn:microsoft.com/office/officeart/2005/8/layout/default#1"/>
    <dgm:cxn modelId="{2BFDAC15-453D-4033-8E79-EFD866503141}" srcId="{7D689C6D-215A-4061-950F-D2B50FE031ED}" destId="{0E767B01-13C3-462A-A480-36847BE14600}" srcOrd="7" destOrd="0" parTransId="{92C6742D-DFB2-40B3-82D6-3A6C77DECC85}" sibTransId="{4B5082E5-F459-432B-955B-08AD14ED6B7B}"/>
    <dgm:cxn modelId="{BBAED7C4-8C05-4D86-BFE1-25B37505E20F}" type="presOf" srcId="{6D29609A-A390-414B-A1D1-B8FB6AD99EA0}" destId="{A33118F3-006D-4DE0-85D7-BEF5B6ED5873}" srcOrd="0" destOrd="0" presId="urn:microsoft.com/office/officeart/2005/8/layout/default#1"/>
    <dgm:cxn modelId="{405E1C6B-854D-49B3-9D8B-0B414DE95691}" type="presOf" srcId="{7D689C6D-215A-4061-950F-D2B50FE031ED}" destId="{3C5A676D-11A3-40AD-B0C0-98AA55E96A4D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F6981952-24A7-4338-B799-254365377D06}" type="presOf" srcId="{1EE2DD4F-7CF7-48E0-8C07-1B8F9C6DE597}" destId="{69BA46AD-DF0A-4BBD-9AEE-440738E97DD1}" srcOrd="0" destOrd="0" presId="urn:microsoft.com/office/officeart/2005/8/layout/default#1"/>
    <dgm:cxn modelId="{427FFD6B-6DB3-4613-A50A-4B5179B109FF}" type="presOf" srcId="{0E767B01-13C3-462A-A480-36847BE14600}" destId="{802AFF8F-A710-40F3-A00D-100F373737B8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6801438F-A04C-42D9-95CB-4D968946CFAF}" type="presOf" srcId="{C68AB37A-53D0-4D22-A99A-2423E0AA25C6}" destId="{D130A27F-5689-4129-A5C8-1E2E8D1BAED4}" srcOrd="0" destOrd="0" presId="urn:microsoft.com/office/officeart/2005/8/layout/default#1"/>
    <dgm:cxn modelId="{22DE3D33-CD71-4201-82C2-652054EEC6EE}" type="presOf" srcId="{0B3179CF-1808-4AF2-9A23-49E161367459}" destId="{7685899C-38FE-4CB4-8B7F-2C3F43DD35D1}" srcOrd="0" destOrd="0" presId="urn:microsoft.com/office/officeart/2005/8/layout/default#1"/>
    <dgm:cxn modelId="{E2433681-0A45-475A-B7A4-B987DB1FE173}" srcId="{7D689C6D-215A-4061-950F-D2B50FE031ED}" destId="{1EE2DD4F-7CF7-48E0-8C07-1B8F9C6DE597}" srcOrd="4" destOrd="0" parTransId="{47C13694-4136-4579-9E57-294F80AFBD05}" sibTransId="{BD2EED37-13E9-4B86-A133-FC27D313D7E9}"/>
    <dgm:cxn modelId="{92B5A08E-3258-430A-8E36-2CFB1C1400BF}" srcId="{7D689C6D-215A-4061-950F-D2B50FE031ED}" destId="{7064D6C3-D3C5-48BB-ABE8-9B6F4E5F0A72}" srcOrd="6" destOrd="0" parTransId="{E9F36483-EE12-4DB5-841B-1B5B2D6CB4F9}" sibTransId="{845183BE-FF56-4A4D-8C29-228FC3B5F0F6}"/>
    <dgm:cxn modelId="{C37A3538-FC00-46BC-8E13-33BB9B2D8D72}" srcId="{7D689C6D-215A-4061-950F-D2B50FE031ED}" destId="{53967C97-45EB-4DD3-90B7-0B27D694F559}" srcOrd="5" destOrd="0" parTransId="{365976D7-5454-40E8-87F5-C8E3C297E915}" sibTransId="{908CEFEE-78EA-4900-8633-47788A31EF4C}"/>
    <dgm:cxn modelId="{47DECA95-152D-492F-8161-96DE624E23DF}" type="presParOf" srcId="{3C5A676D-11A3-40AD-B0C0-98AA55E96A4D}" destId="{A33118F3-006D-4DE0-85D7-BEF5B6ED5873}" srcOrd="0" destOrd="0" presId="urn:microsoft.com/office/officeart/2005/8/layout/default#1"/>
    <dgm:cxn modelId="{F5817807-C404-45F9-83C5-975093BA77E8}" type="presParOf" srcId="{3C5A676D-11A3-40AD-B0C0-98AA55E96A4D}" destId="{ED37F170-9829-48EA-8EBA-6F9CF988D086}" srcOrd="1" destOrd="0" presId="urn:microsoft.com/office/officeart/2005/8/layout/default#1"/>
    <dgm:cxn modelId="{B3360B3E-1CA5-48B5-ADC5-3859C461B26A}" type="presParOf" srcId="{3C5A676D-11A3-40AD-B0C0-98AA55E96A4D}" destId="{7685899C-38FE-4CB4-8B7F-2C3F43DD35D1}" srcOrd="2" destOrd="0" presId="urn:microsoft.com/office/officeart/2005/8/layout/default#1"/>
    <dgm:cxn modelId="{44047E6A-919C-43C6-AB74-0A32E6411503}" type="presParOf" srcId="{3C5A676D-11A3-40AD-B0C0-98AA55E96A4D}" destId="{853257FC-53A7-41E2-A65B-84FCEABD6802}" srcOrd="3" destOrd="0" presId="urn:microsoft.com/office/officeart/2005/8/layout/default#1"/>
    <dgm:cxn modelId="{312C013D-9501-4D88-B46A-A78EBA9E0F1E}" type="presParOf" srcId="{3C5A676D-11A3-40AD-B0C0-98AA55E96A4D}" destId="{D130A27F-5689-4129-A5C8-1E2E8D1BAED4}" srcOrd="4" destOrd="0" presId="urn:microsoft.com/office/officeart/2005/8/layout/default#1"/>
    <dgm:cxn modelId="{01D3228C-009D-4903-B529-BC687C190400}" type="presParOf" srcId="{3C5A676D-11A3-40AD-B0C0-98AA55E96A4D}" destId="{7AC5A7A6-39BB-4862-9179-92A64503AD24}" srcOrd="5" destOrd="0" presId="urn:microsoft.com/office/officeart/2005/8/layout/default#1"/>
    <dgm:cxn modelId="{4F726B15-5035-4EC3-B19F-3728FEE2360A}" type="presParOf" srcId="{3C5A676D-11A3-40AD-B0C0-98AA55E96A4D}" destId="{D9A0A614-79EC-42F7-A674-B82117D4894F}" srcOrd="6" destOrd="0" presId="urn:microsoft.com/office/officeart/2005/8/layout/default#1"/>
    <dgm:cxn modelId="{8A7B4A08-564A-434E-BAAE-3E9100EE36B0}" type="presParOf" srcId="{3C5A676D-11A3-40AD-B0C0-98AA55E96A4D}" destId="{A2AD23F2-1FB6-4CB6-A59B-48DBACFA1E36}" srcOrd="7" destOrd="0" presId="urn:microsoft.com/office/officeart/2005/8/layout/default#1"/>
    <dgm:cxn modelId="{34A83265-2F09-4EA5-8DE5-E34DC36540B0}" type="presParOf" srcId="{3C5A676D-11A3-40AD-B0C0-98AA55E96A4D}" destId="{69BA46AD-DF0A-4BBD-9AEE-440738E97DD1}" srcOrd="8" destOrd="0" presId="urn:microsoft.com/office/officeart/2005/8/layout/default#1"/>
    <dgm:cxn modelId="{CB51AF80-54E4-41BF-B4A5-E53807CB3C72}" type="presParOf" srcId="{3C5A676D-11A3-40AD-B0C0-98AA55E96A4D}" destId="{38C5E5AD-97B1-468F-8689-E19F00FEE7F1}" srcOrd="9" destOrd="0" presId="urn:microsoft.com/office/officeart/2005/8/layout/default#1"/>
    <dgm:cxn modelId="{12369B6C-CEDA-49FD-A33D-CF564A3772E2}" type="presParOf" srcId="{3C5A676D-11A3-40AD-B0C0-98AA55E96A4D}" destId="{12A3D154-DC56-44D7-ADBF-D1C4D58ED58A}" srcOrd="10" destOrd="0" presId="urn:microsoft.com/office/officeart/2005/8/layout/default#1"/>
    <dgm:cxn modelId="{75921442-3B13-4E2D-9536-8AC4DFDB7614}" type="presParOf" srcId="{3C5A676D-11A3-40AD-B0C0-98AA55E96A4D}" destId="{E9B9CFCC-83C0-4F3A-B471-7A937CB85CDA}" srcOrd="11" destOrd="0" presId="urn:microsoft.com/office/officeart/2005/8/layout/default#1"/>
    <dgm:cxn modelId="{211E7D65-1715-404D-906A-6D71BE9851D5}" type="presParOf" srcId="{3C5A676D-11A3-40AD-B0C0-98AA55E96A4D}" destId="{BC96A9CA-1CEB-4AF6-A87C-FBD3AB402411}" srcOrd="12" destOrd="0" presId="urn:microsoft.com/office/officeart/2005/8/layout/default#1"/>
    <dgm:cxn modelId="{528F469B-ACCC-4C1C-8D9F-737FF579F1F6}" type="presParOf" srcId="{3C5A676D-11A3-40AD-B0C0-98AA55E96A4D}" destId="{C7FAE7CC-78BC-43D4-AB69-7D7DF2438182}" srcOrd="13" destOrd="0" presId="urn:microsoft.com/office/officeart/2005/8/layout/default#1"/>
    <dgm:cxn modelId="{F6BBD88E-FF8C-4260-B2F7-82A262852415}" type="presParOf" srcId="{3C5A676D-11A3-40AD-B0C0-98AA55E96A4D}" destId="{802AFF8F-A710-40F3-A00D-100F373737B8}" srcOrd="1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2468" y="167369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integrace</a:t>
          </a:r>
          <a:endParaRPr lang="cs-CZ" sz="2800" kern="1200" dirty="0"/>
        </a:p>
      </dsp:txBody>
      <dsp:txXfrm>
        <a:off x="2468" y="167369"/>
        <a:ext cx="1958139" cy="1174883"/>
      </dsp:txXfrm>
    </dsp:sp>
    <dsp:sp modelId="{7685899C-38FE-4CB4-8B7F-2C3F43DD35D1}">
      <dsp:nvSpPr>
        <dsp:cNvPr id="0" name=""/>
        <dsp:cNvSpPr/>
      </dsp:nvSpPr>
      <dsp:spPr>
        <a:xfrm>
          <a:off x="2156421" y="167369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kooperace</a:t>
          </a:r>
          <a:endParaRPr lang="cs-CZ" sz="2800" kern="1200" dirty="0"/>
        </a:p>
      </dsp:txBody>
      <dsp:txXfrm>
        <a:off x="2156421" y="167369"/>
        <a:ext cx="1958139" cy="1174883"/>
      </dsp:txXfrm>
    </dsp:sp>
    <dsp:sp modelId="{D130A27F-5689-4129-A5C8-1E2E8D1BAED4}">
      <dsp:nvSpPr>
        <dsp:cNvPr id="0" name=""/>
        <dsp:cNvSpPr/>
      </dsp:nvSpPr>
      <dsp:spPr>
        <a:xfrm>
          <a:off x="4320478" y="144012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globalizace</a:t>
          </a:r>
          <a:endParaRPr lang="cs-CZ" sz="2800" kern="1200" dirty="0"/>
        </a:p>
      </dsp:txBody>
      <dsp:txXfrm>
        <a:off x="4320478" y="144012"/>
        <a:ext cx="1958139" cy="1174883"/>
      </dsp:txXfrm>
    </dsp:sp>
    <dsp:sp modelId="{D9A0A614-79EC-42F7-A674-B82117D4894F}">
      <dsp:nvSpPr>
        <dsp:cNvPr id="0" name=""/>
        <dsp:cNvSpPr/>
      </dsp:nvSpPr>
      <dsp:spPr>
        <a:xfrm>
          <a:off x="6466796" y="177402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korporace</a:t>
          </a:r>
          <a:endParaRPr lang="cs-CZ" sz="2800" kern="1200" dirty="0"/>
        </a:p>
      </dsp:txBody>
      <dsp:txXfrm>
        <a:off x="6466796" y="177402"/>
        <a:ext cx="1958139" cy="1174883"/>
      </dsp:txXfrm>
    </dsp:sp>
    <dsp:sp modelId="{69BA46AD-DF0A-4BBD-9AEE-440738E97DD1}">
      <dsp:nvSpPr>
        <dsp:cNvPr id="0" name=""/>
        <dsp:cNvSpPr/>
      </dsp:nvSpPr>
      <dsp:spPr>
        <a:xfrm>
          <a:off x="2468" y="1538066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politické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organizace</a:t>
          </a:r>
          <a:endParaRPr lang="cs-CZ" sz="2800" kern="1200" dirty="0"/>
        </a:p>
      </dsp:txBody>
      <dsp:txXfrm>
        <a:off x="2468" y="1538066"/>
        <a:ext cx="1958139" cy="1174883"/>
      </dsp:txXfrm>
    </dsp:sp>
    <dsp:sp modelId="{12A3D154-DC56-44D7-ADBF-D1C4D58ED58A}">
      <dsp:nvSpPr>
        <dsp:cNvPr id="0" name=""/>
        <dsp:cNvSpPr/>
      </dsp:nvSpPr>
      <dsp:spPr>
        <a:xfrm>
          <a:off x="2132238" y="1533590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vojenské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organizace</a:t>
          </a:r>
          <a:endParaRPr lang="cs-CZ" sz="2800" kern="1200" dirty="0"/>
        </a:p>
      </dsp:txBody>
      <dsp:txXfrm>
        <a:off x="2132238" y="1533590"/>
        <a:ext cx="1958139" cy="1174883"/>
      </dsp:txXfrm>
    </dsp:sp>
    <dsp:sp modelId="{BC96A9CA-1CEB-4AF6-A87C-FBD3AB402411}">
      <dsp:nvSpPr>
        <dsp:cNvPr id="0" name=""/>
        <dsp:cNvSpPr/>
      </dsp:nvSpPr>
      <dsp:spPr>
        <a:xfrm>
          <a:off x="4270037" y="1533590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ekonomické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organizace</a:t>
          </a:r>
        </a:p>
      </dsp:txBody>
      <dsp:txXfrm>
        <a:off x="4270037" y="1533590"/>
        <a:ext cx="1958139" cy="1174883"/>
      </dsp:txXfrm>
    </dsp:sp>
    <dsp:sp modelId="{802AFF8F-A710-40F3-A00D-100F373737B8}">
      <dsp:nvSpPr>
        <dsp:cNvPr id="0" name=""/>
        <dsp:cNvSpPr/>
      </dsp:nvSpPr>
      <dsp:spPr>
        <a:xfrm>
          <a:off x="6464328" y="1538066"/>
          <a:ext cx="1958139" cy="117488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nevládní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organizace</a:t>
          </a:r>
          <a:endParaRPr lang="cs-CZ" sz="2800" kern="1200" dirty="0"/>
        </a:p>
      </dsp:txBody>
      <dsp:txXfrm>
        <a:off x="6464328" y="1538066"/>
        <a:ext cx="1958139" cy="1174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A9A3D-152D-49E3-9F37-3F3B3FFF6941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29B48-47D7-4D9D-B682-9ED331B25F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24675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hyperlink" Target="http://cs.wikipedia.org/wiki/Soubor:United_Nations_HQ_-_New_York_City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hyperlink" Target="http://cs.wikipedia.org/wiki/Soubor:Flag_of_the_United_Nations.svg" TargetMode="External"/><Relationship Id="rId4" Type="http://schemas.openxmlformats.org/officeDocument/2006/relationships/image" Target="../media/image5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eg"/><Relationship Id="rId7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26.jpeg"/><Relationship Id="rId10" Type="http://schemas.openxmlformats.org/officeDocument/2006/relationships/image" Target="../media/image20.gif"/><Relationship Id="rId4" Type="http://schemas.openxmlformats.org/officeDocument/2006/relationships/image" Target="../media/image25.jpe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34023190"/>
              </p:ext>
            </p:extLst>
          </p:nvPr>
        </p:nvGraphicFramePr>
        <p:xfrm>
          <a:off x="755576" y="2564904"/>
          <a:ext cx="7704856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04856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29.4.2013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VY_52_INOVACE_35_ZEMĚPIS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Mezinárodní organizace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8.-9.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Čapková\Desktop\sídlo ek brus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933056"/>
            <a:ext cx="1944216" cy="1296144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331640" y="404664"/>
            <a:ext cx="6408712" cy="1152128"/>
          </a:xfrm>
          <a:solidFill>
            <a:schemeClr val="tx1">
              <a:lumMod val="85000"/>
            </a:schemeClr>
          </a:solidFill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MEZINÁRODNÍ  ORGANIZACE </a:t>
            </a:r>
            <a:endParaRPr lang="cs-CZ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482" name="AutoShape 2" descr="data:image/jpeg;base64,/9j/4AAQSkZJRgABAQAAAQABAAD/2wCEAAkGBhQSERQSEhMWFRQWFBwaFxgUGB0dHxgbFxcWHBoZIh4cICYiIhwvHhsXIDshIycpLS0sHiIxNTAsOzI3LCkBCQoKDgwOGg8PGikkHiAqLDUuLiwsMCwsLC0qLCwqLC0sLiw1Li0sLCksMikvLSw1NCo1LCksLjUsLDU0Ly01LP/AABEIAGwAggMBIgACEQEDEQH/xAAcAAACAwEBAQEAAAAAAAAAAAAABwQFBgMCCAH/xABBEAACAQIEAwUFBAgDCQAAAAABAgMEEQAFEiEGMUEHEyJRYRQyQnGBI5GSoQgVM1JicoKyQ2OTFjRTVHODorPB/8QAGgEAAgMBAQAAAAAAAAAAAAAAAAIBAwQFBv/EACwRAAEDAQYFBAIDAAAAAAAAAAEAAhEDBBIhMUFRImFxkfATgbHBodEUwvH/2gAMAwEAAhEDEQA/AE3gwYMe7WZGDBjYcMdn5npZa+ocw0kSk3t4pSL+FL7Dey6jfc8jit9RrBJUrH4MGJdDlcktyosq+87HSq/NjsPlzPQHDkwoUS2DFuY6SLmz1Df5f2afiYFz+FfnjrDX6toaGI/0ySH/AMmI/LC3tghUdsGNhm2iNXZ6WHUJAqx9zIvg03L61Zbb2Ftzz8sU3fUkmxjkpz5xt3qfgezAf1n5YgPnRCqMGLCsyZkUyIyyxA/tI7kC/LUDZlP8wHpfFfbDyhGDGuz/AIBaKigzCnYy00qAtceKFuRVrbFdVxq28iPPI2wjKjXiWoRgwYMWIRgwYMCEYBgxNo8sd4pplHghClz/ADtpUfff7sQTCFsO0bhOLL4MviA+1eN3nfqzMY9vkviAGIfGfG8lVDDTxRmChiGmJOshQAamI2JF+Q2BJ5nDV4/kyv7Cvr9UrGnHc06n39Xj1WFjbxWuTbbqcJrNc0bMaoEqsMSrZUQWSCFLsbD7z6sfXHOszjVa0uBwnE7nZMcFyyHh7vVMrglFDaI1IDzsgBZUv0ANybGw5AnbA0T1C97KywUykhQAdIPPRGl7s/K5v5amGPdM/euaiRmSnpwAoQ6SNz3USHoxIJJ6eNtzznJSHNCZARFJEPtFCnR3e5BjA/xOf2Y3c3Yb3xrJiSSlVS+axx+GmhA/zJQHkPyHuKPQAn+I4lTUFey65GkRW5d9KIgfkHZdvkMQ3zgR3WlBjX982Mjepb4f5UtbzPPHClyqee7RxSy+ZVWb7zbDZCUK+rMsrTNIYHLWPKGoRjyHwo5P5Y45Ln/d1UXt0CTKsq6xMml1swubixNudmuD1GI/EXD9QksjtBKEv7xQ25Dra2ItFxA6lRKq1EY/w57sLeQYEMv9JGFEOb+kJ9V9NlmbSOlHOiVka7SwrzUbEMCAssfIEb4T3EXCMitIe6EUsbMHhU7OI/emiB37vzHTpcAhd5wXQw0dNLnFEC49nfVTTAF1s25WQEeAEHcqbhbc8eOMqyjzKg/W9O/s9ZAy6gW8VwbBCBz81a24BB9OXRqejUuAktyx0O3RWESFh+DON5KSOaCSMz0cq6Zo/wBzXcalPIN89jYcueLHs44UhzCLMISPGsavBIdmUgvb6HYEYqKTNzSTx1kSRvFOpEkJF0PLvYWHQXsw8gVOHBwBJlbd/XUF4X7giaAn3LeLVpN9trXU29AcabS802lzQZMYjcbpRivndhgxY5hlTrDDUn3KgyafQxvYj8xiux0AZSowYMGGQjDQ7JqNaigzam06pHgVkFrklVl02Hnr0/fhX4b1HKMujy7OKdS8UlN7PURp1kVCF+91APqt974yWoyy6Mzl1GP5hMFnOMsgakp43rpNddOiqkdxanhjAAvbbUQAtuQ8XM74zqnuaIke9UuV/wC1CVJ/FIR/pnFz2jUEqPBLVsTWVCNLMpP7NWa0UdullB2+mK2vgDSUMPTuYh/qyM5/vxNMywSZ+PZQVwzO/wBlRxC+g725vNLp1H6eFAP4T5nHPM6wxlYImssLX1KfelHvSXHysPID1OJOS1Fqqaddu7SaVfRrMIz9GZT9MbXs+7GHqkiq6mQJA1mWNd2kW/U8lB+ptgqVmUhL8B9oAJUjgLgFMwk9oqkIdQDIoWyMXF1Yja0hFmKjw2KseenFdxJwXUQ19OmYzj2WacAOG8Cre+jR4dO1hcKBvfH0DQ5dHCpWJAilixA6sxuSfXCX7SMwSSumjh7t65AApkXWpXciKNXJUTWIJ28W4Fjz4rbW+rVN3KO3Pl1Vl2AtFl/Y5H7bNUtVMI2kLJFTEppBOyswN7AbWHPzxc5p2Q0E9SlQYtJU3dE2SXy1Dpv+7a/XGEyXi9qCqaWs0AzWSJAgSTSdI72TTp+xBvbWCSb6bWOHXRVGuNXI0lgCQeh6jGWpUr0yDe00y8HymABSg4h4U9ir56+pmijoXUx9wrMXmjMYXuFTYDe2wNlxhOIsyjhzSWRI1FLOq+BLANBNGu4tyPxejL6Yue32B1zFGZiUanUoCdlszBgPqL/XGMzFtdFSv1RpYSfRSki/+1sdWy05ayo4zeEdNvfDNVu2XQ0JRqqjJ1FCzoRyLQgm49DHqP3YveC8iasp3aicR11OrApf/eIZL3G/xC7LvsQV5c8UxJFbTO2/eJAT6hkRW/8AoxZcBZLM0tS1M5WtpVEkKg+/ocrKlut1PLry6431CfTmcfx78t0ozWg7UKH2fKcppmXTKqMzKRuLqpe/9TYVeHBU1JzKLMM2qFKRQUjU8EbdJWQBz9He39Q8sJ84WyE3S05g49Tj9qXIwYMGNiVGHL2eZ+mXxilrwPZ5Ilq6Z3FxqChmUX21XG38Q9RhNYb/AABHBm+VtlczaZ6cl4X5kKTe49ASVI8iMYrZHp8WWu45+3wmbmsJx5UTzVC1VRsaqISxr+5GWZUX6Bfzvi0jz2SKfLgHAiMVOSCinYPpbci/NW64se3Mr7dFDGtlp6SNCB8I1MVH3FRiJwXwwuZimRn7tadpFna9iIv2qW9STML9LXxWXt9Br3YCOwjD6RrCt+zzLqmuqayFpQiJE6a+6Q6XMgC/CN9ibemLTNOKKmnzmny9qmRIVijhYqFUOzxECUKBYHUy2HK6jDayKOnEKmlEfdP4gYrWbVe7XHMk33OF1268JmSBK+JT3sBs5Xn3ZNw3n4Wt8gTjjsritWuvEAiOhiJVkQFZZX230DtIkpkg0bAypcvbY7JezX6HGM4nz92kObRl/ZnVDFDoUMZFJXxmxKx3TVqv4rgA3uVzslBFMv6zkjLMV1vSr/iODYzm24p2O5IF9WoDbxDLy8SVBnaoErrI3ModIC9EAGwQCwC8gMbKViaTwe8/A/fZKXJlx1FVmtURHJ3cqOiy3RdDxm13UsptIB8F/ELEdcPNBYD0GF52Y5938ksJLO0Y7yVpd7O9lRY/JQga+wN2xseIMs9spngWXQsnhdl3Oi/jUG+xIBW+9rnbHKrniDSIA8/xOFB4wymGpi0tUJTyjdJPsyV57EPzU+W2FJxpW+w0NPCKvvqlpXfvIRG0RUELb3bg7LsOuq/S2FzyCafMJIit5mn7oKvIENoVRf4QABv0x2zeFZ6uKkpjqSMJAjdGOol5PkXZ2v5Wx1aFjuFt50jM4ffkpC6VZNxJO9ZRrr5LT38K7khWPT1xD4XrKgVktbSjxQa53HQx6/GvyIbHGWqRqqoqI/2cSt3f4e6i/Mq30ONR2HSKtc8UinTU08iLcbNpILD7gw+mOi+KdImMhly1SDEq94/4kSvpzTZeAIe6asrGUWAIUuEYjbWWAv628jhMHDk47hgybKv1bCQ1RUm8rdSga5J8hsEA/mOE3iLFFw3Bwzhuefmil2aMGDBjalRjb9m2Te1M8cE3s9fERLTyXIDgCzxm39J5HbVcEYxGOtJVPG6yRsUdSCrKbEEciDiuo0uaQDCE3suyKqq6/MTmEPdyHLip/dZgFVJFPK101bHY4WfDuZd20kTuViqE7uQj4b7o+3QNa/muodcNzg/tsSVFgzJe7LoQJwPA4Nxdh8PXcXF/LGD4b4NWtirqdNLVNLeSJkNxMoJVk8iDZSp8yehxgpEtDhVEARlltPmSc8l34F4lqKWQ06MBPG7GFXaySE/tKdje1msGU9HUW97DlHaNQyUymokWAyxteGo2I95WVhble49RhB5RXRzWWaNWqYktDrNklItpjl8yu+m5F7BGNrYj1Vf7S5WtLJUXt3xB6baZEAuQOWoC4HRsJVsLary52HTzLXqgOhRszqKmOo72RmWU7q6HawFhoK7aLbALsBtjtS5h7TIqNSJNK5sO6vG7E+ieEn1048FailUjZoWPpJE9uR6rf12I9MWvB3G8dDVLUikUsFKkJIwFmtcgNqsfrje4cPCJIGGiVb+LJM0o5pGocuVXkNjM0+u40ge7qVdPUalJvhjUfDki0iRGpeOQ2aaSMLdjY61S66UW520qLW898UGTdsVNNWGkkRoTsEeRhpZiL6Tb3Tv589sbmqjDxsp5MhB+RBGPK13PBF9sH57yrhGi+fc6kiaaq9mZGzFi4urarxXIbQw8JqinvadiCdPivjIQk0kTMfDPMhVQRvHEwsz78mYeEddOo9Rizkp6WgiSRZI6qt7xgFU6ooNNtLnbxtfcb6b+dt/OZVYTTUVaXrib6W6iw0zSr+/5LtqsCw/f71nbGAkjnmY/rsqiqfMAIoUhF9bWkm9DY92n0U6j6tbphn5vkFTS1eUtl8PeSpQ2A+EMQ+p2OwAvKTudzjG8ScMCmho+9JNVWHvZWc27tSwCjfqbliT5YYXF/bSkKGny1e9ZECmcjwIBZbqPi3tubC/nhqznvu+mJmZnLbHzFA5rD9pOTeyCNKmb2jMJm72d73Ea2skY+ZJPIchYAc8HjtWVjyu0kjF3ckszG5JPMnHHGyk0tbBMqCjBgwYtUIwYMGBC2PBPFNMi+yZjCJ6QsWU28UDHmykWbSdrgHpf5t/s/wCEaKGpary2pEkMkRR4r6itypBB94bjkwx834tsgzSKJ/tkcqT78LlJE9VPI/Jh9RjDaLL6gN1xE6ZjsmBhXHajww1FmEq2+zlYyxHzVySR8wbj7sU0Obq6iOpTvAAAsim0iAdAeTL/AAt9CMMhOHKHMURBnkjBblEq7akLAXHjI8hyNtsWNL+j3CwuK5mHmka2/uOEFrp02htUmRyIRdJySspKZ1OqkqQb9NXdP8irHSfozDEiVKoD7WiV/wCI09r/ANUYUHDMqP0dY7eGtYerRC39wxnsz7F8wpwWpZlnUf8ACco34SbfccMy2UHnB3fD5RdKqcyNSZnEOWxnl4vZme/hXf7TUv5Yt8t47zCCGeGqniVZUKqZnGuK40nRHECeXwkAAjpj9yvsdzKoANVOIFPSWQu34QbfeRi/pv0do7eKtY+qRC35scZajrKBde4H2JPfFSJSsXNoqcWpULS/8xKBdf8AppchT/ESzeVsWHZxw22YZjErXZFbvZi1zdVIJBPmxsv1wwqn9HqFRc1zL6vGtv7hiu/2ZocuVx+vJE121pSgamtew8BY9Tzxf/JpPaRSJk8iVF06radoHCFHPUJV5lUiOCOIIsd9JY3ZiSeZ5jZR0woeOOKKR19kyyDuaYNqdrHVOw90te7aRuQCeZvYYpOI8zilkPcLJpB/aTuXkk9W6D5D7zinxZZ7LcAvOJjTIdkEyjBgwY3JUYMGDAhGDBgwIRgwYMCEY9LKRyJHyOPODAhaLhfh16wyPJMIqaBdU0rm+ld9lW/ic2NhiVVcePEjU+XA0sHVlP20tvieQb3/AIVsByxlFx+YqNO8Zdlsplaul49eSMU+YKauC+xc/bRX+KOQ739GuDyxG4l4cekEc0U3e0s4vDIpsTbmrLfwuOo5eWM7gOAMunhwCJXppSeZJ+Zx5wYMWKEYMGDEoRgwYMCEYMGDAh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484" name="AutoShape 4" descr="data:image/jpeg;base64,/9j/4AAQSkZJRgABAQAAAQABAAD/2wCEAAkGBhQSERQSEhMWFRQWFBwaFxgUGB0dHxgbFxcWHBoZIh4cICYiIhwvHhsXIDshIycpLS0sHiIxNTAsOzI3LCkBCQoKDgwOGg8PGikkHiAqLDUuLiwsMCwsLC0qLCwqLC0sLiw1Li0sLCksMikvLSw1NCo1LCksLjUsLDU0Ly01LP/AABEIAGwAggMBIgACEQEDEQH/xAAcAAACAwEBAQEAAAAAAAAAAAAABwQFBgMCCAH/xABBEAACAQIEAwUFBAgDCQAAAAABAgMEEQAFEiEGMUEHEyJRYRQyQnGBI5GSoQgVM1JicoKyQ2OTFjRTVHODorPB/8QAGgEAAgMBAQAAAAAAAAAAAAAAAAIBAwQFBv/EACwRAAEDAQYFBAIDAAAAAAAAAAEAAhEDBBIhMUFRImFxkfATgbHBodEUwvH/2gAMAwEAAhEDEQA/AE3gwYMe7WZGDBjYcMdn5npZa+ocw0kSk3t4pSL+FL7Dey6jfc8jit9RrBJUrH4MGJdDlcktyosq+87HSq/NjsPlzPQHDkwoUS2DFuY6SLmz1Df5f2afiYFz+FfnjrDX6toaGI/0ySH/AMmI/LC3tghUdsGNhm2iNXZ6WHUJAqx9zIvg03L61Zbb2Ftzz8sU3fUkmxjkpz5xt3qfgezAf1n5YgPnRCqMGLCsyZkUyIyyxA/tI7kC/LUDZlP8wHpfFfbDyhGDGuz/AIBaKigzCnYy00qAtceKFuRVrbFdVxq28iPPI2wjKjXiWoRgwYMWIRgwYMCEYBgxNo8sd4pplHghClz/ADtpUfff7sQTCFsO0bhOLL4MviA+1eN3nfqzMY9vkviAGIfGfG8lVDDTxRmChiGmJOshQAamI2JF+Q2BJ5nDV4/kyv7Cvr9UrGnHc06n39Xj1WFjbxWuTbbqcJrNc0bMaoEqsMSrZUQWSCFLsbD7z6sfXHOszjVa0uBwnE7nZMcFyyHh7vVMrglFDaI1IDzsgBZUv0ANybGw5AnbA0T1C97KywUykhQAdIPPRGl7s/K5v5amGPdM/euaiRmSnpwAoQ6SNz3USHoxIJJ6eNtzznJSHNCZARFJEPtFCnR3e5BjA/xOf2Y3c3Yb3xrJiSSlVS+axx+GmhA/zJQHkPyHuKPQAn+I4lTUFey65GkRW5d9KIgfkHZdvkMQ3zgR3WlBjX982Mjepb4f5UtbzPPHClyqee7RxSy+ZVWb7zbDZCUK+rMsrTNIYHLWPKGoRjyHwo5P5Y45Ln/d1UXt0CTKsq6xMml1swubixNudmuD1GI/EXD9QksjtBKEv7xQ25Dra2ItFxA6lRKq1EY/w57sLeQYEMv9JGFEOb+kJ9V9NlmbSOlHOiVka7SwrzUbEMCAssfIEb4T3EXCMitIe6EUsbMHhU7OI/emiB37vzHTpcAhd5wXQw0dNLnFEC49nfVTTAF1s25WQEeAEHcqbhbc8eOMqyjzKg/W9O/s9ZAy6gW8VwbBCBz81a24BB9OXRqejUuAktyx0O3RWESFh+DON5KSOaCSMz0cq6Zo/wBzXcalPIN89jYcueLHs44UhzCLMISPGsavBIdmUgvb6HYEYqKTNzSTx1kSRvFOpEkJF0PLvYWHQXsw8gVOHBwBJlbd/XUF4X7giaAn3LeLVpN9trXU29AcabS802lzQZMYjcbpRivndhgxY5hlTrDDUn3KgyafQxvYj8xiux0AZSowYMGGQjDQ7JqNaigzam06pHgVkFrklVl02Hnr0/fhX4b1HKMujy7OKdS8UlN7PURp1kVCF+91APqt974yWoyy6Mzl1GP5hMFnOMsgakp43rpNddOiqkdxanhjAAvbbUQAtuQ8XM74zqnuaIke9UuV/wC1CVJ/FIR/pnFz2jUEqPBLVsTWVCNLMpP7NWa0UdullB2+mK2vgDSUMPTuYh/qyM5/vxNMywSZ+PZQVwzO/wBlRxC+g725vNLp1H6eFAP4T5nHPM6wxlYImssLX1KfelHvSXHysPID1OJOS1Fqqaddu7SaVfRrMIz9GZT9MbXs+7GHqkiq6mQJA1mWNd2kW/U8lB+ptgqVmUhL8B9oAJUjgLgFMwk9oqkIdQDIoWyMXF1Yja0hFmKjw2KseenFdxJwXUQ19OmYzj2WacAOG8Cre+jR4dO1hcKBvfH0DQ5dHCpWJAilixA6sxuSfXCX7SMwSSumjh7t65AApkXWpXciKNXJUTWIJ28W4Fjz4rbW+rVN3KO3Pl1Vl2AtFl/Y5H7bNUtVMI2kLJFTEppBOyswN7AbWHPzxc5p2Q0E9SlQYtJU3dE2SXy1Dpv+7a/XGEyXi9qCqaWs0AzWSJAgSTSdI72TTp+xBvbWCSb6bWOHXRVGuNXI0lgCQeh6jGWpUr0yDe00y8HymABSg4h4U9ir56+pmijoXUx9wrMXmjMYXuFTYDe2wNlxhOIsyjhzSWRI1FLOq+BLANBNGu4tyPxejL6Yue32B1zFGZiUanUoCdlszBgPqL/XGMzFtdFSv1RpYSfRSki/+1sdWy05ayo4zeEdNvfDNVu2XQ0JRqqjJ1FCzoRyLQgm49DHqP3YveC8iasp3aicR11OrApf/eIZL3G/xC7LvsQV5c8UxJFbTO2/eJAT6hkRW/8AoxZcBZLM0tS1M5WtpVEkKg+/ocrKlut1PLry6431CfTmcfx78t0ozWg7UKH2fKcppmXTKqMzKRuLqpe/9TYVeHBU1JzKLMM2qFKRQUjU8EbdJWQBz9He39Q8sJ84WyE3S05g49Tj9qXIwYMGNiVGHL2eZ+mXxilrwPZ5Ilq6Z3FxqChmUX21XG38Q9RhNYb/AABHBm+VtlczaZ6cl4X5kKTe49ASVI8iMYrZHp8WWu45+3wmbmsJx5UTzVC1VRsaqISxr+5GWZUX6Bfzvi0jz2SKfLgHAiMVOSCinYPpbci/NW64se3Mr7dFDGtlp6SNCB8I1MVH3FRiJwXwwuZimRn7tadpFna9iIv2qW9STML9LXxWXt9Br3YCOwjD6RrCt+zzLqmuqayFpQiJE6a+6Q6XMgC/CN9ibemLTNOKKmnzmny9qmRIVijhYqFUOzxECUKBYHUy2HK6jDayKOnEKmlEfdP4gYrWbVe7XHMk33OF1268JmSBK+JT3sBs5Xn3ZNw3n4Wt8gTjjsritWuvEAiOhiJVkQFZZX230DtIkpkg0bAypcvbY7JezX6HGM4nz92kObRl/ZnVDFDoUMZFJXxmxKx3TVqv4rgA3uVzslBFMv6zkjLMV1vSr/iODYzm24p2O5IF9WoDbxDLy8SVBnaoErrI3ModIC9EAGwQCwC8gMbKViaTwe8/A/fZKXJlx1FVmtURHJ3cqOiy3RdDxm13UsptIB8F/ELEdcPNBYD0GF52Y5938ksJLO0Y7yVpd7O9lRY/JQga+wN2xseIMs9spngWXQsnhdl3Oi/jUG+xIBW+9rnbHKrniDSIA8/xOFB4wymGpi0tUJTyjdJPsyV57EPzU+W2FJxpW+w0NPCKvvqlpXfvIRG0RUELb3bg7LsOuq/S2FzyCafMJIit5mn7oKvIENoVRf4QABv0x2zeFZ6uKkpjqSMJAjdGOol5PkXZ2v5Wx1aFjuFt50jM4ffkpC6VZNxJO9ZRrr5LT38K7khWPT1xD4XrKgVktbSjxQa53HQx6/GvyIbHGWqRqqoqI/2cSt3f4e6i/Mq30ONR2HSKtc8UinTU08iLcbNpILD7gw+mOi+KdImMhly1SDEq94/4kSvpzTZeAIe6asrGUWAIUuEYjbWWAv628jhMHDk47hgybKv1bCQ1RUm8rdSga5J8hsEA/mOE3iLFFw3Bwzhuefmil2aMGDBjalRjb9m2Te1M8cE3s9fERLTyXIDgCzxm39J5HbVcEYxGOtJVPG6yRsUdSCrKbEEciDiuo0uaQDCE3suyKqq6/MTmEPdyHLip/dZgFVJFPK101bHY4WfDuZd20kTuViqE7uQj4b7o+3QNa/muodcNzg/tsSVFgzJe7LoQJwPA4Nxdh8PXcXF/LGD4b4NWtirqdNLVNLeSJkNxMoJVk8iDZSp8yehxgpEtDhVEARlltPmSc8l34F4lqKWQ06MBPG7GFXaySE/tKdje1msGU9HUW97DlHaNQyUymokWAyxteGo2I95WVhble49RhB5RXRzWWaNWqYktDrNklItpjl8yu+m5F7BGNrYj1Vf7S5WtLJUXt3xB6baZEAuQOWoC4HRsJVsLary52HTzLXqgOhRszqKmOo72RmWU7q6HawFhoK7aLbALsBtjtS5h7TIqNSJNK5sO6vG7E+ieEn1048FailUjZoWPpJE9uR6rf12I9MWvB3G8dDVLUikUsFKkJIwFmtcgNqsfrje4cPCJIGGiVb+LJM0o5pGocuVXkNjM0+u40ge7qVdPUalJvhjUfDki0iRGpeOQ2aaSMLdjY61S66UW520qLW898UGTdsVNNWGkkRoTsEeRhpZiL6Tb3Tv589sbmqjDxsp5MhB+RBGPK13PBF9sH57yrhGi+fc6kiaaq9mZGzFi4urarxXIbQw8JqinvadiCdPivjIQk0kTMfDPMhVQRvHEwsz78mYeEddOo9Rizkp6WgiSRZI6qt7xgFU6ooNNtLnbxtfcb6b+dt/OZVYTTUVaXrib6W6iw0zSr+/5LtqsCw/f71nbGAkjnmY/rsqiqfMAIoUhF9bWkm9DY92n0U6j6tbphn5vkFTS1eUtl8PeSpQ2A+EMQ+p2OwAvKTudzjG8ScMCmho+9JNVWHvZWc27tSwCjfqbliT5YYXF/bSkKGny1e9ZECmcjwIBZbqPi3tubC/nhqznvu+mJmZnLbHzFA5rD9pOTeyCNKmb2jMJm72d73Ea2skY+ZJPIchYAc8HjtWVjyu0kjF3ckszG5JPMnHHGyk0tbBMqCjBgwYtUIwYMGBC2PBPFNMi+yZjCJ6QsWU28UDHmykWbSdrgHpf5t/s/wCEaKGpary2pEkMkRR4r6itypBB94bjkwx834tsgzSKJ/tkcqT78LlJE9VPI/Jh9RjDaLL6gN1xE6ZjsmBhXHajww1FmEq2+zlYyxHzVySR8wbj7sU0Obq6iOpTvAAAsim0iAdAeTL/AAt9CMMhOHKHMURBnkjBblEq7akLAXHjI8hyNtsWNL+j3CwuK5mHmka2/uOEFrp02htUmRyIRdJySspKZ1OqkqQb9NXdP8irHSfozDEiVKoD7WiV/wCI09r/ANUYUHDMqP0dY7eGtYerRC39wxnsz7F8wpwWpZlnUf8ACco34SbfccMy2UHnB3fD5RdKqcyNSZnEOWxnl4vZme/hXf7TUv5Yt8t47zCCGeGqniVZUKqZnGuK40nRHECeXwkAAjpj9yvsdzKoANVOIFPSWQu34QbfeRi/pv0do7eKtY+qRC35scZajrKBde4H2JPfFSJSsXNoqcWpULS/8xKBdf8AppchT/ESzeVsWHZxw22YZjErXZFbvZi1zdVIJBPmxsv1wwqn9HqFRc1zL6vGtv7hiu/2ZocuVx+vJE121pSgamtew8BY9Tzxf/JpPaRSJk8iVF06radoHCFHPUJV5lUiOCOIIsd9JY3ZiSeZ5jZR0woeOOKKR19kyyDuaYNqdrHVOw90te7aRuQCeZvYYpOI8zilkPcLJpB/aTuXkk9W6D5D7zinxZZ7LcAvOJjTIdkEyjBgwY3JUYMGDAhGDBgwIRgwYMCEY9LKRyJHyOPODAhaLhfh16wyPJMIqaBdU0rm+ld9lW/ic2NhiVVcePEjU+XA0sHVlP20tvieQb3/AIVsByxlFx+YqNO8Zdlsplaul49eSMU+YKauC+xc/bRX+KOQ739GuDyxG4l4cekEc0U3e0s4vDIpsTbmrLfwuOo5eWM7gOAMunhwCJXppSeZJ+Zx5wYMWKEYMGDEoRgwYMCEYMGDAh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488" name="Picture 8" descr="http://t2.gstatic.com/images?q=tbn:ANd9GcQ8Em9NJ0EbkozSX7z-d7DlmR0prnTJC1zOGZLOWN2s5j9_NEK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132856"/>
            <a:ext cx="1977008" cy="1314711"/>
          </a:xfrm>
          <a:prstGeom prst="rect">
            <a:avLst/>
          </a:prstGeom>
          <a:noFill/>
        </p:spPr>
      </p:pic>
      <p:pic>
        <p:nvPicPr>
          <p:cNvPr id="20490" name="Picture 10" descr="http://vlajky-statu.luksoft.cz/nahled-velky/vlajka_na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132856"/>
            <a:ext cx="1944216" cy="1296144"/>
          </a:xfrm>
          <a:prstGeom prst="rect">
            <a:avLst/>
          </a:prstGeom>
          <a:noFill/>
        </p:spPr>
      </p:pic>
      <p:pic>
        <p:nvPicPr>
          <p:cNvPr id="20492" name="Picture 12" descr="http://upload.wikimedia.org/wikipedia/commons/thumb/2/2f/Flag_of_the_United_Nations.svg/220px-Flag_of_the_United_Nations.svg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2492896"/>
            <a:ext cx="2592288" cy="1640747"/>
          </a:xfrm>
          <a:prstGeom prst="rect">
            <a:avLst/>
          </a:prstGeom>
          <a:noFill/>
        </p:spPr>
      </p:pic>
      <p:pic>
        <p:nvPicPr>
          <p:cNvPr id="20494" name="Picture 14" descr="http://upload.wikimedia.org/wikipedia/commons/thumb/b/bd/United_Nations_HQ_-_New_York_City.jpg/240px-United_Nations_HQ_-_New_York_City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725144"/>
            <a:ext cx="2574032" cy="17097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0498" name="AutoShape 18" descr="data:image/jpeg;base64,/9j/4AAQSkZJRgABAQAAAQABAAD/2wCEAAkGBhQSEBQUEhQUFRUUFxUYFxcXFBgUFxUUGBUVFhQYFxcXHCYeGBkjHRQaHy8gIycpLS0sFR8xNTAqNSYrLCkBCQoKDgwOGg8PGiwkHyQsLCwsLCkpKSwpKSwpLCwsKSksLCksLCwsKSwsLCwsKSwsLCwsKikqKSwsLCksKSwsLP/AABEIAKEBOgMBIgACEQEDEQH/xAAcAAABBQEBAQAAAAAAAAAAAAADAQIEBQYABwj/xABNEAACAQIEAgYDDAcHAwIHAAABAgMAEQQSITEFQQYTIlFhgTJxkQcUI0JSU5KhscHR8BUWM2KiwtIkQ3KCk7LhRIOjY+IlNFRkc6Tx/8QAGgEAAwEBAQEAAAAAAAAAAAAAAAECAwQFBv/EADARAAICAQMEAAQGAQUBAAAAAAABAhEDEiExBBNBURQicfAyYYGRobHRI0LB4fEF/9oADAMBAAIRAxEAPwD1mhEUUimkV3I4QVIRTytNK0xDLVKgxxUWtfuqORSGk0nyUm0Mem5D3U81IgxIC2/Jo3XAKnyQKQiiMKZarEDIppFFIptqBAiKYRRSKaRTAERTCKKVppFAgZFNtRCKaRQAMimlaKRTSKdiAkU0ijFaaVpiAkU0ijFaYVqhUCIppFFIppFBNAitMK0YrTbUCA2pCKLlppWmAIikIolqQimIERSWopFJagARFNK0XLSFaLADlpCtGy0hFOxgctJlopFdaiwPSrU0iiWpCK4bOkEVppWjWpjkAEnQAEnwA1JqrECIppFMwMpcOSQQJJFWwt2VNgDcm5uCL+FGK07AERSEUTLSEU7AERTStFIqNLiwJFjBUsfSGazIuVirFQCdSltbczRYDitNIo5WusDvRYURiKaVqS0HdQmWmICRTStFIpCtMABWmlaOVphWgABFJajMtMK0WIFamlaJvtr6vrpLUxUCIphFGIphSnYAiKS1FyUhWqEBK00rRStJlp2JoDakK0UrTStImgRWmlaNlppFMQErSWoxFNy0wBZaaVoxWky0ACIpuWilaQrQAIrSZaLaky0AekGmkU+urhOsHasx0n6SxrJDhQSZMRIidkX7BZcwJ5XzC/rpnT3pymBiyrZp3ByruEG2dvPQDmb91eXcF40cTxfBSNpkeL2qDJIb8yzFj5+FLUVCDlwj2jgTZsOrfLaZvJp5WH1GpUsoXJe/bbKLC+uVm18LIdareHMy8NhKsEf3shViLgMYswJDaEAnnXn/ALnHFZcXxAyzSPIVQ2zHRbpLcKuyjUaAd1Gv5qRtHp7xyyN8ePJ6oRTSKFxXiUeHiaWU2Ve7ck6AAHck1hMJ0+fECdnjCpEVy2J7Re4WMknVza5IA7IbS9q5uq6t4Y/Krl98l4OiyZYPLxFcv8/S9ie6P7oZwiiPDspldd9yutg3cq725k7ZQCTC9xyJmhed2ZnnxEmZmJJbqoFsSTqdZ3ryDH415pXkkOZ5GJY+JPLuFtAOQsK9w9yZQMDhR8o46Q+UqR/Ya2x6qWp7mU0ldG5K00rRio76YRXSc4iyEUJ9aIRSUCAFKaVqQa69OwIpWmkVJY+FY3pD00kgxEkCQISAmVyzWDMgYZlA1GuwIvatMcJZHpiTKSirZosXiUjXNIyovexAHqHefAa1jOPe6IqEphlzN8tx2V7yF3Pn7KpsZiyVLzOZJZFILFjeMCQWARSAgIQncDY201zZVQoUKc72uS2ynbQAak73J9Vehi6WKfz7v+Dnlkb4PXejMzSYOB3JZnTMxNrklmuTbSrErVf0SH9hw9vkfzGrXLXnz/EzoXAArTStHK00rU2MCVppWilaaVpk0CK00rRitNK0WAHLSFaKVpoWnYqBZaQr+fxopWqfpPjhFBYkAynIL39HeTYE2y6aA6sO+9NMaVknBT9ZGHBJDFiCfk5jl5DlajZaruix/siZtLM45D49xoCRz5XHjVtkoTE47gbUlqVpAFdyQES92vdQAoJuQNLG4t+6arn45Gyr1UsILFh8K4jy5fjMDqFtrbc6aC9xLyJGkOnyTVqLJcjAFRcXYmwJIJABJKixuAbDWw13vpTitUPBO3O0hxMT6WEas7N+1iUOSVUNYMe4DNoBWkWMnYUKa5seTC4Oqf6kfLXZKtMNwZ3JvoBa99N9dt9iN7b1N/V8fK/h/wDdWUupghx6eb8F5xfiSYaCSaQMUiUswVczWG9h+QNzXmuO92nOGXD4crb48rjT/KvPwzedejdLOBtisHLArhOsCgsb2ChgxBtyOW3qJrL9HvcowyKrv8KSLjrFBA5grHfIL9zBzrvyrilKT2X7npdNjwx/1M29f7V5/X1/J4jxXFvPMWJLse0Te9z91queA8Flg6jFvlEbNIihXvIXCsh0sQtiwOpFxtvW791PomkEcU8SqtiY3yxxoCDdoyRGqjQgjb4w7qquiHEv/huPhbcKrpe2jSMIiQDzvlrnjKXc0Nn0M8eKXQvqcUa3dxW1eP8ADKOXpHifeOIjEhMQypqSTY5VyIT6KBdSB8oCrn3G5FWSZ2IARGJJNgAAtyTyABNWfEfc+nfDyqkYgjALAv2uyrZzZVJYsbfGtWG6RcObAo+GWfOWZeuyKVGqhxEb6m1kY7amx2rsxw0tJv8AU8nPnjnU9Eat7JejRcf6SycUmkSD9nAjOg1XrDdVzWte5zAC/LuvUOI5IIYrEEfCOCLEyPYC4PMKot/iNV/ud8WSKcXV7sQJHBBPVFgMqLlve5zE79kW2rU9D86Y+TE4iRVS7EZpAzIjCST4QgWBtEo07gBXP1XR9zL8uy8j+JcekjilL8NtKvb/ALMZB7lnEJizR4chC7ZTJIkWZcxsQrkNbbW1ep9AODS4VIIJwFkjgxDEBgw+ExYI7QNtl+qrfov0vGNxOICKRFCqBb7uXLXZhy9CwG+pvvUqCQPj3Kg296oLHTX3xMD/ALa7NLg9LPFc9atFgVpCKMRTbVpZmBIpuWjFaQrTsVAurPdSjDnuNOK0gFKx0hr4VrbV5F004ZiPf8qxxTNmIcZI3a4ZVIIKg6A3XwtXrrXsa4SHvNbYc0sTtEThGXJ4/wAN9zXGSDtqsINjeVrtvc9hAx7t7bVe4X3LFDhpp2a3KOPJqNu0zNp5V6CWNIWNW+qyvyLtwKrg+BEMKxKSRGSoJtcgHS9uetTgg510Den/AI3+6nk1z3fJokkNOGHI0JsKfA0QmkLmluPYjtHQytSsxpjVSZDS8Ea1IRRitNK1ViAkUOJdPM/afxo+Whp3f4j7GF/9wosBpWsv0hnzTZUJZo1uRCBnRbG5eZ+xHdmAyrc2XW2w0+KNkYnYC/qtrfy3ry/ppiWeQyNL1iSMerW/ZAUJ6K6AICxUc+wa5uoyuC2PX/8Al9Is83br7/6NHj+lYwfZkjmZnVZFzyozWZQNXUHNqvIDQiqocamxZyynERxswATCxowdTe46xpVZmB0ygMNtO7P8QkjXC4UtGGLwTBbHKFYYvEAE2Nzsotpper3ojxtMOscKSElz8JI56oRCxZoomLHKDY3YAElrDfXmWRtpSf8Ax/6en8PCMXPHDdXbq7/e6/sROj8kETK7CJzqI3bPJFGdVzheyjORe1wTpobChdH+AQvhuvmmdGcyBQqg6JluXJuQDmGtrDS9rirQ8LbG4yRo5Yxh42a1sxMrFXiMm3fcqNgpUCpydBh1McZnf4N3dWVFQqXEYYKbkgfBjW/srpjiUqd/qcWTr5Y3KPDviq+/ZAwCxYd0+Dmu5kRJetR4XNgRbKu4IGl+Y3sa9G4WQFb/ABefKs5geBCJCgklYHMWD9WQzWOVmHV+kCbhh2vGtFwNrqT3hD7RSypKDo4O68mRNu/qT0ksTYchvpr2r+PdTiW719n/ADT2GvkabbwrgOgocN7r2DmhcPngkyNZZF7JOU+jItxb129VbbAuhjTq2DJlADKQykAWuCNDtXysSSSoOjSKneAGGU6eup/DONzYY54JJIiwDfBsVBvJkGZPRb1kc67HE57PozpN0dTG4cwyFlBZWutrgqb6X02uPOstxHoNhsFBmhDl3lwyXdyxKtioSRYWX4t9uVZng3uz4hOziY0mGouvwMmjFTobo5uLWGXatFjenmFxowwjZkK4qFpFlUplQBzcsexa4HxqjQrs2WfJHH21J6X4NxxXGCGCWUi4jR3sOeVS1vqrwrEdDVBX3/ilizquJkyqWkZps3waLzYZCSdhmGle+qwIuCCDqDuD6q876R9DDxHHTfC5BEYFbS56toixy/v32vp2jUyTp0dHR5McciWR0vLXPDPLOKy4YrIuBhdAqqC7yM80uZjqwByJ6PxRtud6ocBi2RZcm5CAAC9z1gAsB6R1Nq9P6Te5WffvUYXLFFPDGQ7EtbqT8Pe3aYkZDbQEvvvbRcN6Bw4KXDxYQWleKYvM9yzW6pb6aADOSFW3r51vB6ad7mWXOpqUUtn75MV0J4pJw3h/EcROGSZhCIlf0jIRMsd1PcQTY8kOlbno3jBFLmldVRMFgw7ObdoxltSe8sT3k1jfdB6GSdYQko6mAI8ple2eRgbFUUHkSLk6Zj31Ow4MkyAE5nXDWPUtOAyJcdgKeyAltR361onqfJxNUrPU4sQHAI3IBtcEgEXFxuKUisrwKCTDGRpnSSXEtF2kTLYZ4oolJsL2Em9jpbWtk2G7rVCkE8dPZ3+ZWY7HRxZTI6oC1gWIUE7nU6bVJgfMoKkFSLgg3BB5g8x+NVvS7iiYXDNJLmC3I7ILFmyPlHcLm2psNPVRej/EzicLDOVy9aufLfNlBJAF7C9rb2p6rM68E/qfVSNhj3fbRBfv+u1VnD+kCTzzxRsW975FkbTL1jFrqp55chBO1zalbLUdiXJgzY7bHvpow57x+RUiQHKfUacVNLWw0opOK4sxSYZBa884jN7+jlZmItz0FM4pjzDJhV0tiJuqO9x8DK4I8cyKPUazfSzpVF+kMIIm98HDMzvHB8LJnYxqFUDQta9wCSL6gVV9OOmxzYEthsXh+qxUExfEQNGhXIDIobmy3IIHcbaUa2PQj0HDRXz/AP5H+0UUw0Lh+MV45JEZWQySMrAggqbMpB5ggg+dTGFPuB2yKYKa0Bo2JnVFZ3YKqgszHQKoFyT7KHhsSJEVxezAEX00O1/KjuB2wJiPdTClExzXXICyl+zmU2ZdCSVJ0vYUybFhVcswATckgWJVWFy1h8ca+NV3Ce0MK0M728CfYVB/3UObjUYw6zu4VCEOa4cAlgpF0vexupI7qiQY9XxoyOro+EZlZSGUkYgA2YaHbbwo7gPA6utjo8eDipYOaRQyb752lU+zKv0xQJ8eFxMEXOT3xz2sFcG3/ZI8xUKDD9XxaR23xCFB4LGsRUDzRte+9VPTDFGLinD31Ch1VjqBleWVXF9vRa9vVUR6iM7cfDo0XTP+LNZjyBGbnKCVW9s1szqu1xf0u8Vk+L9HmxeGhfDLGjyRgNmOUJq5kVbA27buDYa25VssXw8SqY2JGYrcra4KurjcW3SqDAcXWDBszEExzyxIpIGd2lzRi50AvJcnkLmjJpabkb9LkyYmu1z/AJKPgXRGOWGBcSufqUxIADMqk++5LnSzEb91XU/QzCqCywKSATkZpHV7C9iGY6m1ge+16souy0SxhpPgpQSguGIeIu9yR2SXJuO+jmc5lQvDGzsUVWfrXLjdMsZAvb9+45is46IpKSTY55sspPTJpPxb4I+G4fFG46lEQOjXyKEBs0ZU2UAXs51/CpE0qpbOwUnYE2JHgu58hUDATpJDhWDSSK8bAa9RcrGoIumtrxkcjpQ+B8V6x8GEiiiXFwySsAmZw6MgUFm3Nm1JF9KrvNcIweNSdyZaYNzIw6tJHFxdgtlA5nM9r+V6N0ZZuqBOQgxpYK2ZtB8Yk2B8NxqNap044AMFJKxk6x0Q3cPaR4lfMQTZbGNuQ30FWHRPGAI0VwWjknUrfUfCuw0/zVhLJOS3NIwjF7GiJOg0G/e3j4Utj3/UKESTbW3q9RomQd59tZGx8xYecgrc69YCDcb31Out+yPxqQJMrRq23YX1ZWL637yfqqrmY9n/AAtzv6QIOnLapTtYm2wJ8NVjUm3neu85SxMtytxpmBPPTrZHPhztRuHvaCQ/uxLrqLmNc2h03Y1TnFm6ncrqCe8Jc7ciTVnhZrQS326wDzuo0v3UITLjgnSzEYVVMMzoCfRHaj3AHwb3UeVjva1bjo77p4jkkfER5mxGR2aKy2yxqgtG7aiw+VXkrY6MR2LAEWNhp2raVMxcg+DF7fBpa/717a8tvqpUmime+YPpHhsZjYDFIGyQ4i4YFGDO+HCrlYA3IVj5Vazi/EIf3cNOfbLAPur54TEDISdQZAOR0y+NXPCOn2Kw6RSh8xMksQEhMg6r4Agds3AzX2I2pNUI1fuk8OxMuJcoCcMkuHWcKdbZEYMwy6oLm5vbw51C4b0SlnlKNKscmGVSxAZr9WkZIBBXlIBfvBqVB7pTuJYzh+3iogzOrlREThwg7BUmwsD6Xxqj8N6cpFM8pjP9teRFGcdgOuHtrl7VsvKkrVjm9SUWWmH4BJh8XgoY5TJnkOMmZzl+CzxIsY1JazOth4eFen15LhOl0jYpJuolbLh0VI1GZiiSwEHb4zXtbfMO6rJ/dcXTLhZrm9u0puMt7iwvalKwQnSjiUmPwGISOPMTOQg26uKCSMFpGOin03PgwrUdCcG0PD8PFJ6casjWNxmV3VgDzAINYLD9Loo8L1UOGxS5osT2rK2dny55Cw3QEakDQADlXYz3VJYs0cUKjIz2ZyHuxmdmuAR2crcrG47qStqisihrbjweg9JuLHDw5wDbtZiNwqi+VBzkZiqr3ZidctjmfcvgxCjECbDnDraHq1yZCdZsxN+0T6OprD8W90LFYh4WdYh1EqyBVBCsVZWAcZ9bFRtbnVjiPdTxpGdUhRmIW4S+kZzEWaQ79bY+rSnTDVFRo9gl0U+o1U8VkE0gwuYgSI7yZTZzCCseVCNRmZ7FhsFI+MDXmUnu2T7GPD+Qc2/8tvKqFfdexMeKlxBhhkeSKKK5MgUBCzEhFewJJFx+4NdTdUySdxgJhukEMMIEcOFRQqgm1zh5JpGJ3Zizak6nKO4Wx2I4uX4f1TO7suJDguxYgHDkGxJ2uLio/F+k8uKxcmJNlkcSaICQA0bowF7nZyLmqpeeu1j4cxc06A9oxmL974aLGRSmJcZNhkmh3i6pUiYtGB+zZVUqd7hiLbW9QkU3PrP214B0g6XqMJHgXiYhIkkSRZMpzy4RMmZCuysb6NqBtW34T7tOCaKMTCaOQIobsiQZgtiQ97m9r3IG9IrakXnTnjXVoIEQzTTA5YlBJJBXKWAvZd/WcvdpJXjQRQCuoGo+S27DXkCfsrPYv3QsGyuYcxz+kwRVLsBa7MG10qo4x0tW66lSQM11+K6rICOV9aHJVQqfk30fEFkaPKfjMP8AxyC3rqBx3EZUkGfJmnwuZtGIULG+inQ5lw+Wx3LeNYlOlUSuGV5NHBPYI7OUg73+V38uVXnD8XFiFlaZuzicQksYDdoRxuVVDlVj/dC4AFu+lacW7Lx0prVwH4dw98Xw5opy6Zp3KMbElOtBVrc1uW7r71XdH+Fe8MYiSyBsxMaMLhfhVZ1DBvRJaK2nMjWr2XjY6lnBJyIXygCMkIwQ6nOdxa9gNDpVbJjC2WWMXdmVWBUy5OraYgr1gNiRl1/fA0rLymuTr77lGUH+Fu6Xs7pEJTxPBTIc8AZEbILkP2l7Z/eDC2vLxqH7qcbNgVKj0MSjaMrEfBSDtBCQvI78+VGeHETwhJGZnZpBq17L70UEWXSwkcmwHjUyeMwQyRyEIQZ5/QIsGGIUjtaHdNLa+o0o/JaRm53pbXBYTcXKugcyGRhETlCIgMs3UG5OZms9zbQEVmOAYh0hgVxEzNPg3Z2QM7GeeUEgtouUxIAVAtarbh/EsJiJr9cpymIjRtUOOWRRlQHKQ2QANa2YX0uadgcdho447JIzBMOSFjCgkSvERmdgCvWux8iedPU3EzqnsT/f4lTDyXZwcNig2YG7FRE7izgX1jbfSqnh2GeWSKWNQA/EGxK63+Cmwociy/GBHh391WmFxayHD5UKqJcZDZmDFssDrclbWuVtb66r+Gcdk6mLIsMSK+EVQkebKr4ZC+VpWaza5AdwBzpb+BbeSRwDBMMPgl07MkwUi2qkTtbS9/QapXCOiohXBl8yiCN7M5ylC3UHKcxA5NqBpl8apzxd0gmZmZve+PNhmy2j62dcoygEaE3ve4NQIZUVIGYZzFxCYOSC7HOZlW97k2CD1Wqmn7BNLwaSOHB4aCMNJAOpkPWKpzjrGEqqoWMaNme+19DUjgvFIhPiMOM5k6+d/QsqIzFlAZjzAJyi+5vWcYkR4tBG+mOSZDlIDL192sbfv/m1H4cGPFGfqzZxhixuLozYfMb2785120NTXysTe/BuAdvWPwP21JtUJojb42nj3a8vVRSo/JqDQ+XWxgzKLGwBG4OrZaKsq21vzO3fodjVOBr9f3fdXcvZ9tdxylwwQ31777jkAfsqeij3sbEayb356Hf2+ys0HPefb41aTsRgY9+1IT/vWqQMpixq36RSWlVe6KIeeW/31UINR5VZdJm/tT+AQexFqPA/IV5bYOP96WT6lH41I4lIRg8LruZW3/8AUkX+UeyoWJ0wuHH70x/2CpHGW/suDH7kp9sjP/PQxIuo5z7+wgJ0GHw5N/le9NdfKp0kZSThyH4s6E+UeHLeyx+uqvFH/wCINp+zge2u2WF7fbVlxGbNisORexbFMuljYIxX6svsoXAeSPw7jk8OHjkjkKumEYhrAkZceETcHYG1UqdIJxb4T0b27K6Aix5VIke2DB/+0Ueb8QZv5azRkPfRsBov1uxQQKJdESRF7CaI+rjbmRUzifGsmMnDrnQSSrlFlPpkDWsth5MxCnXMQPabVZ8ce+KnPfNL9cjUAWR6VYfQ+9jpt2l01v3VMn6QwCCNjhzZ3m0DDQjqsx253X6NZZHUqBe5AGpW1jva/Pnv3VZMB7yh8Wm+th+FJsdBMfxyJ4iscBRtgxykDUZtLcxes/n/ADYfhUmTD8yuhtYkML7a7W//ALUUxagDnb69t6LANiOIO4sSNO5VS4sL3ygX2G9DSYgm3npceYOlI0ZDZQDfTxufL10iHQ+sfzUWBedKGLYiMaa4fCdwFzh46FwHiEaPeZS6ixUAJo4ZSCc24sNtu+9WXEeFibF4ZXJAdMBGQN8rRQqSCedj3VnY4xzH5uRQtwNNjuk5JtCqqg1sVAOay3vkOW3YFP41xmRXUAL+xw52O7YaO/PTf6hWcE4Gm3lVh0gxQ6yPfXD4U/8A68dLSgsNiuNPKjBsvfoLX15+2pMHGHjTByIdetxCWOosTBcEf9wn11njOLacxb8+ypzNbB4U92JxP+zAmp0pcDs0EfGZvfWOjDtkWPG2W97FOsZbdwvfao+C6UYlcFO6zSKyS4cA5vRDicva/eVU+VDijvxLHqNynEAPWVktVXw1r4DGDubCt/HIP5qWlDsvsN0wxXvOWbrpDJ74VWbNYlHgylSRy+DX6IqPBxYzxcRkJJJija7an/5mM6n1VWYI34biv3Z8IfpCcfyV3RhrxY5e/CsfoyRn76FBBqLf3NFkl4jGiEnNqwAv2EdH28Co229V69PwnR2R4427QBjj1CgC3v1pCbtfVbX8Qa8L4Ri2ik61SQVzahgDqrXG99havSeJxk4jEoq5skmLB52GeArfXQEpaplH0VF77m5iwvUthrm98bJcZlOXrVkBHZ2va9vGq/g/DoEhSOWbDmT4FmUTB7ojZUsCL5r2XQWuLVjuHcYKxYkCysmIhlBAsc6++Rc9/L6qJwXHyCSKVb2DRRnKACT74YhRoNTa413pSg6RUWbhII1TE9nNlxqF/g3IcGfDsF9GzNaYjKLmpUvFMLDozN8DM5Y9XlBJedMrZ2A06y1+eUVkZ2kabiF84WRFNi20hXDya2uL2hbXwqNx3hs7FsqkBpY19PTrCVbLv+96tqTjxYW9zeniEJjkKrIy51kzDq1u3WRSDKQScoJU37gfA1FkxgXGTkgAyJhWJMmgt1sZ5dr0DrpWROFnjw8qGIWSK8j9ZqpEAYdkLr6I58/CjcVw2KkkhyBEkfDOzqNVsuIky2JB26xT50KMaYNvYLxLiUIglzKkjxXCxtiZDIZBIo1bcELr3H1VhjxbuEFuXYG3KrnH4V/fWKGyq7swtzKuBy/cXurODhzcrW5eqqUEJtlKOCPrdox65UB9ma9O/Q/fLH7Xb/apqfHBHfdvZ929HKQIbOSD4hifYBXXoSObUyqXg6c5fYhP22NT8Tgk6mJCWIGYggAE3JOtzpvRjxLDKdFZv8un8Z+6nL0lSMgpGrXsbEDsdw2+zuouCFbZAHBkBW2c3seWmvOwNSsX0dkmkZxG5DH0r2U92psB7aXC9IZmzJEFytmZhbUhrBgDfx00PqosmNmUWbEGOwGVUytlv6K5hawGt2ueW9ZSyRWxcYt7ix9GnkRUAS0VwczMLFjcjsnXap2J6KCQRozqOqRV0DHVlUm3aGnrqjl4xKtjG7BdibAgvufSBubMPbQ16Qz3v1h81T+ms5zlfypAtjVzcEjM8s2Y3dZEta3ZIMRsb/J1rocGrlHN7xrKF33kVlO3rFZpek83ylPrRb/VapK8ekMgjhCkMQFBVrknlvc6/ZWLll0Pj7sdqy3k4HEYzH2suWNOfooWfvO7sT6qr5eiEQK2zAMSD2tdADoPOmYvpK4yqqqxsL7m788tm22tex19qN0ikuVZFDoxsoBFycqkHU7Zayg8zfzMbaJEHRGFGVsznKwa2mtiDbQ+FOk6MxSSFi5u7EnuuzEnn40eHitheVkU92v2mlTiEZYWnTQi/wAKVG4vtWKzZr5AgL0XiF+041I2vcKSB8anycDRokjDtaPPrkBuXNzpejPibsbSR2LG18Qybk62XS1OEpOmdfKct7My1pPJkTdPYVlXNwE5CwlIAd1AK2tlyEb9+caeFQ04EQQ3WqdVI0OvMcvD661ln6te0SQznSzaN1Vhe1h6B3/5ppR7aqSf8Mft9KifUPamVFryZnA9GQ0qKJ0BZguiMbEnL7QTUEcEtfM9sp5Jn7PeddPVXoeAUhlbKbA/JUagjbLtQsPBZbWNlyjMFvc5TqLak3H10LqZaS6vwUHEJhHioHZhaNMG9urOuSOM+la4vl+uq6bgSLGj9cMr5tbBQCGYW7Vr7HWtjOzXu1xcL6rABRfx7J37jTZnuE12Vr6f+oxGnqN6pdTbdmbRk4OjaMqscQgJANiV0vyPaqxxfRpJ+0J0JighWylST1YihvvoO0D5VbED6vkrt+RT4ZFAkGgLRkLYWLHrI2sLf4fqqYdRJyVg+DPjobFynHkyn2aaVLbozG0McXW6JJI4N1/vFhW3l1N/OrAwqTqi/wCkK73unyE/01/Co+IlfP8AQDzwaNcXiZczB398r6S6GTMl7ZbjfT1VFw/RuNYsQmdvhuqvYr8Vy5tpYDapvEYo2mlbIjXkezFA11zaWNttaE6Rhb5FttfJYX0I8O+rnnkpNIa3GYXo1DHBJEescTe95CA6q/YfGLoxRhYEKTp8a2lSOE9HcLEJsseKGeFkbPNHICjSxZguWJO1bbWo03EYm6u1rJGVIKgAHrZG0uO56dGVbZQduQ8uVXPPKL4Gg8vCIBGtjOEBMZDKhZQIy65PhbEE6EEjzNW/FMPEZpyZZkZp5HIWK6k52ym4kGhFri3tqFDhCYrBT6QbQAXOQrpc2OhP1eqjfoZrXJ7Wuhse+99b8r1k80a4LUZAoeExLBiSrsxYwklkZSoaVkZhcn5zYdwoUqusQAxA7LAlVWaK5U6NYQEbjMAWvtelE2SOZSQS6Koy/KTEQPvb5KsdfvFQRiPWPVYnw0Hib1byxcVaJ8lrw6JyZ3adWzwz3QzDOxSDEBTkZQzWB0sdAutRFlmb4N5ZRll1vKgbOGHaOfXNtrtp3VGTiLrcqGa6yLqwIIeNoyNWHxXNdjcfmllIViHYttHftKM17nvv+TVKeNxFdFnjziI4Z3dpjCvWo7ZkbOqM0NmHpbDL5+dGnfFGLCuiYh5HjmCixMjQEwuD2RcrqNRbwNZziWMEzTExEGZpG9FSRnJJsQ+upo+GxoGGhhCS5omkN1XLdTDEL3vveMkimnDfcdg1gYSyJMcUJ+rzqmQgm5CEuWVm1Bvtz3FZ/ESyZ2s7DU8z31bjGOuJWZDiFIRkuBIHIuCLMtzbTvqK7KSSQxJPOJ7+em9awcY8MT3Lmbha7icIO5UZefMrYn21Q8QgjjugdrA6sVDqFLC57epJ0I77EeNWeI6PY1tC6WO9inqG++nqqNxToxinRFCoSNz1ii/dcGwvvU65y/Gy1ja4K+LhuGkYH3y3eS0AXuBFxIbE1Y4zDYTDvhyAsgTOXvmbOzOxjzWNmVAV7NgGysDvVMehWL+bHlLGf5ql/qfiSDmj1sMmWaIAG4uWBOosNhbU+Fq0f1Fol6LHGYjDSSYiWIKFckgdSqZIwp7KqhGUFhGS4FxdhrftZTieNeQljmsfEkC5ZtD4kk+vNWh/VvErlCRoAALnPHfNYAk2bUc9RUHifRfEF2Kxkpc5R1isQLnfXfU7aXvSVJjcZVwUcWJKiwY2vci5yk2IFxsd7edXeFx+CyDrIZGYdb6EmW5YRCINdSci2c2BuTuddKyXgOIW94ZPoE/ZQl4bLv1Un0G/CraTIpmkkweFnkVMOwisAAxzuJWCgtozZla5yiwCmxN+QJ+pUg1Eq6bMEYa6HQg761n8Fwadj2YnJ7/Rt7auoOGYwIU6uRVOptKAL63OUMBfUa72FtRUStLZjUb8HY1Y4gkThDYC7i4JYsCxBAv5E6ZdDqbpFNEl3WIXBK5cxa5AJvYjbY1Lm4XN2T1Gd1vq7IVsFCrYZgb7nfuttVQ/R3F30Qi/c6/besYwvkfblfBYN0qYAqOsQkZZAcpACuHW3ZuPRF9rm3IanSTrvjx21teIMbfTNvz31Qp0axRNjE/jqouOdiTU6Lo/iQBZXXL6N2Q2N9La7eVXoiuA0SfglYroyLBusUAgnSMkHv3c66cu8UAcMhykZi5Ui5Ate4JAAU6gkH6I2qUvC8TbLlIW2t2V1uCLWUm/LnXYTgcqtdkYA75WtdSdgt7AjXTbxFJqTXI+2/RU4ji4zZERMq6C4tYHnc6a3tqKQcZKbHUHbM2UAbjXTX1HepM/RiVpCVjKKbaNIjnx1G+vhoKhzdGcSTql/HMp+/wq1CK2J7cl4NBwXpeOrCODmubnQjfTT/Ny+SKTB8QxeIa0aO6pcsdAqoqljmdsqghW0uQaoB0exPZ+CIt3EevU38ascHhcXEp6tGQ3JsrAXLaG9mvtpe9xyINZ9qKdo0+eqpljjeMLkJQTIc+rHKygyM3YyPZ2ChQuZSBdHNjmFCxE8qsLTBw1rMIwotYHfvFyDfYgjW1Z3EcLxBYlonue5fC2w0o3vHFFVHVyWUdnTYdwG9qt41W1EVL0Wk/E1jLDMxYXG6jQk91r7nff2VVYrjJY6faSdOYocvBcSxuYn9lqD+hJ/mn9m9EccUGiXosMFxqS9usNv3hcaa6Hl3VeYPEXBDzhXcdm6fsSG1LBQM+YAqO699xWUHB5wP2bgXHK2vLQ0X9G4iwDRPYDTs7er886fbj+Qqa8GoxPF4liRczGRXfrGOXtAlQoUDTKMt9Cb5qr4+JHEFwbLfUZbG2XcA6d/q10HKqscKck3WQX0JK+zYVb4ThTgsRmBbnmA3vqQR3G1refKs5QSRSjJ8FHjp1Viq3tprYDSw0t7aPg+LFLXY2O4FiRtbfnVjjuAyOfRXa1wy3HMd19ai/qi9tHQeBv56i4/PKrWlqmUsc/RtOEcdzwrECwe4AAF2PK4Ua3JsfZ3VleM8U7QymxW47LG2TTLcEb7jTe/OmJ0fmSxWRbgi2422N78rDS1qbN0clYC7ILC2gOp17R8dfqFYxwxjKzZqbVUQTi5FysSwDqSGBuSvWMD/Erb66X2teaeNpbKryknctbmoBUaaW3vY0yXozNlChlsLk3JFyQB8nuFqj/AKpS96e1v6a2qDMtE/ROk4imZCWIJVCVWS0dxbRiddRYmxtcn1UaPjCuCqXHZ7QL5dNcwBuGsdyQNLA1Xr0WnHxk5c35etaQdEpr3zIPEFt/o0aYUPRNeCThOLZJQ08TMoBOVZCLgiy5t7gEX0386s4eIxSdYAVVbKRZsoYncKrAkkW3Ovq3NQejEut5FF/Btfq186ZJ0Zk+dTzuPqApaY2DxSfgle+4QrANqbEdgBb6WvvfXzOUnnRP0PKdc66/u2+q1Vo6MNzljHiP+bU49Gz8+vt/91VUSO1L0aLD9LwUv12vc3ZI8PGnnpSvzy+TDu9VV/6lL8r/AHfjUjCdEo1vnjSS/e0iEd/onWn8Mvb/AHI7jJH60Lb9uvnbf2aDyNN/WkHaUac8yC+x0BHjXfq7hx/0q/68njfZh4VzdHsMLf2fu/vZNf46Xw6/P9x637ObpSD/AHgGvy02/HfupP1nW+sifSXv5m96E/BsMP8Apv8AzP8A10JuGYYf9K3+s/8AVR2F9sNb9kk9J1G0q+1eZ+oePh40/wDWhfnV+ku1QF4dh+eGb/Uk/qqQnBcKf7hvpyf170fD/UNb9hl6TrYXmU+thf18xekPShL/ALRfqpn6BwvzP8cnl8ekPR3DfNW/zyf10dj6j1y9nL0mQj9oF81NcOkiW1l/26/VTR0fw/zX/kk/qpR0dw/zX8cn9VPs/UO5L2Kek0dv2gHqy/hTx0mjLGzi2p3AHO2t7+29D/V7D/Nfxyf1Uv6u4f5tR/3Jdf4qOz9Rdx+xf1hX5xT/AJl9lcvSWPX4T7Dfyof6v4f5tfpy/wBVc3AcP80v0pO710dn6j7j9it0kS37RfYL7/hSr0jj+cH8P3mhtwPD62iH0n/GlHCIPmV/iP2t+bUux9Q7j9i/rEnznPa6n7q49IUI/aAb7FfLTWmHhUHzS/xd/rrv0bByiT6zz9dLs/UeuXs4ccX54/ST7lpP06nzv1r+FO94Q/Mx/R5+dd7wht+yj+j/AMGq7P1Frl7Arx5L6yt5lfZoKeekMQt2mP8A3LfUOfsp5wUXzMXkld70i+aj+gPwo7P3Y9cvYKXpHET6ci+CuQBt50i9I4R3t/jkkJHq1Ao/vOPlFGP8gpThUHxE+gPwp9r7sWpvyR36Rwnnpp8aT+uhPx2E37co9Ur/AHnSpwiTkifQH4UhRfkp5ItHb+7Cyt/TUXzk3+q3405uPw2/vCfGWT+qx87VYLl+Sv0F8fCkFtNF+iv4eFHb+7Hb9lW3H4j854fCOPspDx2H5Eh9cshv6xe1W2cdw+iNK7P6vYKWhfbC2Uzcfj5RfxOTy55t6Z+nE+Z17yzm/tY1eA0/rO4n209AjPLxxAP2C/Rv9pOtMfi6n+4T6H3g1pDKe8+0/jXGb1+00aEBmRxNfmFv/hv9tEXiRtphx9D/AIrQ9f6/aaXrvC3jf/mjSgooFxz6Wwo/07/y0w4t/wD6Yf6Q/prQibXYUvWeApUgouB+fYKfS11dhgM/Ghn7x9tdXVLKBybH1D76jfGrq6oKFX8+yi/h+NdXUxCp+faKQ/dS11MBo2H+WiiurqaJZzcqGeXnXV1DEgSb/nvNNHL899dXUig3xvKhLtXV1UiQdDHOkrqlloc2/srjsa6upDBc/wA+NKu/58KWuoQDjtStsfVXV1DEgf5+ymmurqlleBaaeXnXV1BQ9/xpB+NdXVIDe/105dx5/fXV1CGdz9v30j/d95rq6kAg5eX2U0beYpK6kDC8/OhmurqSB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00" name="AutoShape 20" descr="data:image/jpeg;base64,/9j/4AAQSkZJRgABAQAAAQABAAD/2wCEAAkGBhQSEBQUEhQUFRUUFxUYFxcXFBgUFxUUGBUVFhQYFxcXHCYeGBkjHRQaHy8gIycpLS0sFR8xNTAqNSYrLCkBCQoKDgwOGg8PGiwkHyQsLCwsLCkpKSwpKSwpLCwsKSksLCksLCwsKSwsLCwsKSwsLCwsKikqKSwsLCksKSwsLP/AABEIAKEBOgMBIgACEQEDEQH/xAAcAAABBQEBAQAAAAAAAAAAAAADAQIEBQYABwj/xABNEAACAQIEAgYDDAcHAwIHAAABAgMAEQQSITEFQQYTIlFhgTJxkQcUI0JSU5KhscHR8BUWM2KiwtIkQ3KCk7LhRIOjY+IlNFRkc6Tx/8QAGgEAAwEBAQEAAAAAAAAAAAAAAAECAwQFBv/EADARAAICAQMEAAQGAQUBAAAAAAABAhEDEiExBBNBURQicfAyYYGRobHRI0LB4fEF/9oADAMBAAIRAxEAPwD1mhEUUimkV3I4QVIRTytNK0xDLVKgxxUWtfuqORSGk0nyUm0Mem5D3U81IgxIC2/Jo3XAKnyQKQiiMKZarEDIppFFIptqBAiKYRRSKaRTAERTCKKVppFAgZFNtRCKaRQAMimlaKRTSKdiAkU0ijFaaVpiAkU0ijFaYVqhUCIppFFIppFBNAitMK0YrTbUCA2pCKLlppWmAIikIolqQimIERSWopFJagARFNK0XLSFaLADlpCtGy0hFOxgctJlopFdaiwPSrU0iiWpCK4bOkEVppWjWpjkAEnQAEnwA1JqrECIppFMwMpcOSQQJJFWwt2VNgDcm5uCL+FGK07AERSEUTLSEU7AERTStFIqNLiwJFjBUsfSGazIuVirFQCdSltbczRYDitNIo5WusDvRYURiKaVqS0HdQmWmICRTStFIpCtMABWmlaOVphWgABFJajMtMK0WIFamlaJvtr6vrpLUxUCIphFGIphSnYAiKS1FyUhWqEBK00rRStJlp2JoDakK0UrTStImgRWmlaNlppFMQErSWoxFNy0wBZaaVoxWky0ACIpuWilaQrQAIrSZaLaky0AekGmkU+urhOsHasx0n6SxrJDhQSZMRIidkX7BZcwJ5XzC/rpnT3pymBiyrZp3ByruEG2dvPQDmb91eXcF40cTxfBSNpkeL2qDJIb8yzFj5+FLUVCDlwj2jgTZsOrfLaZvJp5WH1GpUsoXJe/bbKLC+uVm18LIdareHMy8NhKsEf3shViLgMYswJDaEAnnXn/ALnHFZcXxAyzSPIVQ2zHRbpLcKuyjUaAd1Gv5qRtHp7xyyN8ePJ6oRTSKFxXiUeHiaWU2Ve7ck6AAHck1hMJ0+fECdnjCpEVy2J7Re4WMknVza5IA7IbS9q5uq6t4Y/Krl98l4OiyZYPLxFcv8/S9ie6P7oZwiiPDspldd9yutg3cq725k7ZQCTC9xyJmhed2ZnnxEmZmJJbqoFsSTqdZ3ryDH415pXkkOZ5GJY+JPLuFtAOQsK9w9yZQMDhR8o46Q+UqR/Ya2x6qWp7mU0ldG5K00rRio76YRXSc4iyEUJ9aIRSUCAFKaVqQa69OwIpWmkVJY+FY3pD00kgxEkCQISAmVyzWDMgYZlA1GuwIvatMcJZHpiTKSirZosXiUjXNIyovexAHqHefAa1jOPe6IqEphlzN8tx2V7yF3Pn7KpsZiyVLzOZJZFILFjeMCQWARSAgIQncDY201zZVQoUKc72uS2ynbQAak73J9Vehi6WKfz7v+Dnlkb4PXejMzSYOB3JZnTMxNrklmuTbSrErVf0SH9hw9vkfzGrXLXnz/EzoXAArTStHK00rU2MCVppWilaaVpk0CK00rRitNK0WAHLSFaKVpoWnYqBZaQr+fxopWqfpPjhFBYkAynIL39HeTYE2y6aA6sO+9NMaVknBT9ZGHBJDFiCfk5jl5DlajZaruix/siZtLM45D49xoCRz5XHjVtkoTE47gbUlqVpAFdyQES92vdQAoJuQNLG4t+6arn45Gyr1UsILFh8K4jy5fjMDqFtrbc6aC9xLyJGkOnyTVqLJcjAFRcXYmwJIJABJKixuAbDWw13vpTitUPBO3O0hxMT6WEas7N+1iUOSVUNYMe4DNoBWkWMnYUKa5seTC4Oqf6kfLXZKtMNwZ3JvoBa99N9dt9iN7b1N/V8fK/h/wDdWUupghx6eb8F5xfiSYaCSaQMUiUswVczWG9h+QNzXmuO92nOGXD4crb48rjT/KvPwzedejdLOBtisHLArhOsCgsb2ChgxBtyOW3qJrL9HvcowyKrv8KSLjrFBA5grHfIL9zBzrvyrilKT2X7npdNjwx/1M29f7V5/X1/J4jxXFvPMWJLse0Te9z91queA8Flg6jFvlEbNIihXvIXCsh0sQtiwOpFxtvW791PomkEcU8SqtiY3yxxoCDdoyRGqjQgjb4w7qquiHEv/huPhbcKrpe2jSMIiQDzvlrnjKXc0Nn0M8eKXQvqcUa3dxW1eP8ADKOXpHifeOIjEhMQypqSTY5VyIT6KBdSB8oCrn3G5FWSZ2IARGJJNgAAtyTyABNWfEfc+nfDyqkYgjALAv2uyrZzZVJYsbfGtWG6RcObAo+GWfOWZeuyKVGqhxEb6m1kY7amx2rsxw0tJv8AU8nPnjnU9Eat7JejRcf6SycUmkSD9nAjOg1XrDdVzWte5zAC/LuvUOI5IIYrEEfCOCLEyPYC4PMKot/iNV/ud8WSKcXV7sQJHBBPVFgMqLlve5zE79kW2rU9D86Y+TE4iRVS7EZpAzIjCST4QgWBtEo07gBXP1XR9zL8uy8j+JcekjilL8NtKvb/ALMZB7lnEJizR4chC7ZTJIkWZcxsQrkNbbW1ep9AODS4VIIJwFkjgxDEBgw+ExYI7QNtl+qrfov0vGNxOICKRFCqBb7uXLXZhy9CwG+pvvUqCQPj3Kg296oLHTX3xMD/ALa7NLg9LPFc9atFgVpCKMRTbVpZmBIpuWjFaQrTsVAurPdSjDnuNOK0gFKx0hr4VrbV5F004ZiPf8qxxTNmIcZI3a4ZVIIKg6A3XwtXrrXsa4SHvNbYc0sTtEThGXJ4/wAN9zXGSDtqsINjeVrtvc9hAx7t7bVe4X3LFDhpp2a3KOPJqNu0zNp5V6CWNIWNW+qyvyLtwKrg+BEMKxKSRGSoJtcgHS9uetTgg510Den/AI3+6nk1z3fJokkNOGHI0JsKfA0QmkLmluPYjtHQytSsxpjVSZDS8Ea1IRRitNK1ViAkUOJdPM/afxo+Whp3f4j7GF/9wosBpWsv0hnzTZUJZo1uRCBnRbG5eZ+xHdmAyrc2XW2w0+KNkYnYC/qtrfy3ry/ppiWeQyNL1iSMerW/ZAUJ6K6AICxUc+wa5uoyuC2PX/8Al9Is83br7/6NHj+lYwfZkjmZnVZFzyozWZQNXUHNqvIDQiqocamxZyynERxswATCxowdTe46xpVZmB0ygMNtO7P8QkjXC4UtGGLwTBbHKFYYvEAE2Nzsotpper3ojxtMOscKSElz8JI56oRCxZoomLHKDY3YAElrDfXmWRtpSf8Ax/6en8PCMXPHDdXbq7/e6/sROj8kETK7CJzqI3bPJFGdVzheyjORe1wTpobChdH+AQvhuvmmdGcyBQqg6JluXJuQDmGtrDS9rirQ8LbG4yRo5Yxh42a1sxMrFXiMm3fcqNgpUCpydBh1McZnf4N3dWVFQqXEYYKbkgfBjW/srpjiUqd/qcWTr5Y3KPDviq+/ZAwCxYd0+Dmu5kRJetR4XNgRbKu4IGl+Y3sa9G4WQFb/ABefKs5geBCJCgklYHMWD9WQzWOVmHV+kCbhh2vGtFwNrqT3hD7RSypKDo4O68mRNu/qT0ksTYchvpr2r+PdTiW719n/ADT2GvkabbwrgOgocN7r2DmhcPngkyNZZF7JOU+jItxb129VbbAuhjTq2DJlADKQykAWuCNDtXysSSSoOjSKneAGGU6eup/DONzYY54JJIiwDfBsVBvJkGZPRb1kc67HE57PozpN0dTG4cwyFlBZWutrgqb6X02uPOstxHoNhsFBmhDl3lwyXdyxKtioSRYWX4t9uVZng3uz4hOziY0mGouvwMmjFTobo5uLWGXatFjenmFxowwjZkK4qFpFlUplQBzcsexa4HxqjQrs2WfJHH21J6X4NxxXGCGCWUi4jR3sOeVS1vqrwrEdDVBX3/ilizquJkyqWkZps3waLzYZCSdhmGle+qwIuCCDqDuD6q876R9DDxHHTfC5BEYFbS56toixy/v32vp2jUyTp0dHR5McciWR0vLXPDPLOKy4YrIuBhdAqqC7yM80uZjqwByJ6PxRtud6ocBi2RZcm5CAAC9z1gAsB6R1Nq9P6Te5WffvUYXLFFPDGQ7EtbqT8Pe3aYkZDbQEvvvbRcN6Bw4KXDxYQWleKYvM9yzW6pb6aADOSFW3r51vB6ad7mWXOpqUUtn75MV0J4pJw3h/EcROGSZhCIlf0jIRMsd1PcQTY8kOlbno3jBFLmldVRMFgw7ObdoxltSe8sT3k1jfdB6GSdYQko6mAI8ple2eRgbFUUHkSLk6Zj31Ow4MkyAE5nXDWPUtOAyJcdgKeyAltR361onqfJxNUrPU4sQHAI3IBtcEgEXFxuKUisrwKCTDGRpnSSXEtF2kTLYZ4oolJsL2Em9jpbWtk2G7rVCkE8dPZ3+ZWY7HRxZTI6oC1gWIUE7nU6bVJgfMoKkFSLgg3BB5g8x+NVvS7iiYXDNJLmC3I7ILFmyPlHcLm2psNPVRej/EzicLDOVy9aufLfNlBJAF7C9rb2p6rM68E/qfVSNhj3fbRBfv+u1VnD+kCTzzxRsW975FkbTL1jFrqp55chBO1zalbLUdiXJgzY7bHvpow57x+RUiQHKfUacVNLWw0opOK4sxSYZBa884jN7+jlZmItz0FM4pjzDJhV0tiJuqO9x8DK4I8cyKPUazfSzpVF+kMIIm98HDMzvHB8LJnYxqFUDQta9wCSL6gVV9OOmxzYEthsXh+qxUExfEQNGhXIDIobmy3IIHcbaUa2PQj0HDRXz/AP5H+0UUw0Lh+MV45JEZWQySMrAggqbMpB5ggg+dTGFPuB2yKYKa0Bo2JnVFZ3YKqgszHQKoFyT7KHhsSJEVxezAEX00O1/KjuB2wJiPdTClExzXXICyl+zmU2ZdCSVJ0vYUybFhVcswATckgWJVWFy1h8ca+NV3Ce0MK0M728CfYVB/3UObjUYw6zu4VCEOa4cAlgpF0vexupI7qiQY9XxoyOro+EZlZSGUkYgA2YaHbbwo7gPA6utjo8eDipYOaRQyb752lU+zKv0xQJ8eFxMEXOT3xz2sFcG3/ZI8xUKDD9XxaR23xCFB4LGsRUDzRte+9VPTDFGLinD31Ch1VjqBleWVXF9vRa9vVUR6iM7cfDo0XTP+LNZjyBGbnKCVW9s1szqu1xf0u8Vk+L9HmxeGhfDLGjyRgNmOUJq5kVbA27buDYa25VssXw8SqY2JGYrcra4KurjcW3SqDAcXWDBszEExzyxIpIGd2lzRi50AvJcnkLmjJpabkb9LkyYmu1z/AJKPgXRGOWGBcSufqUxIADMqk++5LnSzEb91XU/QzCqCywKSATkZpHV7C9iGY6m1ge+16souy0SxhpPgpQSguGIeIu9yR2SXJuO+jmc5lQvDGzsUVWfrXLjdMsZAvb9+45is46IpKSTY55sspPTJpPxb4I+G4fFG46lEQOjXyKEBs0ZU2UAXs51/CpE0qpbOwUnYE2JHgu58hUDATpJDhWDSSK8bAa9RcrGoIumtrxkcjpQ+B8V6x8GEiiiXFwySsAmZw6MgUFm3Nm1JF9KrvNcIweNSdyZaYNzIw6tJHFxdgtlA5nM9r+V6N0ZZuqBOQgxpYK2ZtB8Yk2B8NxqNap044AMFJKxk6x0Q3cPaR4lfMQTZbGNuQ30FWHRPGAI0VwWjknUrfUfCuw0/zVhLJOS3NIwjF7GiJOg0G/e3j4Utj3/UKESTbW3q9RomQd59tZGx8xYecgrc69YCDcb31Out+yPxqQJMrRq23YX1ZWL637yfqqrmY9n/AAtzv6QIOnLapTtYm2wJ8NVjUm3neu85SxMtytxpmBPPTrZHPhztRuHvaCQ/uxLrqLmNc2h03Y1TnFm6ncrqCe8Jc7ciTVnhZrQS326wDzuo0v3UITLjgnSzEYVVMMzoCfRHaj3AHwb3UeVjva1bjo77p4jkkfER5mxGR2aKy2yxqgtG7aiw+VXkrY6MR2LAEWNhp2raVMxcg+DF7fBpa/717a8tvqpUmime+YPpHhsZjYDFIGyQ4i4YFGDO+HCrlYA3IVj5Vazi/EIf3cNOfbLAPur54TEDISdQZAOR0y+NXPCOn2Kw6RSh8xMksQEhMg6r4Agds3AzX2I2pNUI1fuk8OxMuJcoCcMkuHWcKdbZEYMwy6oLm5vbw51C4b0SlnlKNKscmGVSxAZr9WkZIBBXlIBfvBqVB7pTuJYzh+3iogzOrlREThwg7BUmwsD6Xxqj8N6cpFM8pjP9teRFGcdgOuHtrl7VsvKkrVjm9SUWWmH4BJh8XgoY5TJnkOMmZzl+CzxIsY1JazOth4eFen15LhOl0jYpJuolbLh0VI1GZiiSwEHb4zXtbfMO6rJ/dcXTLhZrm9u0puMt7iwvalKwQnSjiUmPwGISOPMTOQg26uKCSMFpGOin03PgwrUdCcG0PD8PFJ6casjWNxmV3VgDzAINYLD9Loo8L1UOGxS5osT2rK2dny55Cw3QEakDQADlXYz3VJYs0cUKjIz2ZyHuxmdmuAR2crcrG47qStqisihrbjweg9JuLHDw5wDbtZiNwqi+VBzkZiqr3ZidctjmfcvgxCjECbDnDraHq1yZCdZsxN+0T6OprD8W90LFYh4WdYh1EqyBVBCsVZWAcZ9bFRtbnVjiPdTxpGdUhRmIW4S+kZzEWaQ79bY+rSnTDVFRo9gl0U+o1U8VkE0gwuYgSI7yZTZzCCseVCNRmZ7FhsFI+MDXmUnu2T7GPD+Qc2/8tvKqFfdexMeKlxBhhkeSKKK5MgUBCzEhFewJJFx+4NdTdUySdxgJhukEMMIEcOFRQqgm1zh5JpGJ3Zizak6nKO4Wx2I4uX4f1TO7suJDguxYgHDkGxJ2uLio/F+k8uKxcmJNlkcSaICQA0bowF7nZyLmqpeeu1j4cxc06A9oxmL974aLGRSmJcZNhkmh3i6pUiYtGB+zZVUqd7hiLbW9QkU3PrP214B0g6XqMJHgXiYhIkkSRZMpzy4RMmZCuysb6NqBtW34T7tOCaKMTCaOQIobsiQZgtiQ97m9r3IG9IrakXnTnjXVoIEQzTTA5YlBJJBXKWAvZd/WcvdpJXjQRQCuoGo+S27DXkCfsrPYv3QsGyuYcxz+kwRVLsBa7MG10qo4x0tW66lSQM11+K6rICOV9aHJVQqfk30fEFkaPKfjMP8AxyC3rqBx3EZUkGfJmnwuZtGIULG+inQ5lw+Wx3LeNYlOlUSuGV5NHBPYI7OUg73+V38uVXnD8XFiFlaZuzicQksYDdoRxuVVDlVj/dC4AFu+lacW7Lx0prVwH4dw98Xw5opy6Zp3KMbElOtBVrc1uW7r71XdH+Fe8MYiSyBsxMaMLhfhVZ1DBvRJaK2nMjWr2XjY6lnBJyIXygCMkIwQ6nOdxa9gNDpVbJjC2WWMXdmVWBUy5OraYgr1gNiRl1/fA0rLymuTr77lGUH+Fu6Xs7pEJTxPBTIc8AZEbILkP2l7Z/eDC2vLxqH7qcbNgVKj0MSjaMrEfBSDtBCQvI78+VGeHETwhJGZnZpBq17L70UEWXSwkcmwHjUyeMwQyRyEIQZ5/QIsGGIUjtaHdNLa+o0o/JaRm53pbXBYTcXKugcyGRhETlCIgMs3UG5OZms9zbQEVmOAYh0hgVxEzNPg3Z2QM7GeeUEgtouUxIAVAtarbh/EsJiJr9cpymIjRtUOOWRRlQHKQ2QANa2YX0uadgcdho447JIzBMOSFjCgkSvERmdgCvWux8iedPU3EzqnsT/f4lTDyXZwcNig2YG7FRE7izgX1jbfSqnh2GeWSKWNQA/EGxK63+Cmwociy/GBHh391WmFxayHD5UKqJcZDZmDFssDrclbWuVtb66r+Gcdk6mLIsMSK+EVQkebKr4ZC+VpWaza5AdwBzpb+BbeSRwDBMMPgl07MkwUi2qkTtbS9/QapXCOiohXBl8yiCN7M5ylC3UHKcxA5NqBpl8apzxd0gmZmZve+PNhmy2j62dcoygEaE3ve4NQIZUVIGYZzFxCYOSC7HOZlW97k2CD1Wqmn7BNLwaSOHB4aCMNJAOpkPWKpzjrGEqqoWMaNme+19DUjgvFIhPiMOM5k6+d/QsqIzFlAZjzAJyi+5vWcYkR4tBG+mOSZDlIDL192sbfv/m1H4cGPFGfqzZxhixuLozYfMb2785120NTXysTe/BuAdvWPwP21JtUJojb42nj3a8vVRSo/JqDQ+XWxgzKLGwBG4OrZaKsq21vzO3fodjVOBr9f3fdXcvZ9tdxylwwQ31777jkAfsqeij3sbEayb356Hf2+ys0HPefb41aTsRgY9+1IT/vWqQMpixq36RSWlVe6KIeeW/31UINR5VZdJm/tT+AQexFqPA/IV5bYOP96WT6lH41I4lIRg8LruZW3/8AUkX+UeyoWJ0wuHH70x/2CpHGW/suDH7kp9sjP/PQxIuo5z7+wgJ0GHw5N/le9NdfKp0kZSThyH4s6E+UeHLeyx+uqvFH/wCINp+zge2u2WF7fbVlxGbNisORexbFMuljYIxX6svsoXAeSPw7jk8OHjkjkKumEYhrAkZceETcHYG1UqdIJxb4T0b27K6Aix5VIke2DB/+0Ueb8QZv5azRkPfRsBov1uxQQKJdESRF7CaI+rjbmRUzifGsmMnDrnQSSrlFlPpkDWsth5MxCnXMQPabVZ8ce+KnPfNL9cjUAWR6VYfQ+9jpt2l01v3VMn6QwCCNjhzZ3m0DDQjqsx253X6NZZHUqBe5AGpW1jva/Pnv3VZMB7yh8Wm+th+FJsdBMfxyJ4iscBRtgxykDUZtLcxes/n/ADYfhUmTD8yuhtYkML7a7W//ALUUxagDnb69t6LANiOIO4sSNO5VS4sL3ygX2G9DSYgm3npceYOlI0ZDZQDfTxufL10iHQ+sfzUWBedKGLYiMaa4fCdwFzh46FwHiEaPeZS6ixUAJo4ZSCc24sNtu+9WXEeFibF4ZXJAdMBGQN8rRQqSCedj3VnY4xzH5uRQtwNNjuk5JtCqqg1sVAOay3vkOW3YFP41xmRXUAL+xw52O7YaO/PTf6hWcE4Gm3lVh0gxQ6yPfXD4U/8A68dLSgsNiuNPKjBsvfoLX15+2pMHGHjTByIdetxCWOosTBcEf9wn11njOLacxb8+ypzNbB4U92JxP+zAmp0pcDs0EfGZvfWOjDtkWPG2W97FOsZbdwvfao+C6UYlcFO6zSKyS4cA5vRDicva/eVU+VDijvxLHqNynEAPWVktVXw1r4DGDubCt/HIP5qWlDsvsN0wxXvOWbrpDJ74VWbNYlHgylSRy+DX6IqPBxYzxcRkJJJija7an/5mM6n1VWYI34biv3Z8IfpCcfyV3RhrxY5e/CsfoyRn76FBBqLf3NFkl4jGiEnNqwAv2EdH28Co229V69PwnR2R4427QBjj1CgC3v1pCbtfVbX8Qa8L4Ri2ik61SQVzahgDqrXG99havSeJxk4jEoq5skmLB52GeArfXQEpaplH0VF77m5iwvUthrm98bJcZlOXrVkBHZ2va9vGq/g/DoEhSOWbDmT4FmUTB7ojZUsCL5r2XQWuLVjuHcYKxYkCysmIhlBAsc6++Rc9/L6qJwXHyCSKVb2DRRnKACT74YhRoNTa413pSg6RUWbhII1TE9nNlxqF/g3IcGfDsF9GzNaYjKLmpUvFMLDozN8DM5Y9XlBJedMrZ2A06y1+eUVkZ2kabiF84WRFNi20hXDya2uL2hbXwqNx3hs7FsqkBpY19PTrCVbLv+96tqTjxYW9zeniEJjkKrIy51kzDq1u3WRSDKQScoJU37gfA1FkxgXGTkgAyJhWJMmgt1sZ5dr0DrpWROFnjw8qGIWSK8j9ZqpEAYdkLr6I58/CjcVw2KkkhyBEkfDOzqNVsuIky2JB26xT50KMaYNvYLxLiUIglzKkjxXCxtiZDIZBIo1bcELr3H1VhjxbuEFuXYG3KrnH4V/fWKGyq7swtzKuBy/cXurODhzcrW5eqqUEJtlKOCPrdox65UB9ma9O/Q/fLH7Xb/apqfHBHfdvZ929HKQIbOSD4hifYBXXoSObUyqXg6c5fYhP22NT8Tgk6mJCWIGYggAE3JOtzpvRjxLDKdFZv8un8Z+6nL0lSMgpGrXsbEDsdw2+zuouCFbZAHBkBW2c3seWmvOwNSsX0dkmkZxG5DH0r2U92psB7aXC9IZmzJEFytmZhbUhrBgDfx00PqosmNmUWbEGOwGVUytlv6K5hawGt2ueW9ZSyRWxcYt7ix9GnkRUAS0VwczMLFjcjsnXap2J6KCQRozqOqRV0DHVlUm3aGnrqjl4xKtjG7BdibAgvufSBubMPbQ16Qz3v1h81T+ms5zlfypAtjVzcEjM8s2Y3dZEta3ZIMRsb/J1rocGrlHN7xrKF33kVlO3rFZpek83ylPrRb/VapK8ekMgjhCkMQFBVrknlvc6/ZWLll0Pj7sdqy3k4HEYzH2suWNOfooWfvO7sT6qr5eiEQK2zAMSD2tdADoPOmYvpK4yqqqxsL7m788tm22tex19qN0ikuVZFDoxsoBFycqkHU7Zayg8zfzMbaJEHRGFGVsznKwa2mtiDbQ+FOk6MxSSFi5u7EnuuzEnn40eHitheVkU92v2mlTiEZYWnTQi/wAKVG4vtWKzZr5AgL0XiF+041I2vcKSB8anycDRokjDtaPPrkBuXNzpejPibsbSR2LG18Qybk62XS1OEpOmdfKct7My1pPJkTdPYVlXNwE5CwlIAd1AK2tlyEb9+caeFQ04EQQ3WqdVI0OvMcvD661ln6te0SQznSzaN1Vhe1h6B3/5ppR7aqSf8Mft9KifUPamVFryZnA9GQ0qKJ0BZguiMbEnL7QTUEcEtfM9sp5Jn7PeddPVXoeAUhlbKbA/JUagjbLtQsPBZbWNlyjMFvc5TqLak3H10LqZaS6vwUHEJhHioHZhaNMG9urOuSOM+la4vl+uq6bgSLGj9cMr5tbBQCGYW7Vr7HWtjOzXu1xcL6rABRfx7J37jTZnuE12Vr6f+oxGnqN6pdTbdmbRk4OjaMqscQgJANiV0vyPaqxxfRpJ+0J0JighWylST1YihvvoO0D5VbED6vkrt+RT4ZFAkGgLRkLYWLHrI2sLf4fqqYdRJyVg+DPjobFynHkyn2aaVLbozG0McXW6JJI4N1/vFhW3l1N/OrAwqTqi/wCkK73unyE/01/Co+IlfP8AQDzwaNcXiZczB398r6S6GTMl7ZbjfT1VFw/RuNYsQmdvhuqvYr8Vy5tpYDapvEYo2mlbIjXkezFA11zaWNttaE6Rhb5FttfJYX0I8O+rnnkpNIa3GYXo1DHBJEescTe95CA6q/YfGLoxRhYEKTp8a2lSOE9HcLEJsseKGeFkbPNHICjSxZguWJO1bbWo03EYm6u1rJGVIKgAHrZG0uO56dGVbZQduQ8uVXPPKL4Gg8vCIBGtjOEBMZDKhZQIy65PhbEE6EEjzNW/FMPEZpyZZkZp5HIWK6k52ym4kGhFri3tqFDhCYrBT6QbQAXOQrpc2OhP1eqjfoZrXJ7Wuhse+99b8r1k80a4LUZAoeExLBiSrsxYwklkZSoaVkZhcn5zYdwoUqusQAxA7LAlVWaK5U6NYQEbjMAWvtelE2SOZSQS6Koy/KTEQPvb5KsdfvFQRiPWPVYnw0Hib1byxcVaJ8lrw6JyZ3adWzwz3QzDOxSDEBTkZQzWB0sdAutRFlmb4N5ZRll1vKgbOGHaOfXNtrtp3VGTiLrcqGa6yLqwIIeNoyNWHxXNdjcfmllIViHYttHftKM17nvv+TVKeNxFdFnjziI4Z3dpjCvWo7ZkbOqM0NmHpbDL5+dGnfFGLCuiYh5HjmCixMjQEwuD2RcrqNRbwNZziWMEzTExEGZpG9FSRnJJsQ+upo+GxoGGhhCS5omkN1XLdTDEL3vveMkimnDfcdg1gYSyJMcUJ+rzqmQgm5CEuWVm1Bvtz3FZ/ESyZ2s7DU8z31bjGOuJWZDiFIRkuBIHIuCLMtzbTvqK7KSSQxJPOJ7+em9awcY8MT3Lmbha7icIO5UZefMrYn21Q8QgjjugdrA6sVDqFLC57epJ0I77EeNWeI6PY1tC6WO9inqG++nqqNxToxinRFCoSNz1ii/dcGwvvU65y/Gy1ja4K+LhuGkYH3y3eS0AXuBFxIbE1Y4zDYTDvhyAsgTOXvmbOzOxjzWNmVAV7NgGysDvVMehWL+bHlLGf5ql/qfiSDmj1sMmWaIAG4uWBOosNhbU+Fq0f1Fol6LHGYjDSSYiWIKFckgdSqZIwp7KqhGUFhGS4FxdhrftZTieNeQljmsfEkC5ZtD4kk+vNWh/VvErlCRoAALnPHfNYAk2bUc9RUHifRfEF2Kxkpc5R1isQLnfXfU7aXvSVJjcZVwUcWJKiwY2vci5yk2IFxsd7edXeFx+CyDrIZGYdb6EmW5YRCINdSci2c2BuTuddKyXgOIW94ZPoE/ZQl4bLv1Un0G/CraTIpmkkweFnkVMOwisAAxzuJWCgtozZla5yiwCmxN+QJ+pUg1Eq6bMEYa6HQg761n8Fwadj2YnJ7/Rt7auoOGYwIU6uRVOptKAL63OUMBfUa72FtRUStLZjUb8HY1Y4gkThDYC7i4JYsCxBAv5E6ZdDqbpFNEl3WIXBK5cxa5AJvYjbY1Lm4XN2T1Gd1vq7IVsFCrYZgb7nfuttVQ/R3F30Qi/c6/besYwvkfblfBYN0qYAqOsQkZZAcpACuHW3ZuPRF9rm3IanSTrvjx21teIMbfTNvz31Qp0axRNjE/jqouOdiTU6Lo/iQBZXXL6N2Q2N9La7eVXoiuA0SfglYroyLBusUAgnSMkHv3c66cu8UAcMhykZi5Ui5Ate4JAAU6gkH6I2qUvC8TbLlIW2t2V1uCLWUm/LnXYTgcqtdkYA75WtdSdgt7AjXTbxFJqTXI+2/RU4ji4zZERMq6C4tYHnc6a3tqKQcZKbHUHbM2UAbjXTX1HepM/RiVpCVjKKbaNIjnx1G+vhoKhzdGcSTql/HMp+/wq1CK2J7cl4NBwXpeOrCODmubnQjfTT/Ny+SKTB8QxeIa0aO6pcsdAqoqljmdsqghW0uQaoB0exPZ+CIt3EevU38ascHhcXEp6tGQ3JsrAXLaG9mvtpe9xyINZ9qKdo0+eqpljjeMLkJQTIc+rHKygyM3YyPZ2ChQuZSBdHNjmFCxE8qsLTBw1rMIwotYHfvFyDfYgjW1Z3EcLxBYlonue5fC2w0o3vHFFVHVyWUdnTYdwG9qt41W1EVL0Wk/E1jLDMxYXG6jQk91r7nff2VVYrjJY6faSdOYocvBcSxuYn9lqD+hJ/mn9m9EccUGiXosMFxqS9usNv3hcaa6Hl3VeYPEXBDzhXcdm6fsSG1LBQM+YAqO699xWUHB5wP2bgXHK2vLQ0X9G4iwDRPYDTs7er886fbj+Qqa8GoxPF4liRczGRXfrGOXtAlQoUDTKMt9Cb5qr4+JHEFwbLfUZbG2XcA6d/q10HKqscKck3WQX0JK+zYVb4ThTgsRmBbnmA3vqQR3G1refKs5QSRSjJ8FHjp1Viq3tprYDSw0t7aPg+LFLXY2O4FiRtbfnVjjuAyOfRXa1wy3HMd19ai/qi9tHQeBv56i4/PKrWlqmUsc/RtOEcdzwrECwe4AAF2PK4Ua3JsfZ3VleM8U7QymxW47LG2TTLcEb7jTe/OmJ0fmSxWRbgi2422N78rDS1qbN0clYC7ILC2gOp17R8dfqFYxwxjKzZqbVUQTi5FysSwDqSGBuSvWMD/Erb66X2teaeNpbKryknctbmoBUaaW3vY0yXozNlChlsLk3JFyQB8nuFqj/AKpS96e1v6a2qDMtE/ROk4imZCWIJVCVWS0dxbRiddRYmxtcn1UaPjCuCqXHZ7QL5dNcwBuGsdyQNLA1Xr0WnHxk5c35etaQdEpr3zIPEFt/o0aYUPRNeCThOLZJQ08TMoBOVZCLgiy5t7gEX0386s4eIxSdYAVVbKRZsoYncKrAkkW3Ovq3NQejEut5FF/Btfq186ZJ0Zk+dTzuPqApaY2DxSfgle+4QrANqbEdgBb6WvvfXzOUnnRP0PKdc66/u2+q1Vo6MNzljHiP+bU49Gz8+vt/91VUSO1L0aLD9LwUv12vc3ZI8PGnnpSvzy+TDu9VV/6lL8r/AHfjUjCdEo1vnjSS/e0iEd/onWn8Mvb/AHI7jJH60Lb9uvnbf2aDyNN/WkHaUac8yC+x0BHjXfq7hx/0q/68njfZh4VzdHsMLf2fu/vZNf46Xw6/P9x637ObpSD/AHgGvy02/HfupP1nW+sifSXv5m96E/BsMP8Apv8AzP8A10JuGYYf9K3+s/8AVR2F9sNb9kk9J1G0q+1eZ+oePh40/wDWhfnV+ku1QF4dh+eGb/Uk/qqQnBcKf7hvpyf170fD/UNb9hl6TrYXmU+thf18xekPShL/ALRfqpn6BwvzP8cnl8ekPR3DfNW/zyf10dj6j1y9nL0mQj9oF81NcOkiW1l/26/VTR0fw/zX/kk/qpR0dw/zX8cn9VPs/UO5L2Kek0dv2gHqy/hTx0mjLGzi2p3AHO2t7+29D/V7D/Nfxyf1Uv6u4f5tR/3Jdf4qOz9Rdx+xf1hX5xT/AJl9lcvSWPX4T7Dfyof6v4f5tfpy/wBVc3AcP80v0pO710dn6j7j9it0kS37RfYL7/hSr0jj+cH8P3mhtwPD62iH0n/GlHCIPmV/iP2t+bUux9Q7j9i/rEnznPa6n7q49IUI/aAb7FfLTWmHhUHzS/xd/rrv0bByiT6zz9dLs/UeuXs4ccX54/ST7lpP06nzv1r+FO94Q/Mx/R5+dd7wht+yj+j/AMGq7P1Frl7Arx5L6yt5lfZoKeekMQt2mP8A3LfUOfsp5wUXzMXkld70i+aj+gPwo7P3Y9cvYKXpHET6ci+CuQBt50i9I4R3t/jkkJHq1Ao/vOPlFGP8gpThUHxE+gPwp9r7sWpvyR36Rwnnpp8aT+uhPx2E37co9Ur/AHnSpwiTkifQH4UhRfkp5ItHb+7Cyt/TUXzk3+q3405uPw2/vCfGWT+qx87VYLl+Sv0F8fCkFtNF+iv4eFHb+7Hb9lW3H4j854fCOPspDx2H5Eh9cshv6xe1W2cdw+iNK7P6vYKWhfbC2Uzcfj5RfxOTy55t6Z+nE+Z17yzm/tY1eA0/rO4n209AjPLxxAP2C/Rv9pOtMfi6n+4T6H3g1pDKe8+0/jXGb1+00aEBmRxNfmFv/hv9tEXiRtphx9D/AIrQ9f6/aaXrvC3jf/mjSgooFxz6Wwo/07/y0w4t/wD6Yf6Q/prQibXYUvWeApUgouB+fYKfS11dhgM/Ghn7x9tdXVLKBybH1D76jfGrq6oKFX8+yi/h+NdXUxCp+faKQ/dS11MBo2H+WiiurqaJZzcqGeXnXV1DEgSb/nvNNHL899dXUig3xvKhLtXV1UiQdDHOkrqlloc2/srjsa6upDBc/wA+NKu/58KWuoQDjtStsfVXV1DEgf5+ymmurqlleBaaeXnXV1BQ9/xpB+NdXVIDe/105dx5/fXV1CGdz9v30j/d95rq6kAg5eX2U0beYpK6kDC8/OhmurqSB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C:\Users\Čapková\Desktop\Summit NATO Prah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216" y="3933056"/>
            <a:ext cx="1944216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395536" y="2132856"/>
          <a:ext cx="8424936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95536" y="620688"/>
            <a:ext cx="8352928" cy="1008112"/>
          </a:xfrm>
          <a:prstGeom prst="roundRect">
            <a:avLst>
              <a:gd name="adj" fmla="val 2079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MEZINÁRODNÍ ORGANIZACE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2195736" y="764704"/>
            <a:ext cx="4752528" cy="792088"/>
          </a:xfrm>
          <a:prstGeom prst="rect">
            <a:avLst/>
          </a:prstGeom>
          <a:solidFill>
            <a:srgbClr val="DBEEF4">
              <a:alpha val="60000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správný pojem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2060848"/>
          <a:ext cx="7272808" cy="26884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99592" y="220486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integrace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852936"/>
            <a:ext cx="3111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kooperace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3501008"/>
            <a:ext cx="1559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globalizace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573325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spolupráce zemí 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508518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sjednocování zemí 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5085184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propojování světa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4149080"/>
            <a:ext cx="1439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korporace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43608" y="5733256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nadnárodní společnost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0"/>
            <a:ext cx="234102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POJMU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2060848"/>
          <a:ext cx="7272808" cy="26884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99592" y="220486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integrace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852936"/>
            <a:ext cx="3111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kooperace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3501008"/>
            <a:ext cx="1559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globalizace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573325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spolupráce zemí 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508518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sjednocování zemí 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5085184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propojování světa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4149080"/>
            <a:ext cx="1439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korporace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43608" y="5733256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nadnárodní společnost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0"/>
            <a:ext cx="234102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POJMU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350100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propojování světa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414908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nadnárodní společnost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572000" y="220486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sjednocování zemí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285293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spolupráce zemí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Nadpis 9"/>
          <p:cNvSpPr txBox="1">
            <a:spLocks/>
          </p:cNvSpPr>
          <p:nvPr/>
        </p:nvSpPr>
        <p:spPr>
          <a:xfrm>
            <a:off x="2195736" y="836712"/>
            <a:ext cx="4752528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4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268760"/>
            <a:ext cx="774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příklad výhody ale i nevýhody integrace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71800" y="0"/>
            <a:ext cx="3592907" cy="461665"/>
          </a:xfrm>
          <a:prstGeom prst="rect">
            <a:avLst/>
          </a:prstGeom>
          <a:solidFill>
            <a:srgbClr val="D7E4BD">
              <a:alpha val="80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INTEGRACE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2780928"/>
            <a:ext cx="171110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výhoda:</a:t>
            </a:r>
          </a:p>
          <a:p>
            <a:endParaRPr lang="cs-CZ" sz="28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800" dirty="0" smtClean="0"/>
              <a:t>nevýhoda: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2780928"/>
            <a:ext cx="171110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výhoda:</a:t>
            </a:r>
          </a:p>
          <a:p>
            <a:endParaRPr lang="cs-CZ" sz="28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800" dirty="0" smtClean="0"/>
              <a:t>nevýhoda: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2204864"/>
            <a:ext cx="2586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společná obrana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5816" y="263691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volný pohyb zboží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5816" y="3501008"/>
            <a:ext cx="4009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volný pohyb pracovních sil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4365104"/>
            <a:ext cx="4325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ztráta některých pravomocí 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15816" y="3068960"/>
            <a:ext cx="3008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volný pohyb financí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1268760"/>
            <a:ext cx="774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příklad výhody ale i nevýhody integrace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4797152"/>
            <a:ext cx="4579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určitá uniformita (jednolitost)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0"/>
            <a:ext cx="3592907" cy="461665"/>
          </a:xfrm>
          <a:prstGeom prst="rect">
            <a:avLst/>
          </a:prstGeom>
          <a:solidFill>
            <a:srgbClr val="D7E4BD">
              <a:alpha val="80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INTEGRACE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1844824"/>
          <a:ext cx="7272808" cy="27270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99592" y="19888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636912"/>
            <a:ext cx="882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NATO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4005064"/>
            <a:ext cx="1706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Červený kříž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3284984"/>
            <a:ext cx="5325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764704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 Spoj šipkou hlavní charakteristiku organizace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99992" y="1988840"/>
            <a:ext cx="3237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hospodářská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400506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politická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3284984"/>
            <a:ext cx="2709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nevládní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263691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vojenská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627784" y="0"/>
            <a:ext cx="3831690" cy="461665"/>
          </a:xfrm>
          <a:prstGeom prst="rect">
            <a:avLst/>
          </a:prstGeom>
          <a:solidFill>
            <a:schemeClr val="accent1">
              <a:lumMod val="20000"/>
              <a:lumOff val="8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1844824"/>
          <a:ext cx="7272808" cy="27270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99592" y="19888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636912"/>
            <a:ext cx="882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NATO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4005064"/>
            <a:ext cx="1706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Červený kříž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3284984"/>
            <a:ext cx="5325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99992" y="1988840"/>
            <a:ext cx="3237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hospodářská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400506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politická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3284984"/>
            <a:ext cx="2709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nevládní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263691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vojenská organizace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>
            <a:off x="2915816" y="2204864"/>
            <a:ext cx="1728192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2915816" y="2924944"/>
            <a:ext cx="172819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V="1">
            <a:off x="2915816" y="2276872"/>
            <a:ext cx="1728192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2915816" y="3573016"/>
            <a:ext cx="1728192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2627784" y="0"/>
            <a:ext cx="3831690" cy="461665"/>
          </a:xfrm>
          <a:prstGeom prst="rect">
            <a:avLst/>
          </a:prstGeom>
          <a:solidFill>
            <a:schemeClr val="accent1">
              <a:lumMod val="20000"/>
              <a:lumOff val="8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ORGANIZACE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764704"/>
            <a:ext cx="138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0"/>
            <a:ext cx="3831690" cy="461665"/>
          </a:xfrm>
          <a:prstGeom prst="rect">
            <a:avLst/>
          </a:prstGeom>
          <a:solidFill>
            <a:schemeClr val="accent1">
              <a:lumMod val="20000"/>
              <a:lumOff val="8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69269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 K organizaci přiřaď její vlajku nebo symbol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1556792"/>
            <a:ext cx="251806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OSN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NATO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EU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Červený kříž</a:t>
            </a:r>
            <a:endParaRPr lang="cs-CZ" sz="3600" b="1" dirty="0"/>
          </a:p>
        </p:txBody>
      </p:sp>
      <p:pic>
        <p:nvPicPr>
          <p:cNvPr id="5" name="Picture 2" descr="C:\Users\Čapková\Desktop\os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733256"/>
            <a:ext cx="1296144" cy="886835"/>
          </a:xfrm>
          <a:prstGeom prst="rect">
            <a:avLst/>
          </a:prstGeom>
          <a:noFill/>
        </p:spPr>
      </p:pic>
      <p:pic>
        <p:nvPicPr>
          <p:cNvPr id="6" name="Picture 3" descr="C:\Users\Čapková\Desktop\Nat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5733256"/>
            <a:ext cx="1296144" cy="886835"/>
          </a:xfrm>
          <a:prstGeom prst="rect">
            <a:avLst/>
          </a:prstGeom>
          <a:noFill/>
        </p:spPr>
      </p:pic>
      <p:pic>
        <p:nvPicPr>
          <p:cNvPr id="8" name="Picture 4" descr="C:\Users\Čapková\Desktop\E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259632" y="5733256"/>
            <a:ext cx="1296144" cy="886835"/>
          </a:xfrm>
          <a:prstGeom prst="rect">
            <a:avLst/>
          </a:prstGeom>
          <a:noFill/>
        </p:spPr>
      </p:pic>
      <p:pic>
        <p:nvPicPr>
          <p:cNvPr id="9" name="Picture 5" descr="C:\Users\Čapková\Desktop\červený kří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733256"/>
            <a:ext cx="1296144" cy="88683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0"/>
            <a:ext cx="3831690" cy="461665"/>
          </a:xfrm>
          <a:prstGeom prst="rect">
            <a:avLst/>
          </a:prstGeom>
          <a:solidFill>
            <a:schemeClr val="accent1">
              <a:lumMod val="20000"/>
              <a:lumOff val="8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MEZINÁRODNÍ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69269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1556792"/>
            <a:ext cx="251806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OSN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NATO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EU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Červený kříž</a:t>
            </a:r>
            <a:endParaRPr lang="cs-CZ" sz="3600" b="1" dirty="0"/>
          </a:p>
        </p:txBody>
      </p:sp>
      <p:pic>
        <p:nvPicPr>
          <p:cNvPr id="5" name="Picture 2" descr="C:\Users\Čapková\Desktop\os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733256"/>
            <a:ext cx="1296144" cy="886835"/>
          </a:xfrm>
          <a:prstGeom prst="rect">
            <a:avLst/>
          </a:prstGeom>
          <a:noFill/>
        </p:spPr>
      </p:pic>
      <p:pic>
        <p:nvPicPr>
          <p:cNvPr id="6" name="Picture 3" descr="C:\Users\Čapková\Desktop\Nat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5733256"/>
            <a:ext cx="1296144" cy="886835"/>
          </a:xfrm>
          <a:prstGeom prst="rect">
            <a:avLst/>
          </a:prstGeom>
          <a:noFill/>
        </p:spPr>
      </p:pic>
      <p:pic>
        <p:nvPicPr>
          <p:cNvPr id="8" name="Picture 4" descr="C:\Users\Čapková\Desktop\E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259632" y="5733256"/>
            <a:ext cx="1296144" cy="886835"/>
          </a:xfrm>
          <a:prstGeom prst="rect">
            <a:avLst/>
          </a:prstGeom>
          <a:noFill/>
        </p:spPr>
      </p:pic>
      <p:pic>
        <p:nvPicPr>
          <p:cNvPr id="9" name="Picture 5" descr="C:\Users\Čapková\Desktop\červený kří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733256"/>
            <a:ext cx="1296144" cy="88683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" name="Picture 4" descr="C:\Users\Čapková\Desktop\E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08104" y="3645024"/>
            <a:ext cx="1296144" cy="886835"/>
          </a:xfrm>
          <a:prstGeom prst="rect">
            <a:avLst/>
          </a:prstGeom>
          <a:noFill/>
        </p:spPr>
      </p:pic>
      <p:pic>
        <p:nvPicPr>
          <p:cNvPr id="11" name="Picture 2" descr="C:\Users\Čapková\Desktop\os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1296144" cy="886835"/>
          </a:xfrm>
          <a:prstGeom prst="rect">
            <a:avLst/>
          </a:prstGeom>
          <a:noFill/>
        </p:spPr>
      </p:pic>
      <p:pic>
        <p:nvPicPr>
          <p:cNvPr id="12" name="Picture 3" descr="C:\Users\Čapková\Desktop\Nat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564904"/>
            <a:ext cx="1296144" cy="886835"/>
          </a:xfrm>
          <a:prstGeom prst="rect">
            <a:avLst/>
          </a:prstGeom>
          <a:noFill/>
        </p:spPr>
      </p:pic>
      <p:pic>
        <p:nvPicPr>
          <p:cNvPr id="13" name="Picture 5" descr="C:\Users\Čapková\Desktop\červený kří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725144"/>
            <a:ext cx="1296144" cy="88683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95936" y="620688"/>
            <a:ext cx="1111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1412776"/>
            <a:ext cx="33774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správný údaj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276872"/>
            <a:ext cx="437825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český název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přijetí ČR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95936" y="620688"/>
            <a:ext cx="1111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134076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276872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r>
              <a:rPr lang="cs-CZ" sz="2400" b="1" dirty="0" smtClean="0"/>
              <a:t>český název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    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přijetí ČR </a:t>
            </a:r>
            <a:r>
              <a:rPr lang="cs-CZ" sz="2400" dirty="0" smtClean="0"/>
              <a:t>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83768" y="2996952"/>
            <a:ext cx="16026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New York 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4932040" y="3717032"/>
            <a:ext cx="7200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193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699792" y="4437112"/>
            <a:ext cx="8755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1993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522920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Organizace spojených národů vznikla v r. 1945 </a:t>
            </a:r>
          </a:p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s cílem zachování světového míru a spolupráce mezi národy.</a:t>
            </a:r>
          </a:p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Hlavní orgány: Valné shromáždění, Rada bezpečnosti, Mezinárodní soudní dvůr</a:t>
            </a:r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2276872"/>
            <a:ext cx="39240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Organizace spojených národů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Čapková\Desktop\sídlo OS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36912"/>
            <a:ext cx="1687216" cy="115212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95936" y="620688"/>
            <a:ext cx="1111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35853" y="1556792"/>
            <a:ext cx="7312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8000"/>
                </a:solidFill>
              </a:rPr>
              <a:t>Současným cílem OSN je také snížení chudoby, dětské úmrtnosti, </a:t>
            </a:r>
          </a:p>
          <a:p>
            <a:pPr algn="ctr"/>
            <a:r>
              <a:rPr lang="cs-CZ" sz="2000" b="1" dirty="0" smtClean="0">
                <a:solidFill>
                  <a:srgbClr val="008000"/>
                </a:solidFill>
              </a:rPr>
              <a:t>odstranění negramotnosti, podpora vzdělávání a boj s nemocemi.</a:t>
            </a:r>
            <a:endParaRPr lang="cs-CZ" sz="2000" b="1" dirty="0">
              <a:solidFill>
                <a:srgbClr val="008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2492896"/>
            <a:ext cx="8088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český název známých odborných organizací OSN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3356992"/>
            <a:ext cx="152913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r>
              <a:rPr lang="cs-CZ" sz="2400" b="1" dirty="0" smtClean="0"/>
              <a:t>UNESCO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UNICEF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WHO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95936" y="620688"/>
            <a:ext cx="1111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OSN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2492896"/>
            <a:ext cx="12379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Řešení: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3356992"/>
            <a:ext cx="152913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r>
              <a:rPr lang="cs-CZ" sz="2400" b="1" dirty="0" smtClean="0"/>
              <a:t>UNESCO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UNICEF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WHO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11760" y="3356992"/>
            <a:ext cx="6093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Organizace pro výchovu, vědu a kulturu (Paříž)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4797152"/>
            <a:ext cx="546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Světová zdravotnická organizace (Ženeva)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407707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Dětský fond OSN (New York)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35853" y="1556792"/>
            <a:ext cx="7312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8000"/>
                </a:solidFill>
              </a:rPr>
              <a:t>Současným cílem OSN je také snížení chudoby, dětské úmrtnosti, </a:t>
            </a:r>
          </a:p>
          <a:p>
            <a:pPr algn="ctr"/>
            <a:r>
              <a:rPr lang="cs-CZ" sz="2000" b="1" dirty="0" smtClean="0">
                <a:solidFill>
                  <a:srgbClr val="008000"/>
                </a:solidFill>
              </a:rPr>
              <a:t>odstranění negramotnosti, podpora vzdělávání a boj s nemocemi.</a:t>
            </a:r>
            <a:endParaRPr lang="cs-CZ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90872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politických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23728" y="1700808"/>
            <a:ext cx="4876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český název organizací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708920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SNS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3717032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LAS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4725144"/>
            <a:ext cx="2223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Commonwealth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2708920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5696" y="3717032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4725144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0"/>
            <a:ext cx="5269584" cy="461665"/>
          </a:xfrm>
          <a:prstGeom prst="rect">
            <a:avLst/>
          </a:prstGeom>
          <a:solidFill>
            <a:schemeClr val="bg2">
              <a:lumMod val="90000"/>
              <a:alpha val="50196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POLITICKÉ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90872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politických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4725144"/>
            <a:ext cx="2223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Commonwealth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3717032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LAS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2708920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SNS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170080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35696" y="3717032"/>
            <a:ext cx="2950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Liga arabských států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2708920"/>
            <a:ext cx="4287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Společenství nezávislých států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4725144"/>
            <a:ext cx="2982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Společenství národů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Čapková\Desktop\Comm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509120"/>
            <a:ext cx="1368152" cy="720080"/>
          </a:xfrm>
          <a:prstGeom prst="rect">
            <a:avLst/>
          </a:prstGeom>
          <a:noFill/>
        </p:spPr>
      </p:pic>
      <p:pic>
        <p:nvPicPr>
          <p:cNvPr id="4099" name="Picture 3" descr="C:\Users\Čapková\Desktop\S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564904"/>
            <a:ext cx="1368152" cy="752872"/>
          </a:xfrm>
          <a:prstGeom prst="rect">
            <a:avLst/>
          </a:prstGeom>
          <a:noFill/>
        </p:spPr>
      </p:pic>
      <p:pic>
        <p:nvPicPr>
          <p:cNvPr id="4100" name="Picture 4" descr="C:\Users\Čapková\Desktop\L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573016"/>
            <a:ext cx="1080795" cy="7200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82796"/>
            <a:ext cx="5400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r>
              <a:rPr lang="cs-CZ" sz="2400" b="1" dirty="0" smtClean="0"/>
              <a:t>český název</a:t>
            </a:r>
          </a:p>
          <a:p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    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přijetí ČR 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1412776"/>
            <a:ext cx="33774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správný údaj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Čapková\Desktop\sídlo ek brus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36912"/>
            <a:ext cx="1656184" cy="1152128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r>
              <a:rPr lang="cs-CZ" sz="2400" b="1" dirty="0" smtClean="0"/>
              <a:t>český název</a:t>
            </a:r>
          </a:p>
          <a:p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    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přijetí ČR 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2276872"/>
            <a:ext cx="1956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Evropská unie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2996952"/>
            <a:ext cx="1055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Brusel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3717032"/>
            <a:ext cx="495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8" y="4437112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2004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522920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Evropská unie vznikla v r. 1993 podepsáním Maastrichtské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smlouvy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(v Nizozemsku).</a:t>
            </a:r>
          </a:p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Hlavním cílem je společný trh, měnová unie, rozvoj hospodářství, </a:t>
            </a:r>
          </a:p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zlepšování životní úrovně a životního prostředí.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141277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16832"/>
            <a:ext cx="814780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Hlavní orgány a instituce EU: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komise </a:t>
            </a:r>
            <a:r>
              <a:rPr lang="cs-CZ" sz="2400" dirty="0" smtClean="0"/>
              <a:t>(komisaři z každé země, </a:t>
            </a:r>
            <a:r>
              <a:rPr lang="cs-CZ" sz="2400" b="1" dirty="0" smtClean="0"/>
              <a:t>Brusel </a:t>
            </a:r>
            <a:r>
              <a:rPr lang="cs-CZ" sz="2400" dirty="0" smtClean="0"/>
              <a:t>– Belgie)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Evropský parlament </a:t>
            </a:r>
            <a:r>
              <a:rPr lang="cs-CZ" sz="2400" dirty="0" smtClean="0"/>
              <a:t>(přes 700 poslanců)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rada </a:t>
            </a:r>
            <a:r>
              <a:rPr lang="cs-CZ" sz="2400" dirty="0" smtClean="0"/>
              <a:t>(představitelé států)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Rada EU </a:t>
            </a:r>
            <a:r>
              <a:rPr lang="cs-CZ" sz="2400" dirty="0" smtClean="0"/>
              <a:t>(ministři vlád)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Soudní dvůr EU </a:t>
            </a:r>
            <a:r>
              <a:rPr lang="cs-CZ" sz="2400" dirty="0" smtClean="0"/>
              <a:t>(</a:t>
            </a:r>
            <a:r>
              <a:rPr lang="cs-CZ" sz="2400" b="1" dirty="0" smtClean="0"/>
              <a:t>Lucemburk</a:t>
            </a:r>
            <a:r>
              <a:rPr lang="cs-CZ" sz="2400" dirty="0" smtClean="0"/>
              <a:t> – Lucembursko)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centrální banka</a:t>
            </a:r>
            <a:r>
              <a:rPr lang="cs-CZ" sz="2400" dirty="0" smtClean="0"/>
              <a:t> (</a:t>
            </a:r>
            <a:r>
              <a:rPr lang="cs-CZ" sz="2400" b="1" dirty="0" smtClean="0"/>
              <a:t>Frankfurt nad Mohanem </a:t>
            </a:r>
            <a:r>
              <a:rPr lang="cs-CZ" sz="2400" dirty="0" smtClean="0"/>
              <a:t>– Německo)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869160"/>
            <a:ext cx="85481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Kde kromě Bruselu sídlí ještě Evropský parlament?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5445224"/>
            <a:ext cx="394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5445224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……………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5805264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……………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16832"/>
            <a:ext cx="814780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Hlavní orgány a instituce EU: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komise </a:t>
            </a:r>
            <a:r>
              <a:rPr lang="cs-CZ" sz="2400" dirty="0" smtClean="0"/>
              <a:t>(komisaři z každé země, </a:t>
            </a:r>
            <a:r>
              <a:rPr lang="cs-CZ" sz="2400" b="1" dirty="0" smtClean="0"/>
              <a:t>Brusel </a:t>
            </a:r>
            <a:r>
              <a:rPr lang="cs-CZ" sz="2400" dirty="0" smtClean="0"/>
              <a:t>– Belgie)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Evropský parlament </a:t>
            </a:r>
            <a:r>
              <a:rPr lang="cs-CZ" sz="2400" dirty="0" smtClean="0"/>
              <a:t>(přes 700 poslanců)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rada </a:t>
            </a:r>
            <a:r>
              <a:rPr lang="cs-CZ" sz="2400" dirty="0" smtClean="0"/>
              <a:t>(představitelé států)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Rada EU </a:t>
            </a:r>
            <a:r>
              <a:rPr lang="cs-CZ" sz="2400" dirty="0" smtClean="0"/>
              <a:t>(ministři vlád)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Soudní dvůr EU </a:t>
            </a:r>
            <a:r>
              <a:rPr lang="cs-CZ" sz="2400" dirty="0" smtClean="0"/>
              <a:t>(</a:t>
            </a:r>
            <a:r>
              <a:rPr lang="cs-CZ" sz="2400" b="1" dirty="0" smtClean="0"/>
              <a:t>Lucemburk</a:t>
            </a:r>
            <a:r>
              <a:rPr lang="cs-CZ" sz="2400" dirty="0" smtClean="0"/>
              <a:t> – Lucembursko)</a:t>
            </a:r>
          </a:p>
          <a:p>
            <a:r>
              <a:rPr lang="cs-CZ" sz="2400" b="1" dirty="0" smtClean="0">
                <a:solidFill>
                  <a:srgbClr val="008000"/>
                </a:solidFill>
              </a:rPr>
              <a:t>Evropská centrální banka</a:t>
            </a:r>
            <a:r>
              <a:rPr lang="cs-CZ" sz="2400" dirty="0" smtClean="0"/>
              <a:t> (</a:t>
            </a:r>
            <a:r>
              <a:rPr lang="cs-CZ" sz="2400" b="1" dirty="0" smtClean="0"/>
              <a:t>Frankfurt nad Mohanem </a:t>
            </a:r>
            <a:r>
              <a:rPr lang="cs-CZ" sz="2400" dirty="0" smtClean="0"/>
              <a:t>– Německo)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5445224"/>
            <a:ext cx="394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486916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5445224"/>
            <a:ext cx="25408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Štrasburk </a:t>
            </a:r>
            <a:r>
              <a:rPr lang="cs-CZ" sz="2400" dirty="0" smtClean="0">
                <a:solidFill>
                  <a:srgbClr val="FF0000"/>
                </a:solidFill>
              </a:rPr>
              <a:t>- Francie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5805264"/>
            <a:ext cx="3490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Lucemburk </a:t>
            </a:r>
            <a:r>
              <a:rPr lang="cs-CZ" sz="2400" dirty="0" smtClean="0">
                <a:solidFill>
                  <a:srgbClr val="FF0000"/>
                </a:solidFill>
              </a:rPr>
              <a:t>- Lucembursko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5" descr="C:\Users\Čapková\Desktop\Baros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988840"/>
            <a:ext cx="1020582" cy="13143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15616" y="1340768"/>
            <a:ext cx="6865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Znáš jméno předsedy Evropské komise?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789040"/>
            <a:ext cx="82975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Jak se nazývá oblast EU,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ve které se užívá společná evropská měna euro?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8" name="Picture 2" descr="C:\Users\Čapková\Desktop\eu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869160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139952" y="692696"/>
            <a:ext cx="769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5" descr="C:\Users\Čapková\Desktop\Baros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988840"/>
            <a:ext cx="1020582" cy="13143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15616" y="1340768"/>
            <a:ext cx="6865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Znáš jméno předsedy Evropské komise?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789040"/>
            <a:ext cx="82975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Jak se nazývá oblast EU,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ve které se užívá společná evropská měna euro?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8" name="Picture 2" descr="C:\Users\Čapková\Desktop\eu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869160"/>
            <a:ext cx="792088" cy="79208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635896" y="3212976"/>
            <a:ext cx="18722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José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Barroso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   (</a:t>
            </a:r>
            <a:r>
              <a:rPr lang="cs-CZ" sz="2000" dirty="0" err="1" smtClean="0">
                <a:solidFill>
                  <a:srgbClr val="FF0000"/>
                </a:solidFill>
              </a:rPr>
              <a:t>Potugalsko</a:t>
            </a:r>
            <a:r>
              <a:rPr lang="cs-CZ" sz="2000" dirty="0" smtClean="0">
                <a:solidFill>
                  <a:srgbClr val="FF0000"/>
                </a:solidFill>
              </a:rPr>
              <a:t>)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3928" y="5589240"/>
            <a:ext cx="1371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eurozóna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1" name="Picture 4" descr="C:\Users\Čapková\AppData\Local\Microsoft\Windows\Temporary Internet Files\Content.IE5\F96V9HYZ\MP9003901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6093296"/>
            <a:ext cx="792088" cy="597497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908720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hospodářských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1700808"/>
            <a:ext cx="4876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český název organizací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2708920"/>
            <a:ext cx="896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OECD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3645024"/>
            <a:ext cx="866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OPEC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4581128"/>
            <a:ext cx="1051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ASEAN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51720" y="2708920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3645024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95736" y="4581128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……………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908720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hospodářských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2708920"/>
            <a:ext cx="896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OECD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3645024"/>
            <a:ext cx="866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OPEC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4581128"/>
            <a:ext cx="1051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ASEAN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170080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51720" y="2708920"/>
            <a:ext cx="6614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Organizace pro hospodářskou spolupráci a rozvoj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51720" y="3645024"/>
            <a:ext cx="441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Organizace zemí vyvážející ropu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23728" y="4581128"/>
            <a:ext cx="4536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Asociace států jihovýchodní Asie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19675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Ekonomicky významné státy světa jsou sdruženy do </a:t>
            </a:r>
            <a:r>
              <a:rPr lang="cs-CZ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G20</a:t>
            </a:r>
          </a:p>
        </p:txBody>
      </p:sp>
      <p:sp>
        <p:nvSpPr>
          <p:cNvPr id="5" name="Obdélník 4"/>
          <p:cNvSpPr/>
          <p:nvPr/>
        </p:nvSpPr>
        <p:spPr>
          <a:xfrm>
            <a:off x="827584" y="1844824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/>
              <a:t>(státy G8 + EU, Čína, Indie, Austrálie, Brazílie, Korejská. </a:t>
            </a:r>
            <a:r>
              <a:rPr lang="cs-CZ" sz="2000" b="1" dirty="0" err="1" smtClean="0"/>
              <a:t>rep</a:t>
            </a:r>
            <a:r>
              <a:rPr lang="cs-CZ" sz="2000" b="1" dirty="0" smtClean="0"/>
              <a:t>., </a:t>
            </a:r>
          </a:p>
          <a:p>
            <a:pPr algn="ctr"/>
            <a:r>
              <a:rPr lang="cs-CZ" sz="2000" b="1" dirty="0" smtClean="0"/>
              <a:t>JAR, Argentina, Mexiko, Saudská Arábie, Turecko, Indonésie)   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395536" y="3284984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Nejvyspělejší světové velmoci tvoří seskupení </a:t>
            </a:r>
            <a:r>
              <a:rPr lang="cs-CZ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G8</a:t>
            </a:r>
            <a:r>
              <a:rPr lang="cs-CZ" sz="2400" b="1" dirty="0" smtClean="0">
                <a:solidFill>
                  <a:srgbClr val="008000"/>
                </a:solidFill>
              </a:rPr>
              <a:t> (G7 + Rusko)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71800" y="400506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Které státy patří do </a:t>
            </a:r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G7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95536" y="3284984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Nejvyspělejší světové velmoci tvoří seskupení </a:t>
            </a:r>
            <a:r>
              <a:rPr lang="cs-CZ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G8</a:t>
            </a:r>
            <a:r>
              <a:rPr lang="cs-CZ" sz="2400" b="1" dirty="0" smtClean="0">
                <a:solidFill>
                  <a:srgbClr val="008000"/>
                </a:solidFill>
              </a:rPr>
              <a:t> (G7 + Rusko)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71800" y="400506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Které státy patří do </a:t>
            </a:r>
            <a:r>
              <a:rPr lang="cs-CZ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G7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43608" y="5301208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USA, Kanada, Japonsko, Německo, VB, Francie, Itálie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851920" y="458112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1844824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/>
              <a:t>(státy G8 + EU, Čína, Indie, Austrálie, Brazílie, Korejská. </a:t>
            </a:r>
            <a:r>
              <a:rPr lang="cs-CZ" sz="2000" b="1" dirty="0" err="1" smtClean="0"/>
              <a:t>rep</a:t>
            </a:r>
            <a:r>
              <a:rPr lang="cs-CZ" sz="2000" b="1" dirty="0" smtClean="0"/>
              <a:t>., </a:t>
            </a:r>
          </a:p>
          <a:p>
            <a:pPr algn="ctr"/>
            <a:r>
              <a:rPr lang="cs-CZ" sz="2000" b="1" dirty="0" smtClean="0"/>
              <a:t>JAR, Argentina, Mexiko, Saudská Arábie, Turecko, Indonésie)   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0"/>
            <a:ext cx="5897320" cy="461665"/>
          </a:xfrm>
          <a:prstGeom prst="rect">
            <a:avLst/>
          </a:prstGeom>
          <a:solidFill>
            <a:srgbClr val="FF9966">
              <a:alpha val="3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HOSPODÁŘSKÉ ORGANIZACE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119675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Ekonomicky významné státy světa jsou sdruženy do </a:t>
            </a:r>
            <a:r>
              <a:rPr lang="cs-CZ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G20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0"/>
            <a:ext cx="5271764" cy="461665"/>
          </a:xfrm>
          <a:prstGeom prst="rect">
            <a:avLst/>
          </a:prstGeom>
          <a:solidFill>
            <a:srgbClr val="FFFF99">
              <a:alpha val="49804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VOJENSKÉ ORGANIZACE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69269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NATO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437825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český název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vstupu ČR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1484784"/>
            <a:ext cx="33774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správný údaj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851920" y="69269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>
                  <a:solidFill>
                    <a:srgbClr val="FF7C80"/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NATO</a:t>
            </a:r>
            <a:endParaRPr lang="cs-CZ" sz="4000" b="1" dirty="0">
              <a:ln>
                <a:solidFill>
                  <a:srgbClr val="FF7C80"/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437825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český název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hlavní sídlo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současný počet členských zemí</a:t>
            </a:r>
          </a:p>
          <a:p>
            <a:pPr>
              <a:buFont typeface="Wingdings" pitchFamily="2" charset="2"/>
              <a:buChar char="§"/>
            </a:pPr>
            <a:endParaRPr lang="cs-CZ" sz="2400" b="1" dirty="0" smtClean="0"/>
          </a:p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rok vstupu ČR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51920" y="148478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55776" y="2276872"/>
            <a:ext cx="348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Severoatlantická aliance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83768" y="2996952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 Brusel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32040" y="3717032"/>
            <a:ext cx="702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28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71800" y="4437112"/>
            <a:ext cx="101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1999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5229200"/>
            <a:ext cx="75947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  Severoatlantická aliance je nyní největší vojenskou organizací světa.</a:t>
            </a:r>
          </a:p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Cílem je vzájemná obrana členských států při napadení nebo ohrožení.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2" descr="C:\Users\Čapková\Desktop\Summit NATO Pra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780928"/>
            <a:ext cx="2304256" cy="1536171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580112" y="4365104"/>
            <a:ext cx="3089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summit NATO v r. 2002 v Praze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0"/>
            <a:ext cx="5271764" cy="461665"/>
          </a:xfrm>
          <a:prstGeom prst="rect">
            <a:avLst/>
          </a:prstGeom>
          <a:solidFill>
            <a:srgbClr val="FFFF99">
              <a:alpha val="49804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VOJENSKÉ ORGANIZACE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980728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vojenských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1725" y="1988840"/>
            <a:ext cx="9012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český název a členské státy vojenské organizace ANZUS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3861048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Jak nazýváme stát, který není členem žádného vojenského seskupení a má malou armádu?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94116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 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2852936"/>
            <a:ext cx="36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31640" y="2780928"/>
            <a:ext cx="982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název: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331640" y="3140968"/>
            <a:ext cx="1857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členské státy: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0"/>
            <a:ext cx="5271764" cy="461665"/>
          </a:xfrm>
          <a:prstGeom prst="rect">
            <a:avLst/>
          </a:prstGeom>
          <a:solidFill>
            <a:srgbClr val="FFFF99">
              <a:alpha val="49804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VOJENSKÉ ORGANIZACE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4869160"/>
            <a:ext cx="130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……………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980728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dalších mezinárodních vojenských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1725" y="1988840"/>
            <a:ext cx="9012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český název a členské státy vojenské organizace ANZUS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3861048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Jak nazýváme stát, který není členem žádného vojenského seskupení a má malou armádu?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94116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/>
              <a:t>   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2852936"/>
            <a:ext cx="36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 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31640" y="2780928"/>
            <a:ext cx="982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název: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331640" y="3140968"/>
            <a:ext cx="1857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členské státy: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1484784"/>
            <a:ext cx="138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2780928"/>
            <a:ext cx="36540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Asijsko</a:t>
            </a:r>
            <a:r>
              <a:rPr lang="cs-CZ" sz="2400" b="1" dirty="0" smtClean="0">
                <a:solidFill>
                  <a:srgbClr val="FF0000"/>
                </a:solidFill>
              </a:rPr>
              <a:t> – tichomořský pakt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3140968"/>
            <a:ext cx="3735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Austrálie, Nový Zéland, USA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4869160"/>
            <a:ext cx="4769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neutrální  </a:t>
            </a:r>
            <a:r>
              <a:rPr lang="cs-CZ" sz="2400" dirty="0" smtClean="0"/>
              <a:t> např. Rakousko, Švýcarsko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07704" y="0"/>
            <a:ext cx="5271764" cy="461665"/>
          </a:xfrm>
          <a:prstGeom prst="rect">
            <a:avLst/>
          </a:prstGeom>
          <a:solidFill>
            <a:srgbClr val="FFFF99">
              <a:alpha val="49804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VOJENSKÉ ORGANIZACE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4869160"/>
            <a:ext cx="130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……………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0"/>
            <a:ext cx="5298438" cy="461665"/>
          </a:xfrm>
          <a:prstGeom prst="rect">
            <a:avLst/>
          </a:prstGeom>
          <a:solidFill>
            <a:srgbClr val="BFEDEF">
              <a:alpha val="45098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MEZINÁRODNÍ NEVLÁDNÍ ORGANIZACE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836712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Příklady mezinárodních nevládních organizací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pic>
        <p:nvPicPr>
          <p:cNvPr id="5" name="Picture 5" descr="C:\Users\Čapková\Desktop\červený kří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1440160" cy="1038431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" name="Picture 2" descr="C:\Users\Čapková\Desktop\Amnest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645024"/>
            <a:ext cx="1080120" cy="108012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851920" y="1700808"/>
            <a:ext cx="3387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Mezinárodní červený kříž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87824" y="2276872"/>
            <a:ext cx="50687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Poskytuje pomoc v oblastech </a:t>
            </a:r>
          </a:p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přírodních katastrof nebo válečných konfliktů.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4149080"/>
            <a:ext cx="6168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Poukazuje na porušování lidských práv </a:t>
            </a:r>
          </a:p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 pomáhá politicky nebo nábožensky pronásledovaným lidem. 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3501008"/>
            <a:ext cx="3050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Amnesty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International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301208"/>
            <a:ext cx="81740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Nevládní organizace je nezisková na státu nezávislá organizace </a:t>
            </a:r>
          </a:p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vykonávající obecně prospěšnou činnost.</a:t>
            </a:r>
            <a:endParaRPr lang="cs-CZ" sz="24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8. a 9. ročníku k procvičení, zopakování a utřídění základních zeměpisných pojmů a údajů z učiva o mezinárodních organizacích.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se svými učebnicemi, poznámkami     a atlasy světa.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23528" y="134076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</a:t>
            </a:r>
            <a:r>
              <a:rPr lang="cs-CZ" sz="2400" dirty="0" smtClean="0"/>
              <a:t>CHALUPA, Petr; HÜBELOVÁ, Dana. </a:t>
            </a:r>
            <a:r>
              <a:rPr lang="cs-CZ" sz="2400" i="1" dirty="0" smtClean="0"/>
              <a:t>ZEMĚPIS pro 9. ročník Lidé </a:t>
            </a:r>
          </a:p>
          <a:p>
            <a:r>
              <a:rPr lang="cs-CZ" sz="2400" i="1" dirty="0" smtClean="0"/>
              <a:t> a hospodářství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 Brno: NOVÁ ŠKOLA, s. r. o., 2010, ISBN 978-80-7289-119-1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95536" y="404664"/>
            <a:ext cx="84249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/>
              <a:t>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95536" y="314096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pic>
        <p:nvPicPr>
          <p:cNvPr id="12" name="Picture 4" descr="C:\Users\Čapková\Desktop\E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3717032"/>
            <a:ext cx="792088" cy="527729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259632" y="3645024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VERDY P.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http://cs.wikipedia.org/wiki/Soubor:Flag_of_Europe.svg </a:t>
            </a:r>
            <a:endParaRPr lang="cs-CZ" dirty="0"/>
          </a:p>
        </p:txBody>
      </p:sp>
      <p:pic>
        <p:nvPicPr>
          <p:cNvPr id="14" name="Picture 2" descr="C:\Users\Čapková\Desktop\os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437112"/>
            <a:ext cx="792088" cy="527729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259632" y="436510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WILFRIED HUSS.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http://cs.wikipedia.org/wiki/Soubor:Flag_of_the_United_Nations.svg </a:t>
            </a:r>
            <a:endParaRPr lang="cs-CZ" dirty="0"/>
          </a:p>
        </p:txBody>
      </p:sp>
      <p:pic>
        <p:nvPicPr>
          <p:cNvPr id="16" name="Picture 3" descr="C:\Users\Čapková\Desktop\Nat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157192"/>
            <a:ext cx="792088" cy="59406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259632" y="508518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NATO.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http://cs.wikipedia.org/wiki/Soubor:Flag_of_NATO.svg </a:t>
            </a:r>
            <a:endParaRPr lang="cs-CZ" dirty="0"/>
          </a:p>
        </p:txBody>
      </p:sp>
      <p:pic>
        <p:nvPicPr>
          <p:cNvPr id="18" name="Picture 3" descr="C:\Users\Čapková\Desktop\sídlo ek bruse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949280"/>
            <a:ext cx="540060" cy="72008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259632" y="5949280"/>
            <a:ext cx="774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JLOGAN.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http://cs.wikipedia.org/wiki/Soubor:Commflag.jpg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259632" y="5157192"/>
            <a:ext cx="7884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JON HARALD SØBY.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http://cs.wikipedia.org/wiki/Soubor:Flag_of_the_Red_Cross.svg </a:t>
            </a:r>
            <a:endParaRPr lang="cs-CZ" dirty="0"/>
          </a:p>
        </p:txBody>
      </p:sp>
      <p:pic>
        <p:nvPicPr>
          <p:cNvPr id="1029" name="Picture 5" descr="C:\Users\Čapková\Desktop\červený kří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301208"/>
            <a:ext cx="713656" cy="475473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1259632" y="260648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DJMUTEX.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http://cs.wikipedia.org/wiki/Soubor:United_Nations_HQ_-_New_York_City.jpg </a:t>
            </a:r>
            <a:endParaRPr lang="cs-CZ" dirty="0"/>
          </a:p>
        </p:txBody>
      </p:sp>
      <p:pic>
        <p:nvPicPr>
          <p:cNvPr id="3" name="Picture 2" descr="C:\Users\Čapková\Desktop\sídlo OS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864096" cy="590054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259632" y="98072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CANTUS.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29.42013]. Dostupný na WWW: http://cs.wikipedia.org/wiki/Soubor:NATO-2002-Summit.jpg </a:t>
            </a:r>
            <a:endParaRPr lang="cs-CZ" dirty="0"/>
          </a:p>
        </p:txBody>
      </p:sp>
      <p:pic>
        <p:nvPicPr>
          <p:cNvPr id="5" name="Picture 2" descr="C:\Users\Čapková\Desktop\Summit NATO Pra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980728"/>
            <a:ext cx="864097" cy="576064"/>
          </a:xfrm>
          <a:prstGeom prst="rect">
            <a:avLst/>
          </a:prstGeom>
          <a:noFill/>
        </p:spPr>
      </p:pic>
      <p:pic>
        <p:nvPicPr>
          <p:cNvPr id="16" name="Picture 5" descr="C:\Users\Čapková\Desktop\Baross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45024"/>
            <a:ext cx="576064" cy="741852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259632" y="3645024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BESOIN D'AIR.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http://cs.wikipedia.org/wiki/Soubor:Jos%C3%A9_Manuel_Barroso_MEDEF_2.jpg </a:t>
            </a:r>
            <a:endParaRPr lang="cs-CZ" dirty="0"/>
          </a:p>
        </p:txBody>
      </p:sp>
      <p:pic>
        <p:nvPicPr>
          <p:cNvPr id="18" name="Picture 2" descr="C:\Users\Čapková\Desktop\eur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509120"/>
            <a:ext cx="648072" cy="648072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259632" y="4437112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ALBORZAGROS.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http://cs.wikipedia.org/wiki/Soubor:1_EURO_RE-15.jpeg </a:t>
            </a:r>
            <a:endParaRPr lang="cs-CZ" dirty="0"/>
          </a:p>
        </p:txBody>
      </p:sp>
      <p:pic>
        <p:nvPicPr>
          <p:cNvPr id="20" name="Picture 3" descr="C:\Users\Čapková\Desktop\S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700808"/>
            <a:ext cx="936104" cy="468052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1259632" y="1628800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DENELSON83.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http://cs.wikipedia.org/wiki/Soubor:Flag_of_the_CIS.svg </a:t>
            </a:r>
            <a:endParaRPr lang="cs-CZ" dirty="0"/>
          </a:p>
        </p:txBody>
      </p:sp>
      <p:pic>
        <p:nvPicPr>
          <p:cNvPr id="22" name="Picture 4" descr="C:\Users\Čapková\Desktop\LAS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348880"/>
            <a:ext cx="783773" cy="522189"/>
          </a:xfrm>
          <a:prstGeom prst="rect">
            <a:avLst/>
          </a:prstGeom>
          <a:noFill/>
        </p:spPr>
      </p:pic>
      <p:sp>
        <p:nvSpPr>
          <p:cNvPr id="23" name="Obdélník 22"/>
          <p:cNvSpPr/>
          <p:nvPr/>
        </p:nvSpPr>
        <p:spPr>
          <a:xfrm>
            <a:off x="1259632" y="2276872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FLAD.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http://cs.wikipedia.org/wiki/Soubor:Flag_of_the_Arab_League.svg </a:t>
            </a:r>
            <a:endParaRPr lang="cs-CZ" dirty="0"/>
          </a:p>
        </p:txBody>
      </p:sp>
      <p:pic>
        <p:nvPicPr>
          <p:cNvPr id="24" name="Picture 2" descr="C:\Users\Čapková\Desktop\Comm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2996952"/>
            <a:ext cx="929680" cy="464840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1259632" y="2924944"/>
            <a:ext cx="7884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http://cs.wikipedia.org/wiki/Soubor:Flag_of_the_Commonwealth_of_Nations.svg </a:t>
            </a:r>
            <a:endParaRPr lang="cs-CZ" dirty="0"/>
          </a:p>
        </p:txBody>
      </p:sp>
      <p:pic>
        <p:nvPicPr>
          <p:cNvPr id="26" name="Picture 2" descr="C:\Users\Čapková\Desktop\Amnesty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949280"/>
            <a:ext cx="576064" cy="576064"/>
          </a:xfrm>
          <a:prstGeom prst="rect">
            <a:avLst/>
          </a:prstGeom>
          <a:noFill/>
        </p:spPr>
      </p:pic>
      <p:sp>
        <p:nvSpPr>
          <p:cNvPr id="27" name="Obdélník 26"/>
          <p:cNvSpPr/>
          <p:nvPr/>
        </p:nvSpPr>
        <p:spPr>
          <a:xfrm>
            <a:off x="1259632" y="5949280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TCORP.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29.4.2013]. Dostupný na WWW: http://cs.wikipedia.org/wiki/Soubor:Not-AI.gif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8682</TotalTime>
  <Words>1498</Words>
  <Application>Microsoft Office PowerPoint</Application>
  <PresentationFormat>Předvádění na obrazovce (4:3)</PresentationFormat>
  <Paragraphs>365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7" baseType="lpstr">
      <vt:lpstr>Motiv sady Office</vt:lpstr>
      <vt:lpstr>Vrchol</vt:lpstr>
      <vt:lpstr>Snímek 1</vt:lpstr>
      <vt:lpstr>MEZINÁRODNÍ  ORGANIZACE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Čapková</dc:creator>
  <cp:lastModifiedBy>Čapková</cp:lastModifiedBy>
  <cp:revision>826</cp:revision>
  <dcterms:created xsi:type="dcterms:W3CDTF">2012-03-30T01:27:57Z</dcterms:created>
  <dcterms:modified xsi:type="dcterms:W3CDTF">2013-06-08T18:07:11Z</dcterms:modified>
</cp:coreProperties>
</file>