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14"/>
  </p:notesMasterIdLst>
  <p:sldIdLst>
    <p:sldId id="256" r:id="rId2"/>
    <p:sldId id="257" r:id="rId3"/>
    <p:sldId id="264" r:id="rId4"/>
    <p:sldId id="272" r:id="rId5"/>
    <p:sldId id="258" r:id="rId6"/>
    <p:sldId id="260" r:id="rId7"/>
    <p:sldId id="273" r:id="rId8"/>
    <p:sldId id="261" r:id="rId9"/>
    <p:sldId id="262" r:id="rId10"/>
    <p:sldId id="267" r:id="rId11"/>
    <p:sldId id="266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1992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9592AF-B7EF-46A4-A88B-3E24D1330A7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6E0A1C-2966-4531-8B80-AE270E9A70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7384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6E0A1C-2966-4531-8B80-AE270E9A702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CB4DBC6-58F4-4F41-B144-E3B37855F456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EB4A78-86D2-483F-B35F-6E5F95B52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af_1_web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eaf_1_web.jp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Kszta%C5%82ty_li%C5%9Bci_2b.sv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Li%C5%9Bcie_z%C5%82o%C5%BCone.sv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Ulistnienie.sv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est%C3%ADk" TargetMode="External"/><Relationship Id="rId3" Type="http://schemas.openxmlformats.org/officeDocument/2006/relationships/image" Target="../media/image7.png"/><Relationship Id="rId7" Type="http://schemas.openxmlformats.org/officeDocument/2006/relationships/hyperlink" Target="http://cs.wikipedia.org/wiki/Ty%C4%8Dinka_(botanika)" TargetMode="External"/><Relationship Id="rId2" Type="http://schemas.openxmlformats.org/officeDocument/2006/relationships/hyperlink" Target="http://cs.wikipedia.org/wiki/Soubor:Bluete-Schema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Okv%C4%9Bt%C3%AD" TargetMode="External"/><Relationship Id="rId5" Type="http://schemas.openxmlformats.org/officeDocument/2006/relationships/hyperlink" Target="http://cs.wikipedia.org/wiki/Kali%C5%A1n%C3%AD_list" TargetMode="External"/><Relationship Id="rId4" Type="http://schemas.openxmlformats.org/officeDocument/2006/relationships/hyperlink" Target="http://cs.wikipedia.org/wiki/Kv%C4%9Btn%C3%AD_l%C5%AF%C5%BEko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Stamens-and-pistil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oubor:Mature_flower_diagram_cs.sv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Amaryllis_stigma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Amaryllis_stamens_aka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eaf_1_web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285728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u="sng" dirty="0" smtClean="0"/>
              <a:t>List</a:t>
            </a:r>
            <a:endParaRPr lang="cs-CZ" sz="6600" b="1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18896" y="3453142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čepel</a:t>
            </a:r>
            <a:endParaRPr lang="cs-CZ" sz="2800" b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90291" y="4185182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žilnatina</a:t>
            </a:r>
            <a:endParaRPr lang="cs-CZ" sz="2400" b="1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04539" y="5840847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řapík</a:t>
            </a:r>
            <a:endParaRPr lang="cs-CZ" sz="2400" b="1" u="sng" dirty="0"/>
          </a:p>
        </p:txBody>
      </p:sp>
      <p:pic>
        <p:nvPicPr>
          <p:cNvPr id="3" name="Picture 2" descr="http://upload.wikimedia.org/wikipedia/commons/thumb/f/f4/Leaf_1_web.jpg/330px-Leaf_1_web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95232" y="2645884"/>
            <a:ext cx="4175388" cy="3137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ovací šipka 9"/>
          <p:cNvCxnSpPr/>
          <p:nvPr/>
        </p:nvCxnSpPr>
        <p:spPr>
          <a:xfrm rot="10800000">
            <a:off x="3000364" y="4357694"/>
            <a:ext cx="3214710" cy="71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0800000">
            <a:off x="2692515" y="3671112"/>
            <a:ext cx="2643206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2489938" y="6231074"/>
            <a:ext cx="4357718" cy="71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 advTm="5859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u="sng" dirty="0" smtClean="0"/>
              <a:t>Žilnatina</a:t>
            </a:r>
            <a:endParaRPr lang="cs-CZ" sz="66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2066" y="2071678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1.vidličnatá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2066" y="2714620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2.speřená</a:t>
            </a:r>
            <a:endParaRPr lang="cs-CZ" sz="28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2066" y="3357562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3.souběžná</a:t>
            </a:r>
            <a:endParaRPr lang="cs-CZ" sz="2800" b="1" u="sng" dirty="0"/>
          </a:p>
        </p:txBody>
      </p:sp>
      <p:pic>
        <p:nvPicPr>
          <p:cNvPr id="3" name="Picture 2" descr="http://upload.wikimedia.org/wikipedia/commons/thumb/f/f4/Leaf_1_web.jpg/330px-Leaf_1_web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76462"/>
            <a:ext cx="3583026" cy="269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Tm="33438">
    <p:comb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Čepel</a:t>
            </a:r>
            <a:endParaRPr lang="cs-CZ" sz="6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357298"/>
            <a:ext cx="3071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u="sng" dirty="0" smtClean="0"/>
              <a:t>-jednoduché</a:t>
            </a:r>
            <a:endParaRPr lang="cs-CZ" sz="4000" b="1" i="1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72166" y="1928802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2066" y="2351408"/>
            <a:ext cx="350046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Jednoduché listy: a) šídlovitý, b) čárkovitý, c) podlouhle kopinatý, d) kopinatý, e) zašpičatěle kopinatý, f) vejčitý, g) podlouhle vejčitý, eliptický, h) kopisťovitý, i) lžícovitý, j) vejčitý, vroubkovaný, k) okrouhlý, l) ledvinitý, m) klínovitý, n) srdčitý, zubatý, o) </a:t>
            </a:r>
            <a:r>
              <a:rPr lang="cs-CZ" b="1" dirty="0" err="1"/>
              <a:t>kosníkovitý</a:t>
            </a:r>
            <a:r>
              <a:rPr lang="cs-CZ" b="1" dirty="0"/>
              <a:t>, p) peřenodílný, s) střelovitý, t) trojboký, nepravidelně zubatý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upload.wikimedia.org/wikipedia/commons/thumb/f/f1/Kszta%C5%82ty_li%C5%9Bci_2b.svg/400px-Kszta%C5%82ty_li%C5%9Bci_2b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30740"/>
            <a:ext cx="38100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 advTm="10688">
    <p:comb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i="1" u="sng" dirty="0"/>
              <a:t>-</a:t>
            </a:r>
            <a:r>
              <a:rPr lang="cs-CZ" b="1" i="1" u="sng" dirty="0"/>
              <a:t>složené</a:t>
            </a:r>
            <a:r>
              <a:rPr lang="cs-CZ" sz="4000" b="1" i="1" u="sng" dirty="0"/>
              <a:t/>
            </a:r>
            <a:br>
              <a:rPr lang="cs-CZ" sz="4000" b="1" i="1" u="sng" dirty="0"/>
            </a:br>
            <a:endParaRPr lang="cs-CZ" dirty="0"/>
          </a:p>
        </p:txBody>
      </p:sp>
      <p:pic>
        <p:nvPicPr>
          <p:cNvPr id="4098" name="Picture 2" descr="http://upload.wikimedia.org/wikipedia/commons/thumb/c/c4/Li%C5%9Bcie_z%C5%82o%C5%BCone.svg/370px-Li%C5%9Bcie_z%C5%82o%C5%BCone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474824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23928" y="52292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b="1" dirty="0"/>
              <a:t>Složené listy: a) dlanitě trojčetný, b) dlanitě mnohočetný, d) sudozpeřený, e) sudozpeřený s úchytkou, f) dvakrát zpeřený</a:t>
            </a:r>
          </a:p>
        </p:txBody>
      </p:sp>
    </p:spTree>
    <p:extLst>
      <p:ext uri="{BB962C8B-B14F-4D97-AF65-F5344CB8AC3E}">
        <p14:creationId xmlns:p14="http://schemas.microsoft.com/office/powerpoint/2010/main" val="36482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u="sng" dirty="0" smtClean="0"/>
              <a:t>Postavení listu na stonku</a:t>
            </a:r>
            <a:endParaRPr lang="cs-CZ" sz="6600" b="1" u="sng" dirty="0"/>
          </a:p>
        </p:txBody>
      </p:sp>
      <p:pic>
        <p:nvPicPr>
          <p:cNvPr id="5122" name="Picture 2" descr="http://upload.wikimedia.org/wikipedia/commons/thumb/3/34/Ulistnienie.svg/400px-Ulistnienie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276872"/>
            <a:ext cx="5127793" cy="1961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627784" y="450912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b="1" u="sng" dirty="0"/>
              <a:t>Postavení listů na stonku:</a:t>
            </a:r>
            <a:br>
              <a:rPr lang="cs-CZ" b="1" u="sng" dirty="0"/>
            </a:br>
            <a:r>
              <a:rPr lang="cs-CZ" b="1" dirty="0"/>
              <a:t>a) střídavé</a:t>
            </a:r>
            <a:br>
              <a:rPr lang="cs-CZ" b="1" dirty="0"/>
            </a:br>
            <a:r>
              <a:rPr lang="cs-CZ" b="1" dirty="0"/>
              <a:t>b) vstřícné (křižmostojné - otočené o 90°)</a:t>
            </a:r>
            <a:br>
              <a:rPr lang="cs-CZ" b="1" dirty="0"/>
            </a:br>
            <a:r>
              <a:rPr lang="cs-CZ" b="1" dirty="0"/>
              <a:t>c) vstřícné (neotočené)</a:t>
            </a:r>
            <a:br>
              <a:rPr lang="cs-CZ" b="1" dirty="0"/>
            </a:br>
            <a:r>
              <a:rPr lang="cs-CZ" b="1" dirty="0"/>
              <a:t>d) přeslenité</a:t>
            </a:r>
          </a:p>
        </p:txBody>
      </p:sp>
    </p:spTree>
  </p:cSld>
  <p:clrMapOvr>
    <a:masterClrMapping/>
  </p:clrMapOvr>
  <p:transition advTm="16110">
    <p:comb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u="sng" dirty="0" smtClean="0"/>
              <a:t>Květ</a:t>
            </a:r>
            <a:endParaRPr lang="cs-CZ" sz="6600" b="1" u="sng" dirty="0"/>
          </a:p>
        </p:txBody>
      </p:sp>
      <p:pic>
        <p:nvPicPr>
          <p:cNvPr id="7170" name="Picture 2" descr="http://upload.wikimedia.org/wikipedia/commons/thumb/1/12/Bluete-Schema.svg/220px-Bluete-Schema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3440456" cy="3440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548418" y="5322156"/>
            <a:ext cx="5310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Schématické znázornění květu: 1.</a:t>
            </a:r>
            <a:r>
              <a:rPr lang="cs-CZ" b="1" dirty="0">
                <a:hlinkClick r:id="rId4" action="ppaction://hlinkfile" tooltip="Květní lůžko"/>
              </a:rPr>
              <a:t>Květní lůžko</a:t>
            </a:r>
            <a:r>
              <a:rPr lang="cs-CZ" b="1" dirty="0"/>
              <a:t> 2.</a:t>
            </a:r>
            <a:r>
              <a:rPr lang="cs-CZ" b="1" dirty="0">
                <a:hlinkClick r:id="rId5" action="ppaction://hlinkfile" tooltip="Kališní list"/>
              </a:rPr>
              <a:t>Kališní list</a:t>
            </a:r>
            <a:r>
              <a:rPr lang="cs-CZ" b="1" dirty="0"/>
              <a:t> 3.</a:t>
            </a:r>
            <a:r>
              <a:rPr lang="cs-CZ" b="1" dirty="0">
                <a:hlinkClick r:id="rId6" action="ppaction://hlinkfile" tooltip="Okvětí"/>
              </a:rPr>
              <a:t>Okvětní list</a:t>
            </a:r>
            <a:r>
              <a:rPr lang="cs-CZ" b="1" dirty="0"/>
              <a:t> 4.</a:t>
            </a:r>
            <a:r>
              <a:rPr lang="cs-CZ" b="1" dirty="0">
                <a:hlinkClick r:id="rId7" action="ppaction://hlinkfile" tooltip="Tyčinka (botanika)"/>
              </a:rPr>
              <a:t>Tyčinky</a:t>
            </a:r>
            <a:r>
              <a:rPr lang="cs-CZ" b="1" dirty="0"/>
              <a:t> 5.</a:t>
            </a:r>
            <a:r>
              <a:rPr lang="cs-CZ" b="1" dirty="0">
                <a:hlinkClick r:id="rId8" action="ppaction://hlinkfile" tooltip="Pestík"/>
              </a:rPr>
              <a:t>Pestík</a:t>
            </a:r>
            <a:endParaRPr lang="cs-CZ" b="1" dirty="0"/>
          </a:p>
        </p:txBody>
      </p:sp>
    </p:spTree>
  </p:cSld>
  <p:clrMapOvr>
    <a:masterClrMapping/>
  </p:clrMapOvr>
  <p:transition spd="slow" advTm="6625">
    <p:comb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Detail tyčinek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8194" name="Picture 2" descr="http://upload.wikimedia.org/wikipedia/commons/thumb/f/f5/Stamens-and-pistil.jpg/250px-Stamens-and-pisti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0328" y="1655763"/>
            <a:ext cx="3631712" cy="4837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623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686800" cy="841248"/>
          </a:xfrm>
        </p:spPr>
        <p:txBody>
          <a:bodyPr>
            <a:noAutofit/>
          </a:bodyPr>
          <a:lstStyle/>
          <a:p>
            <a:r>
              <a:rPr lang="cs-CZ" sz="6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Stavba květu</a:t>
            </a:r>
            <a:endParaRPr lang="cs-CZ" sz="6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3" name="Picture 2" descr="http://upload.wikimedia.org/wikipedia/commons/thumb/5/5e/Mature_flower_diagram_cs.svg/330px-Mature_flower_diagram_cs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88840"/>
            <a:ext cx="7030362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 advTm="9453">
    <p:comb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u="sng" dirty="0" smtClean="0"/>
              <a:t>Pohlavní orgány</a:t>
            </a:r>
            <a:endParaRPr lang="cs-CZ" sz="6600" b="1" u="sng" dirty="0"/>
          </a:p>
        </p:txBody>
      </p:sp>
      <p:cxnSp>
        <p:nvCxnSpPr>
          <p:cNvPr id="5" name="Přímá spojovací šipka 4"/>
          <p:cNvCxnSpPr/>
          <p:nvPr/>
        </p:nvCxnSpPr>
        <p:spPr>
          <a:xfrm rot="10800000" flipV="1">
            <a:off x="3286116" y="3286124"/>
            <a:ext cx="207170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0800000" flipV="1">
            <a:off x="2500298" y="4071942"/>
            <a:ext cx="257176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500694" y="3000372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Tyčinka-samčí pohlavní orgán</a:t>
            </a:r>
            <a:endParaRPr lang="cs-CZ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14942" y="3929066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Pestík-samičí pohlavní orgán</a:t>
            </a:r>
            <a:endParaRPr lang="cs-CZ" b="1" u="sng" dirty="0"/>
          </a:p>
        </p:txBody>
      </p:sp>
      <p:pic>
        <p:nvPicPr>
          <p:cNvPr id="9218" name="Picture 2" descr="http://upload.wikimedia.org/wikipedia/commons/thumb/8/85/Amaryllis_stigma.jpg/220px-Amaryllis_stigm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97" y="3937175"/>
            <a:ext cx="3117936" cy="206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upload.wikimedia.org/wikipedia/commons/thumb/9/95/Amaryllis_stamens_aka.jpg/220px-Amaryllis_stamens_ak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06" y="1556792"/>
            <a:ext cx="2908173" cy="219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 advTm="6672">
    <p:comb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841248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!Spoj čarou! </a:t>
            </a:r>
            <a:endParaRPr lang="cs-CZ" sz="4000" b="1" dirty="0"/>
          </a:p>
        </p:txBody>
      </p:sp>
      <p:sp>
        <p:nvSpPr>
          <p:cNvPr id="3" name="Veselý obličej 2"/>
          <p:cNvSpPr/>
          <p:nvPr/>
        </p:nvSpPr>
        <p:spPr>
          <a:xfrm>
            <a:off x="6143636" y="357166"/>
            <a:ext cx="642942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2357422" y="357166"/>
            <a:ext cx="642942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000760" y="1857364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žilnatina</a:t>
            </a:r>
            <a:endParaRPr lang="cs-CZ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5715016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řapík</a:t>
            </a:r>
            <a:endParaRPr lang="cs-CZ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388" y="4214818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čepel</a:t>
            </a:r>
            <a:endParaRPr lang="cs-CZ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2" descr="http://upload.wikimedia.org/wikipedia/commons/thumb/f/f4/Leaf_1_web.jpg/330px-Leaf_1_web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46990" y="2293051"/>
            <a:ext cx="3506748" cy="2635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24744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Listová čepel. [online]. [cit. 2013-05-15]. Dostupné z: http://cs.wikipedia.org/wiki/%C4%8Cepel_listov%C3%A1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806164"/>
            <a:ext cx="73985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List. [online]. [cit. 2013-05-15]. Dostupné z: http://cs.wikipedia.org/wiki/List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3088" y="2494593"/>
            <a:ext cx="6606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Květ. [online]. [cit. 2013-05-15]. Dostupné z: http://cs.wikipedia.org/wiki/Kv%C4%9Bt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38390" y="3105834"/>
            <a:ext cx="6318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/>
              <a:t>Pestík. [online]. [cit. 2013-05-15]. Dostupné z: http://cs.wikipedia.org/wiki/Pest%C3%ADk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55576" y="3755914"/>
            <a:ext cx="72545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Tyčinka. [online]. [cit. 2013-05-15]. Dostupné z: http://cs.wikipedia.org/wiki/Ty%C4%8Dinka_(botanika) </a:t>
            </a:r>
            <a:endParaRPr lang="cs-CZ" dirty="0"/>
          </a:p>
        </p:txBody>
      </p:sp>
    </p:spTree>
  </p:cSld>
  <p:clrMapOvr>
    <a:masterClrMapping/>
  </p:clrMapOvr>
  <p:transition spd="slow" advTm="6344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8151607"/>
              </p:ext>
            </p:extLst>
          </p:nvPr>
        </p:nvGraphicFramePr>
        <p:xfrm>
          <a:off x="1043608" y="1196752"/>
          <a:ext cx="6097579" cy="4846636"/>
        </p:xfrm>
        <a:graphic>
          <a:graphicData uri="http://schemas.openxmlformats.org/drawingml/2006/table">
            <a:tbl>
              <a:tblPr/>
              <a:tblGrid>
                <a:gridCol w="2208539"/>
                <a:gridCol w="3889040"/>
              </a:tblGrid>
              <a:tr h="261882"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Název školy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Základní škola Skalná, okres Cheb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Číslo projektu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CZ.1.07/1.4.00/21.2085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Název projektu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„Zlepšení podmínek pro vzdělávání na ZŠ Skalná“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5286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Číslo a název šablony klíčové aktivity 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dirty="0">
                          <a:effectLst/>
                          <a:latin typeface="Times New Roman"/>
                        </a:rPr>
                        <a:t>III/2 Inovace a zkvalitnění výuky prostřednictvím ICT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Číslo sady vzdělávacích materiálů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  <a:latin typeface="Times New Roman"/>
                        </a:rPr>
                        <a:t>VY_32_INOVACE_08_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Pořadové číslo materiálu v sadě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_</a:t>
                      </a:r>
                      <a:r>
                        <a:rPr lang="cs-CZ" sz="1100" smtClean="0">
                          <a:effectLst/>
                          <a:latin typeface="Times New Roman"/>
                        </a:rPr>
                        <a:t>06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Autor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Věra Heřmánková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Datum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  <a:latin typeface="Times New Roman"/>
                        </a:rPr>
                        <a:t>29.02.2012 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Ročník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6.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70">
                <a:tc>
                  <a:txBody>
                    <a:bodyPr/>
                    <a:lstStyle/>
                    <a:p>
                      <a:r>
                        <a:rPr lang="en-US" sz="1100">
                          <a:effectLst/>
                          <a:latin typeface="Times New Roman"/>
                        </a:rPr>
                        <a:t>Vzděl. oblast / Vzděl. obor / Tem. okruh</a:t>
                      </a:r>
                      <a:endParaRPr lang="en-US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Botanika a živé organismy</a:t>
                      </a:r>
                      <a:endParaRPr lang="pl-PL" sz="12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Název materiálu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  <a:latin typeface="Times New Roman"/>
                        </a:rPr>
                        <a:t>List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70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Typ materiálu (DUM též typ souboru)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Prezentace 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70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Anotace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  <a:latin typeface="Times New Roman"/>
                        </a:rPr>
                        <a:t>Výklad</a:t>
                      </a:r>
                      <a:r>
                        <a:rPr lang="cs-CZ" sz="1100" baseline="0" dirty="0" smtClean="0">
                          <a:effectLst/>
                          <a:latin typeface="Times New Roman"/>
                        </a:rPr>
                        <a:t> látky , žáci si pomocí prezentace zapíší poznámky do sešitu. Následují kontrolní otázky</a:t>
                      </a:r>
                      <a:endParaRPr lang="cs-CZ" sz="17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27426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Citace</a:t>
                      </a:r>
                      <a:endParaRPr lang="cs-CZ" sz="17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http://cs.wikipedia.org/wiki/Hlavn%C3%AD_strana </a:t>
                      </a:r>
                      <a:endParaRPr lang="cs-CZ" sz="1100" dirty="0" smtClean="0">
                        <a:effectLst/>
                        <a:latin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050" b="0" i="0" u="none" strike="noStrike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\\ZSS-S2-AD\ucitele\profily\hermve\Plocha\logolink_b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209" y="0"/>
            <a:ext cx="4752975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93839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262</TotalTime>
  <Words>357</Words>
  <Application>Microsoft Office PowerPoint</Application>
  <PresentationFormat>Předvádění na obrazovce (4:3)</PresentationFormat>
  <Paragraphs>62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List</vt:lpstr>
      <vt:lpstr>Žilnatina</vt:lpstr>
      <vt:lpstr>Čepel</vt:lpstr>
      <vt:lpstr>-složené </vt:lpstr>
      <vt:lpstr>Postavení listu na stonku</vt:lpstr>
      <vt:lpstr>Květ</vt:lpstr>
      <vt:lpstr>Detail tyčinek </vt:lpstr>
      <vt:lpstr>Stavba květu</vt:lpstr>
      <vt:lpstr>Pohlavní orgány</vt:lpstr>
      <vt:lpstr>!Spoj čarou!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</dc:title>
  <dc:creator>palo</dc:creator>
  <cp:lastModifiedBy>Věra Heřmánková</cp:lastModifiedBy>
  <cp:revision>34</cp:revision>
  <dcterms:created xsi:type="dcterms:W3CDTF">2012-04-14T21:24:01Z</dcterms:created>
  <dcterms:modified xsi:type="dcterms:W3CDTF">2013-06-10T08:38:01Z</dcterms:modified>
</cp:coreProperties>
</file>