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62" r:id="rId3"/>
    <p:sldId id="263" r:id="rId4"/>
    <p:sldId id="266" r:id="rId5"/>
    <p:sldId id="264" r:id="rId6"/>
    <p:sldId id="265" r:id="rId7"/>
    <p:sldId id="261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FF"/>
    <a:srgbClr val="FF0066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1877" autoAdjust="0"/>
    <p:restoredTop sz="94918" autoAdjust="0"/>
  </p:normalViewPr>
  <p:slideViewPr>
    <p:cSldViewPr>
      <p:cViewPr>
        <p:scale>
          <a:sx n="60" d="100"/>
          <a:sy n="60" d="100"/>
        </p:scale>
        <p:origin x="-900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#1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VY_32_INOVACE_17_Čj-O slovech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a MŠ Čestlice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Význam slov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 custLinFactNeighborX="2291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11"/>
          <p:cNvSpPr/>
          <p:nvPr/>
        </p:nvSpPr>
        <p:spPr bwMode="auto">
          <a:xfrm>
            <a:off x="276225" y="0"/>
            <a:ext cx="104775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13"/>
          <p:cNvSpPr/>
          <p:nvPr/>
        </p:nvSpPr>
        <p:spPr bwMode="auto">
          <a:xfrm>
            <a:off x="990600" y="0"/>
            <a:ext cx="182563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bdélník 18"/>
          <p:cNvSpPr/>
          <p:nvPr/>
        </p:nvSpPr>
        <p:spPr bwMode="auto">
          <a:xfrm>
            <a:off x="1141413" y="0"/>
            <a:ext cx="230187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Přímá spojnice 10"/>
          <p:cNvSpPr>
            <a:spLocks noChangeShapeType="1"/>
          </p:cNvSpPr>
          <p:nvPr/>
        </p:nvSpPr>
        <p:spPr bwMode="auto">
          <a:xfrm>
            <a:off x="106363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1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Přímá spojnice 19"/>
          <p:cNvSpPr>
            <a:spLocks noChangeShapeType="1"/>
          </p:cNvSpPr>
          <p:nvPr/>
        </p:nvSpPr>
        <p:spPr bwMode="auto">
          <a:xfrm>
            <a:off x="854075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3" name="Přímá spojnice 15"/>
          <p:cNvSpPr>
            <a:spLocks noChangeShapeType="1"/>
          </p:cNvSpPr>
          <p:nvPr/>
        </p:nvSpPr>
        <p:spPr bwMode="auto">
          <a:xfrm>
            <a:off x="172720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4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5" name="Přímá spojnice 21"/>
          <p:cNvSpPr>
            <a:spLocks noChangeShapeType="1"/>
          </p:cNvSpPr>
          <p:nvPr/>
        </p:nvSpPr>
        <p:spPr bwMode="auto">
          <a:xfrm>
            <a:off x="9113838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6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7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8" name="Ovál 22"/>
          <p:cNvSpPr/>
          <p:nvPr/>
        </p:nvSpPr>
        <p:spPr bwMode="auto">
          <a:xfrm>
            <a:off x="1309688" y="4867275"/>
            <a:ext cx="641350" cy="64135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9" name="Ovál 23"/>
          <p:cNvSpPr/>
          <p:nvPr/>
        </p:nvSpPr>
        <p:spPr bwMode="auto">
          <a:xfrm>
            <a:off x="1090613" y="5500688"/>
            <a:ext cx="138112" cy="136525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0" name="Ovál 25"/>
          <p:cNvSpPr/>
          <p:nvPr/>
        </p:nvSpPr>
        <p:spPr bwMode="auto">
          <a:xfrm>
            <a:off x="1663700" y="5788025"/>
            <a:ext cx="274638" cy="274638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1" name="Ovál 24"/>
          <p:cNvSpPr/>
          <p:nvPr/>
        </p:nvSpPr>
        <p:spPr>
          <a:xfrm>
            <a:off x="1905000" y="4495800"/>
            <a:ext cx="365125" cy="365125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22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463" y="1174750"/>
            <a:ext cx="2286000" cy="3810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06AA5EB-07C8-43CE-829A-A2AF653D22CF}" type="datetimeFigureOut">
              <a:rPr lang="cs-CZ"/>
              <a:pPr>
                <a:defRPr/>
              </a:pPr>
              <a:t>10.6.2013</a:t>
            </a:fld>
            <a:endParaRPr lang="cs-CZ"/>
          </a:p>
        </p:txBody>
      </p:sp>
      <p:sp>
        <p:nvSpPr>
          <p:cNvPr id="23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076" y="4181475"/>
            <a:ext cx="3657600" cy="3841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4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63" y="4929188"/>
            <a:ext cx="609600" cy="5175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34B6E31-4CFB-4FED-9832-D7ADFCB008A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D22713F4-064A-47B2-85F2-ADCC2B9E834C}" type="datetimeFigureOut">
              <a:rPr lang="cs-CZ"/>
              <a:pPr>
                <a:defRPr/>
              </a:pPr>
              <a:t>10.6.2013</a:t>
            </a:fld>
            <a:endParaRPr lang="cs-CZ"/>
          </a:p>
        </p:txBody>
      </p:sp>
      <p:sp>
        <p:nvSpPr>
          <p:cNvPr id="5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331B84EA-8556-442C-BEAE-42E779178C5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9"/>
          <p:cNvSpPr/>
          <p:nvPr/>
        </p:nvSpPr>
        <p:spPr bwMode="auto">
          <a:xfrm>
            <a:off x="276225" y="0"/>
            <a:ext cx="104775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10"/>
          <p:cNvSpPr/>
          <p:nvPr/>
        </p:nvSpPr>
        <p:spPr bwMode="auto">
          <a:xfrm>
            <a:off x="990600" y="0"/>
            <a:ext cx="182563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bdélník 11"/>
          <p:cNvSpPr/>
          <p:nvPr/>
        </p:nvSpPr>
        <p:spPr bwMode="auto">
          <a:xfrm>
            <a:off x="1141413" y="0"/>
            <a:ext cx="230187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Přímá spojnice 12"/>
          <p:cNvSpPr>
            <a:spLocks noChangeShapeType="1"/>
          </p:cNvSpPr>
          <p:nvPr/>
        </p:nvSpPr>
        <p:spPr bwMode="auto">
          <a:xfrm>
            <a:off x="106363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9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" name="Přímá spojnice 14"/>
          <p:cNvSpPr>
            <a:spLocks noChangeShapeType="1"/>
          </p:cNvSpPr>
          <p:nvPr/>
        </p:nvSpPr>
        <p:spPr bwMode="auto">
          <a:xfrm>
            <a:off x="854075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1" name="Přímá spojnice 15"/>
          <p:cNvSpPr>
            <a:spLocks noChangeShapeType="1"/>
          </p:cNvSpPr>
          <p:nvPr/>
        </p:nvSpPr>
        <p:spPr bwMode="auto">
          <a:xfrm>
            <a:off x="172720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3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4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5" name="Ovál 19"/>
          <p:cNvSpPr/>
          <p:nvPr/>
        </p:nvSpPr>
        <p:spPr bwMode="auto">
          <a:xfrm>
            <a:off x="1323975" y="4867275"/>
            <a:ext cx="642938" cy="64135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6" name="Ovál 20"/>
          <p:cNvSpPr/>
          <p:nvPr/>
        </p:nvSpPr>
        <p:spPr bwMode="auto">
          <a:xfrm>
            <a:off x="1090613" y="5500688"/>
            <a:ext cx="138112" cy="136525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7" name="Ovál 21"/>
          <p:cNvSpPr/>
          <p:nvPr/>
        </p:nvSpPr>
        <p:spPr bwMode="auto">
          <a:xfrm>
            <a:off x="1663700" y="5791200"/>
            <a:ext cx="274638" cy="274638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8" name="Ovál 22"/>
          <p:cNvSpPr/>
          <p:nvPr/>
        </p:nvSpPr>
        <p:spPr bwMode="auto">
          <a:xfrm>
            <a:off x="1879600" y="4479925"/>
            <a:ext cx="365125" cy="365125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9" name="Přímá spojnice 25"/>
          <p:cNvSpPr>
            <a:spLocks noChangeShapeType="1"/>
          </p:cNvSpPr>
          <p:nvPr/>
        </p:nvSpPr>
        <p:spPr bwMode="auto">
          <a:xfrm>
            <a:off x="9097963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0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2875" y="1169988"/>
            <a:ext cx="2286000" cy="3810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2E5CD07-2E21-47B7-BB20-42DDAB9B792E}" type="datetimeFigureOut">
              <a:rPr lang="cs-CZ"/>
              <a:pPr>
                <a:defRPr/>
              </a:pPr>
              <a:t>10.6.2013</a:t>
            </a:fld>
            <a:endParaRPr lang="cs-CZ"/>
          </a:p>
        </p:txBody>
      </p:sp>
      <p:sp>
        <p:nvSpPr>
          <p:cNvPr id="21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076" y="4178300"/>
            <a:ext cx="3657600" cy="3841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2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39850" y="4929188"/>
            <a:ext cx="609600" cy="5175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58E8341-AF45-4B8B-8658-36E4EAA4517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3594FD-8523-417A-A89A-3B9542AFEEE8}" type="datetimeFigureOut">
              <a:rPr lang="cs-CZ"/>
              <a:pPr>
                <a:defRPr/>
              </a:pPr>
              <a:t>10.6.2013</a:t>
            </a:fld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2661F4-E726-4B5D-AF54-7A1735CE834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359A6C-9B8D-4445-8AA8-CDC4E37F3541}" type="datetimeFigureOut">
              <a:rPr lang="cs-CZ"/>
              <a:pPr>
                <a:defRPr/>
              </a:pPr>
              <a:t>10.6.2013</a:t>
            </a:fld>
            <a:endParaRPr lang="cs-CZ"/>
          </a:p>
        </p:txBody>
      </p:sp>
      <p:sp>
        <p:nvSpPr>
          <p:cNvPr id="8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67B465-AFC3-4255-9B63-FCAD482E927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B21C2EB9-0DA6-4B6B-847C-32F7775E58E9}" type="datetimeFigureOut">
              <a:rPr lang="cs-CZ"/>
              <a:pPr>
                <a:defRPr/>
              </a:pPr>
              <a:t>10.6.2013</a:t>
            </a:fld>
            <a:endParaRPr lang="cs-CZ"/>
          </a:p>
        </p:txBody>
      </p:sp>
      <p:sp>
        <p:nvSpPr>
          <p:cNvPr id="4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7F9FA53C-7B16-4701-AFEE-15DED982C84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1F5CFE-4154-462C-A58A-F67EC38D4C51}" type="datetimeFigureOut">
              <a:rPr lang="cs-CZ"/>
              <a:pPr>
                <a:defRPr/>
              </a:pPr>
              <a:t>10.6.2013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BAF2F8-8977-4D2E-987A-F9BF128F85A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6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7" name="Přímá spojnice 8"/>
          <p:cNvSpPr>
            <a:spLocks noChangeShapeType="1"/>
          </p:cNvSpPr>
          <p:nvPr/>
        </p:nvSpPr>
        <p:spPr bwMode="auto">
          <a:xfrm>
            <a:off x="6192838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8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9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1" name="Ovál 13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/>
          <a:lstStyle>
            <a:lvl1pPr algn="l">
              <a:buNone/>
              <a:defRPr sz="2000" b="1" cap="small" baseline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2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812FB37B-80FD-4046-822A-46447E8A979E}" type="datetimeFigureOut">
              <a:rPr lang="cs-CZ"/>
              <a:pPr>
                <a:defRPr/>
              </a:pPr>
              <a:t>10.6.2013</a:t>
            </a:fld>
            <a:endParaRPr lang="cs-CZ"/>
          </a:p>
        </p:txBody>
      </p:sp>
      <p:sp>
        <p:nvSpPr>
          <p:cNvPr id="13" name="Zástupný symbol pro číslo snímku 21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C3A0F9D1-8FBC-468C-8525-2980C95B857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4" name="Zástupný symbol pro zápatí 22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Ovál 12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7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1" name="Přímá spojnice 19"/>
          <p:cNvSpPr>
            <a:spLocks noChangeShapeType="1"/>
          </p:cNvSpPr>
          <p:nvPr/>
        </p:nvSpPr>
        <p:spPr bwMode="auto">
          <a:xfrm>
            <a:off x="6192838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spcCol="274320" rtlCol="0" fromWordArt="0" forceAA="0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D65CE7E2-723F-4167-82E5-E62659E1642B}" type="datetimeFigureOut">
              <a:rPr lang="cs-CZ"/>
              <a:pPr>
                <a:defRPr/>
              </a:pPr>
              <a:t>10.6.2013</a:t>
            </a:fld>
            <a:endParaRPr lang="cs-CZ"/>
          </a:p>
        </p:txBody>
      </p:sp>
      <p:sp>
        <p:nvSpPr>
          <p:cNvPr id="13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E42D86B7-2F3E-4DD7-A6C2-8E290CB1C51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4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82AEAA-111D-4C6F-BCFB-86CC9464EE76}" type="datetimeFigureOut">
              <a:rPr lang="cs-CZ"/>
              <a:pPr>
                <a:defRPr/>
              </a:pPr>
              <a:t>10.6.2013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737456-C1AD-4BB4-8A6A-E4D9FEA8202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2C0FA5-6D05-4734-A2BE-E8C97537CD5F}" type="datetimeFigureOut">
              <a:rPr lang="cs-CZ"/>
              <a:pPr>
                <a:defRPr/>
              </a:pPr>
              <a:t>10.6.2013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C661D1-46B5-4BC7-8D24-C53863943C1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28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7467600" cy="4873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045" y="1081881"/>
            <a:ext cx="2011362" cy="384175"/>
          </a:xfrm>
          <a:prstGeom prst="rect">
            <a:avLst/>
          </a:prstGeom>
        </p:spPr>
        <p:txBody>
          <a:bodyPr vert="horz" anchor="ctr" anchorCtr="0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247CDB9-0862-4C46-B700-6777553D11B4}" type="datetimeFigureOut">
              <a:rPr lang="cs-CZ"/>
              <a:pPr>
                <a:defRPr/>
              </a:pPr>
              <a:t>10.6.2013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89763" y="3736975"/>
            <a:ext cx="32004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Ovál 11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588" y="5734050"/>
            <a:ext cx="609600" cy="520700"/>
          </a:xfrm>
          <a:prstGeom prst="rect">
            <a:avLst/>
          </a:prstGeom>
        </p:spPr>
        <p:txBody>
          <a:bodyPr vert="horz" anchor="ctr"/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 b="1" smtClean="0">
                <a:solidFill>
                  <a:srgbClr val="FFFFFF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475A88EF-EA06-43F1-8DE1-BC9B1CABE80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697" r:id="rId2"/>
    <p:sldLayoutId id="2147483698" r:id="rId3"/>
    <p:sldLayoutId id="2147483695" r:id="rId4"/>
    <p:sldLayoutId id="2147483694" r:id="rId5"/>
    <p:sldLayoutId id="2147483699" r:id="rId6"/>
    <p:sldLayoutId id="2147483693" r:id="rId7"/>
    <p:sldLayoutId id="2147483700" r:id="rId8"/>
    <p:sldLayoutId id="2147483701" r:id="rId9"/>
    <p:sldLayoutId id="2147483692" r:id="rId10"/>
    <p:sldLayoutId id="2147483691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3000" kern="1200" cap="small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2pPr>
      <a:lvl3pPr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3pPr>
      <a:lvl4pPr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4pPr>
      <a:lvl5pPr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9pPr>
    </p:titleStyle>
    <p:bodyStyle>
      <a:lvl1pPr marL="273050" indent="-273050" algn="l" rtl="0" fontAlgn="base">
        <a:spcBef>
          <a:spcPts val="600"/>
        </a:spcBef>
        <a:spcAft>
          <a:spcPct val="0"/>
        </a:spcAft>
        <a:buClr>
          <a:schemeClr val="accent1"/>
        </a:buClr>
        <a:buSzPct val="70000"/>
        <a:buFont typeface="Wingdings" pitchFamily="2" charset="2"/>
        <a:buChar char="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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563" algn="l" rtl="0" fontAlgn="base">
        <a:spcBef>
          <a:spcPct val="20000"/>
        </a:spcBef>
        <a:spcAft>
          <a:spcPct val="0"/>
        </a:spcAft>
        <a:buClr>
          <a:srgbClr val="E0752F"/>
        </a:buClr>
        <a:buSzPct val="60000"/>
        <a:buFont typeface="Wingdings" pitchFamily="2" charset="2"/>
        <a:buChar char=""/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187450" indent="-182563" algn="l" rtl="0" fontAlgn="base">
        <a:spcBef>
          <a:spcPct val="20000"/>
        </a:spcBef>
        <a:spcAft>
          <a:spcPct val="0"/>
        </a:spcAft>
        <a:buClr>
          <a:srgbClr val="FEC3AE"/>
        </a:buClr>
        <a:buSzPct val="60000"/>
        <a:buFont typeface="Wingdings" pitchFamily="2" charset="2"/>
        <a:buChar char="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462088" indent="-182563" algn="l" rtl="0" fontAlgn="base">
        <a:spcBef>
          <a:spcPct val="20000"/>
        </a:spcBef>
        <a:spcAft>
          <a:spcPct val="0"/>
        </a:spcAft>
        <a:buClr>
          <a:srgbClr val="BDCAE9"/>
        </a:buClr>
        <a:buSzPct val="68000"/>
        <a:buFont typeface="Wingdings 2" pitchFamily="18" charset="2"/>
        <a:buChar char="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3" Type="http://schemas.openxmlformats.org/officeDocument/2006/relationships/image" Target="../media/image4.png"/><Relationship Id="rId7" Type="http://schemas.openxmlformats.org/officeDocument/2006/relationships/image" Target="../media/image8.w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jpeg"/><Relationship Id="rId11" Type="http://schemas.openxmlformats.org/officeDocument/2006/relationships/image" Target="../media/image12.wmf"/><Relationship Id="rId5" Type="http://schemas.openxmlformats.org/officeDocument/2006/relationships/image" Target="../media/image6.jpeg"/><Relationship Id="rId10" Type="http://schemas.openxmlformats.org/officeDocument/2006/relationships/image" Target="../media/image11.jpeg"/><Relationship Id="rId4" Type="http://schemas.openxmlformats.org/officeDocument/2006/relationships/image" Target="../media/image5.png"/><Relationship Id="rId9" Type="http://schemas.openxmlformats.org/officeDocument/2006/relationships/image" Target="../media/image10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jpeg"/><Relationship Id="rId3" Type="http://schemas.openxmlformats.org/officeDocument/2006/relationships/image" Target="../media/image14.png"/><Relationship Id="rId7" Type="http://schemas.openxmlformats.org/officeDocument/2006/relationships/image" Target="../media/image18.wmf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jpeg"/><Relationship Id="rId5" Type="http://schemas.openxmlformats.org/officeDocument/2006/relationships/image" Target="../media/image16.jpeg"/><Relationship Id="rId4" Type="http://schemas.openxmlformats.org/officeDocument/2006/relationships/image" Target="../media/image15.jpeg"/><Relationship Id="rId9" Type="http://schemas.openxmlformats.org/officeDocument/2006/relationships/image" Target="../media/image20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3314" name="Podnadpis 5"/>
          <p:cNvSpPr>
            <a:spLocks noGrp="1"/>
          </p:cNvSpPr>
          <p:nvPr>
            <p:ph type="subTitle" idx="1"/>
          </p:nvPr>
        </p:nvSpPr>
        <p:spPr>
          <a:xfrm>
            <a:off x="2286000" y="5003800"/>
            <a:ext cx="6172200" cy="1371600"/>
          </a:xfrm>
        </p:spPr>
        <p:txBody>
          <a:bodyPr/>
          <a:lstStyle/>
          <a:p>
            <a:endParaRPr lang="cs-CZ" smtClean="0"/>
          </a:p>
        </p:txBody>
      </p:sp>
      <p:pic>
        <p:nvPicPr>
          <p:cNvPr id="13315" name="Obrázek 4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mtClean="0"/>
              <a:t>ANOTACE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>
            <a:normAutofit/>
          </a:bodyPr>
          <a:lstStyle/>
          <a:p>
            <a:r>
              <a:rPr lang="cs-CZ" smtClean="0"/>
              <a:t>Materiál použitelný na interaktivní tabuli</a:t>
            </a:r>
          </a:p>
          <a:p>
            <a:r>
              <a:rPr lang="cs-CZ" smtClean="0"/>
              <a:t>Český jazyk-O slovech</a:t>
            </a:r>
          </a:p>
          <a:p>
            <a:r>
              <a:rPr lang="cs-CZ" smtClean="0"/>
              <a:t>Pro 3.- 5.ročník ZŠ</a:t>
            </a:r>
          </a:p>
          <a:p>
            <a:r>
              <a:rPr lang="cs-CZ" smtClean="0"/>
              <a:t>Slova nadřazená,podřazená,souřadná,</a:t>
            </a:r>
          </a:p>
          <a:p>
            <a:pPr>
              <a:buFont typeface="Wingdings" pitchFamily="2" charset="2"/>
              <a:buNone/>
            </a:pPr>
            <a:r>
              <a:rPr lang="cs-CZ" smtClean="0"/>
              <a:t>    mnohoznačná/</a:t>
            </a:r>
            <a:r>
              <a:rPr lang="cs-CZ" smtClean="0">
                <a:latin typeface="Arial" charset="0"/>
              </a:rPr>
              <a:t> </a:t>
            </a:r>
            <a:r>
              <a:rPr lang="cs-CZ" smtClean="0"/>
              <a:t>homonyma/,</a:t>
            </a:r>
            <a:r>
              <a:rPr lang="cs-CZ" smtClean="0">
                <a:latin typeface="Arial" charset="0"/>
              </a:rPr>
              <a:t> </a:t>
            </a:r>
            <a:r>
              <a:rPr lang="cs-CZ" smtClean="0"/>
              <a:t>souznačná</a:t>
            </a:r>
            <a:r>
              <a:rPr lang="cs-CZ" smtClean="0">
                <a:latin typeface="Arial" charset="0"/>
              </a:rPr>
              <a:t> </a:t>
            </a:r>
            <a:r>
              <a:rPr lang="cs-CZ" smtClean="0"/>
              <a:t>/synonyma/,</a:t>
            </a:r>
          </a:p>
          <a:p>
            <a:pPr>
              <a:buFont typeface="Wingdings" pitchFamily="2" charset="2"/>
              <a:buNone/>
            </a:pPr>
            <a:r>
              <a:rPr lang="cs-CZ" smtClean="0"/>
              <a:t>    protikladná</a:t>
            </a:r>
            <a:r>
              <a:rPr lang="cs-CZ" smtClean="0">
                <a:latin typeface="Arial" charset="0"/>
              </a:rPr>
              <a:t> </a:t>
            </a:r>
            <a:r>
              <a:rPr lang="cs-CZ" smtClean="0"/>
              <a:t>/antonyma/</a:t>
            </a:r>
          </a:p>
          <a:p>
            <a:pPr>
              <a:buFont typeface="Wingdings" pitchFamily="2" charset="2"/>
              <a:buNone/>
            </a:pPr>
            <a:r>
              <a:rPr lang="cs-CZ" smtClean="0"/>
              <a:t>    výklad,</a:t>
            </a:r>
            <a:r>
              <a:rPr lang="cs-CZ" smtClean="0">
                <a:latin typeface="Arial" charset="0"/>
              </a:rPr>
              <a:t> </a:t>
            </a:r>
            <a:r>
              <a:rPr lang="cs-CZ" smtClean="0"/>
              <a:t>opakování</a:t>
            </a:r>
          </a:p>
          <a:p>
            <a:pPr>
              <a:buFont typeface="Wingdings" pitchFamily="2" charset="2"/>
              <a:buNone/>
            </a:pPr>
            <a:r>
              <a:rPr lang="cs-CZ" smtClean="0"/>
              <a:t>    </a:t>
            </a:r>
          </a:p>
          <a:p>
            <a:pPr>
              <a:buFont typeface="Wingdings" pitchFamily="2" charset="2"/>
              <a:buNone/>
            </a:pPr>
            <a:r>
              <a:rPr lang="cs-CZ" smtClean="0"/>
              <a:t>    </a:t>
            </a:r>
          </a:p>
          <a:p>
            <a:pPr>
              <a:buFont typeface="Wingdings" pitchFamily="2" charset="2"/>
              <a:buNone/>
            </a:pPr>
            <a:endParaRPr lang="cs-CZ" smtClean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pct5">
          <a:fgClr>
            <a:srgbClr val="FFFFFF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96863" y="115888"/>
            <a:ext cx="8847137" cy="585787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Co do řady nepatří? Doplň společný název!  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  <a:cs typeface="+mn-cs"/>
            </a:endParaRPr>
          </a:p>
        </p:txBody>
      </p:sp>
      <p:sp>
        <p:nvSpPr>
          <p:cNvPr id="15363" name="TextovéPole 3"/>
          <p:cNvSpPr txBox="1">
            <a:spLocks noChangeArrowheads="1"/>
          </p:cNvSpPr>
          <p:nvPr/>
        </p:nvSpPr>
        <p:spPr bwMode="auto">
          <a:xfrm>
            <a:off x="328613" y="1270000"/>
            <a:ext cx="5632450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Britannic Bold" pitchFamily="34" charset="0"/>
              </a:rPr>
              <a:t>čočka -žito - pšenice - oves</a:t>
            </a:r>
          </a:p>
        </p:txBody>
      </p:sp>
      <p:sp>
        <p:nvSpPr>
          <p:cNvPr id="15364" name="TextovéPole 10"/>
          <p:cNvSpPr txBox="1">
            <a:spLocks noChangeArrowheads="1"/>
          </p:cNvSpPr>
          <p:nvPr/>
        </p:nvSpPr>
        <p:spPr bwMode="auto">
          <a:xfrm>
            <a:off x="314325" y="3429000"/>
            <a:ext cx="8162925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Britannic Bold" pitchFamily="34" charset="0"/>
              </a:rPr>
              <a:t>hřib – tulipán – muchomůrka - klouzek</a:t>
            </a:r>
          </a:p>
        </p:txBody>
      </p:sp>
      <p:sp>
        <p:nvSpPr>
          <p:cNvPr id="15365" name="TextovéPole 11"/>
          <p:cNvSpPr txBox="1">
            <a:spLocks noChangeArrowheads="1"/>
          </p:cNvSpPr>
          <p:nvPr/>
        </p:nvSpPr>
        <p:spPr bwMode="auto">
          <a:xfrm>
            <a:off x="314325" y="2276475"/>
            <a:ext cx="5097463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Britannic Bold" pitchFamily="34" charset="0"/>
              </a:rPr>
              <a:t>liška – kočka – pes - vlk</a:t>
            </a:r>
          </a:p>
        </p:txBody>
      </p:sp>
      <p:sp>
        <p:nvSpPr>
          <p:cNvPr id="15366" name="TextovéPole 13"/>
          <p:cNvSpPr txBox="1">
            <a:spLocks noChangeArrowheads="1"/>
          </p:cNvSpPr>
          <p:nvPr/>
        </p:nvSpPr>
        <p:spPr bwMode="auto">
          <a:xfrm>
            <a:off x="296863" y="4581525"/>
            <a:ext cx="6210300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Britannic Bold" pitchFamily="34" charset="0"/>
              </a:rPr>
              <a:t>had – žába – želva - ještěrka </a:t>
            </a:r>
          </a:p>
        </p:txBody>
      </p:sp>
      <p:sp>
        <p:nvSpPr>
          <p:cNvPr id="15367" name="TextovéPole 14"/>
          <p:cNvSpPr txBox="1">
            <a:spLocks noChangeArrowheads="1"/>
          </p:cNvSpPr>
          <p:nvPr/>
        </p:nvSpPr>
        <p:spPr bwMode="auto">
          <a:xfrm>
            <a:off x="454025" y="5661025"/>
            <a:ext cx="7092950" cy="769938"/>
          </a:xfrm>
          <a:prstGeom prst="rect">
            <a:avLst/>
          </a:prstGeom>
          <a:solidFill>
            <a:srgbClr val="FFC0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400">
                <a:latin typeface="Century Schoolbook" pitchFamily="18" charset="0"/>
              </a:rPr>
              <a:t>SLOVA    .  .  .  .  .  .  .  .  . </a:t>
            </a:r>
          </a:p>
        </p:txBody>
      </p:sp>
      <p:sp>
        <p:nvSpPr>
          <p:cNvPr id="5" name="Ovál 4"/>
          <p:cNvSpPr/>
          <p:nvPr/>
        </p:nvSpPr>
        <p:spPr>
          <a:xfrm>
            <a:off x="6286500" y="1270000"/>
            <a:ext cx="2520950" cy="55245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rgbClr val="FFC000"/>
              </a:solidFill>
            </a:endParaRPr>
          </a:p>
        </p:txBody>
      </p:sp>
      <p:sp>
        <p:nvSpPr>
          <p:cNvPr id="17" name="Ovál 16"/>
          <p:cNvSpPr/>
          <p:nvPr/>
        </p:nvSpPr>
        <p:spPr>
          <a:xfrm>
            <a:off x="5580063" y="2276475"/>
            <a:ext cx="3227387" cy="55245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8" name="Ovál 17"/>
          <p:cNvSpPr/>
          <p:nvPr/>
        </p:nvSpPr>
        <p:spPr>
          <a:xfrm>
            <a:off x="6286500" y="4043363"/>
            <a:ext cx="2520950" cy="55245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9" name="Ovál 18"/>
          <p:cNvSpPr/>
          <p:nvPr/>
        </p:nvSpPr>
        <p:spPr>
          <a:xfrm>
            <a:off x="6286500" y="4903788"/>
            <a:ext cx="2520950" cy="55245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" name="Šipka dolů 1"/>
          <p:cNvSpPr/>
          <p:nvPr/>
        </p:nvSpPr>
        <p:spPr>
          <a:xfrm>
            <a:off x="7380288" y="762000"/>
            <a:ext cx="484187" cy="49053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5" name="Picture 7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605338" y="4867275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6" name="Picture 8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79388" y="2662238"/>
            <a:ext cx="2305050" cy="2643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7" name="Picture 9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143750" y="271463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8" name="Picture 10" descr="C:\Users\Dana\AppData\Local\Microsoft\Windows\Temporary Internet Files\Content.IE5\JVIDBBPQ\MP900442492[1].jpg"/>
          <p:cNvPicPr>
            <a:picLocks noChangeAspect="1" noChangeArrowheads="1"/>
          </p:cNvPicPr>
          <p:nvPr/>
        </p:nvPicPr>
        <p:blipFill>
          <a:blip r:embed="rId5"/>
          <a:srcRect b="35056"/>
          <a:stretch>
            <a:fillRect/>
          </a:stretch>
        </p:blipFill>
        <p:spPr bwMode="auto">
          <a:xfrm>
            <a:off x="6883400" y="4935538"/>
            <a:ext cx="2087563" cy="1776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9" name="Picture 11" descr="C:\Users\Dana\AppData\Local\Microsoft\Windows\Temporary Internet Files\Content.IE5\G1KSBV0M\MP900448623[1].jp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7118350" y="2733675"/>
            <a:ext cx="1852613" cy="2203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0" name="Picture 12" descr="C:\Users\Dana\AppData\Local\Microsoft\Windows\Temporary Internet Files\Content.IE5\JVIDBBPQ\MC900441411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5146675" y="3092450"/>
            <a:ext cx="1487488" cy="1485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1" name="Picture 13" descr="C:\Users\Dana\AppData\Local\Microsoft\Windows\Temporary Internet Files\Content.IE5\P2JVWHH3\MC900371078[1].wmf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261938" y="5170488"/>
            <a:ext cx="1855787" cy="15255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2" name="Picture 14" descr="C:\Users\Dana\AppData\Local\Microsoft\Windows\Temporary Internet Files\Content.IE5\G1KSBV0M\MC900230177[1].wmf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2909888" y="2733675"/>
            <a:ext cx="1682750" cy="18176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3" name="Picture 15" descr="C:\Users\Dana\AppData\Local\Microsoft\Windows\Temporary Internet Files\Content.IE5\DTN9SG4X\MP900401080[1].jpg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2455863" y="4999038"/>
            <a:ext cx="1806575" cy="15160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4" name="Picture 16" descr="C:\Program Files (x86)\Microsoft Office\MEDIA\CAGCAT10\j0233070.wmf"/>
          <p:cNvPicPr>
            <a:picLocks noChangeAspect="1" noChangeArrowheads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73025" y="1652588"/>
            <a:ext cx="2232025" cy="1249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Obdélník 2"/>
          <p:cNvSpPr/>
          <p:nvPr/>
        </p:nvSpPr>
        <p:spPr>
          <a:xfrm>
            <a:off x="261423" y="385785"/>
            <a:ext cx="6621796" cy="92333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+mn-lt"/>
                <a:cs typeface="+mn-cs"/>
              </a:rPr>
              <a:t>UTVOŘ DVOJICE</a:t>
            </a:r>
            <a:endParaRPr lang="cs-CZ" sz="5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  <a:latin typeface="+mn-lt"/>
              <a:cs typeface="+mn-cs"/>
            </a:endParaRP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2208213" y="1652588"/>
            <a:ext cx="6508750" cy="954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entury Schoolbook" pitchFamily="18" charset="0"/>
              </a:rPr>
              <a:t>JSOU TO SLOVA  .  .  .  .  .  .  .  .  .  .  .</a:t>
            </a:r>
          </a:p>
          <a:p>
            <a:r>
              <a:rPr lang="cs-CZ" sz="2800">
                <a:latin typeface="Century Schoolbook" pitchFamily="18" charset="0"/>
              </a:rPr>
              <a:t>H . M . N . M . A </a:t>
            </a:r>
          </a:p>
        </p:txBody>
      </p:sp>
      <p:sp>
        <p:nvSpPr>
          <p:cNvPr id="2" name="Ovál 1"/>
          <p:cNvSpPr/>
          <p:nvPr/>
        </p:nvSpPr>
        <p:spPr>
          <a:xfrm>
            <a:off x="1660525" y="2278063"/>
            <a:ext cx="209550" cy="261937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2925763" y="5827713"/>
            <a:ext cx="211137" cy="261937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700463" y="407988"/>
            <a:ext cx="457200" cy="45720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4140200" y="862013"/>
            <a:ext cx="457200" cy="45720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4140200" y="1322388"/>
            <a:ext cx="457200" cy="45720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4140200" y="1779588"/>
            <a:ext cx="457200" cy="45720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4140200" y="2266950"/>
            <a:ext cx="457200" cy="45720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4140200" y="2724150"/>
            <a:ext cx="457200" cy="45720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4140200" y="3219450"/>
            <a:ext cx="457200" cy="45720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4157663" y="3702050"/>
            <a:ext cx="457200" cy="45720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4157663" y="4165600"/>
            <a:ext cx="457200" cy="45720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4140200" y="407988"/>
            <a:ext cx="457200" cy="45720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3243263" y="407988"/>
            <a:ext cx="457200" cy="45720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3683000" y="865188"/>
            <a:ext cx="457200" cy="45720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4597400" y="862013"/>
            <a:ext cx="457200" cy="45720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3683000" y="1308100"/>
            <a:ext cx="457200" cy="45720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4614863" y="1330325"/>
            <a:ext cx="457200" cy="45720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4597400" y="1809750"/>
            <a:ext cx="457200" cy="45720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5072063" y="1809750"/>
            <a:ext cx="457200" cy="45720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5529263" y="1816100"/>
            <a:ext cx="457200" cy="45720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4614863" y="2266950"/>
            <a:ext cx="457200" cy="45720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5072063" y="2266950"/>
            <a:ext cx="457200" cy="45720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5548313" y="2289175"/>
            <a:ext cx="457200" cy="45720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5986463" y="2284413"/>
            <a:ext cx="457200" cy="45720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6467475" y="2305050"/>
            <a:ext cx="457200" cy="45720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6924675" y="2305050"/>
            <a:ext cx="457200" cy="45720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3683000" y="2724150"/>
            <a:ext cx="457200" cy="45720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4614863" y="2724150"/>
            <a:ext cx="457200" cy="45720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3700463" y="3181350"/>
            <a:ext cx="457200" cy="45720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3225800" y="3192463"/>
            <a:ext cx="457200" cy="45720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2768600" y="3192463"/>
            <a:ext cx="457200" cy="45720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4614863" y="3219450"/>
            <a:ext cx="457200" cy="45720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5110163" y="3246438"/>
            <a:ext cx="457200" cy="45720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4652963" y="3702050"/>
            <a:ext cx="457200" cy="45720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5567363" y="3702050"/>
            <a:ext cx="457200" cy="45720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5110163" y="3702050"/>
            <a:ext cx="457200" cy="45720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3700463" y="4159250"/>
            <a:ext cx="457200" cy="45720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3228975" y="4165600"/>
            <a:ext cx="457200" cy="45720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2768600" y="4159250"/>
            <a:ext cx="457200" cy="45720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7446" name="TextovéPole 40"/>
          <p:cNvSpPr txBox="1">
            <a:spLocks noChangeArrowheads="1"/>
          </p:cNvSpPr>
          <p:nvPr/>
        </p:nvSpPr>
        <p:spPr bwMode="auto">
          <a:xfrm>
            <a:off x="1419225" y="4165600"/>
            <a:ext cx="12287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entury Schoolbook" pitchFamily="18" charset="0"/>
              </a:rPr>
              <a:t>odlišná</a:t>
            </a:r>
          </a:p>
        </p:txBody>
      </p:sp>
      <p:sp>
        <p:nvSpPr>
          <p:cNvPr id="17447" name="TextovéPole 41"/>
          <p:cNvSpPr txBox="1">
            <a:spLocks noChangeArrowheads="1"/>
          </p:cNvSpPr>
          <p:nvPr/>
        </p:nvSpPr>
        <p:spPr bwMode="auto">
          <a:xfrm>
            <a:off x="2174875" y="3179763"/>
            <a:ext cx="473075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entury Schoolbook" pitchFamily="18" charset="0"/>
              </a:rPr>
              <a:t>jít</a:t>
            </a:r>
          </a:p>
        </p:txBody>
      </p:sp>
      <p:sp>
        <p:nvSpPr>
          <p:cNvPr id="17448" name="TextovéPole 42"/>
          <p:cNvSpPr txBox="1">
            <a:spLocks noChangeArrowheads="1"/>
          </p:cNvSpPr>
          <p:nvPr/>
        </p:nvSpPr>
        <p:spPr bwMode="auto">
          <a:xfrm>
            <a:off x="2647950" y="2655888"/>
            <a:ext cx="922338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entury Schoolbook" pitchFamily="18" charset="0"/>
              </a:rPr>
              <a:t>doba</a:t>
            </a:r>
          </a:p>
        </p:txBody>
      </p:sp>
      <p:sp>
        <p:nvSpPr>
          <p:cNvPr id="17449" name="TextovéPole 43"/>
          <p:cNvSpPr txBox="1">
            <a:spLocks noChangeArrowheads="1"/>
          </p:cNvSpPr>
          <p:nvPr/>
        </p:nvSpPr>
        <p:spPr bwMode="auto">
          <a:xfrm>
            <a:off x="2716213" y="2181225"/>
            <a:ext cx="1052512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entury Schoolbook" pitchFamily="18" charset="0"/>
              </a:rPr>
              <a:t>lidová</a:t>
            </a:r>
          </a:p>
        </p:txBody>
      </p:sp>
      <p:sp>
        <p:nvSpPr>
          <p:cNvPr id="17450" name="TextovéPole 45"/>
          <p:cNvSpPr txBox="1">
            <a:spLocks noChangeArrowheads="1"/>
          </p:cNvSpPr>
          <p:nvPr/>
        </p:nvSpPr>
        <p:spPr bwMode="auto">
          <a:xfrm>
            <a:off x="2716213" y="1749425"/>
            <a:ext cx="13462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entury Schoolbook" pitchFamily="18" charset="0"/>
              </a:rPr>
              <a:t>chladno</a:t>
            </a:r>
          </a:p>
        </p:txBody>
      </p:sp>
      <p:sp>
        <p:nvSpPr>
          <p:cNvPr id="17451" name="TextovéPole 46"/>
          <p:cNvSpPr txBox="1">
            <a:spLocks noChangeArrowheads="1"/>
          </p:cNvSpPr>
          <p:nvPr/>
        </p:nvSpPr>
        <p:spPr bwMode="auto">
          <a:xfrm>
            <a:off x="2768600" y="1265238"/>
            <a:ext cx="798513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entury Schoolbook" pitchFamily="18" charset="0"/>
              </a:rPr>
              <a:t>ústa</a:t>
            </a:r>
          </a:p>
        </p:txBody>
      </p:sp>
      <p:sp>
        <p:nvSpPr>
          <p:cNvPr id="48" name="Obdélník 47"/>
          <p:cNvSpPr/>
          <p:nvPr/>
        </p:nvSpPr>
        <p:spPr>
          <a:xfrm>
            <a:off x="5054600" y="862013"/>
            <a:ext cx="457200" cy="45720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7453" name="TextovéPole 48"/>
          <p:cNvSpPr txBox="1">
            <a:spLocks noChangeArrowheads="1"/>
          </p:cNvSpPr>
          <p:nvPr/>
        </p:nvSpPr>
        <p:spPr bwMode="auto">
          <a:xfrm>
            <a:off x="2078038" y="357188"/>
            <a:ext cx="11271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entury Schoolbook" pitchFamily="18" charset="0"/>
              </a:rPr>
              <a:t>čenich</a:t>
            </a:r>
          </a:p>
        </p:txBody>
      </p:sp>
      <p:sp>
        <p:nvSpPr>
          <p:cNvPr id="17454" name="TextovéPole 49"/>
          <p:cNvSpPr txBox="1">
            <a:spLocks noChangeArrowheads="1"/>
          </p:cNvSpPr>
          <p:nvPr/>
        </p:nvSpPr>
        <p:spPr bwMode="auto">
          <a:xfrm>
            <a:off x="2573338" y="831850"/>
            <a:ext cx="912812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entury Schoolbook" pitchFamily="18" charset="0"/>
              </a:rPr>
              <a:t>obuv</a:t>
            </a:r>
          </a:p>
        </p:txBody>
      </p:sp>
      <p:sp>
        <p:nvSpPr>
          <p:cNvPr id="51" name="Obdélník 50"/>
          <p:cNvSpPr/>
          <p:nvPr/>
        </p:nvSpPr>
        <p:spPr>
          <a:xfrm>
            <a:off x="5084763" y="1330325"/>
            <a:ext cx="457200" cy="45720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7456" name="TextovéPole 51"/>
          <p:cNvSpPr txBox="1">
            <a:spLocks noChangeArrowheads="1"/>
          </p:cNvSpPr>
          <p:nvPr/>
        </p:nvSpPr>
        <p:spPr bwMode="auto">
          <a:xfrm>
            <a:off x="2857500" y="3670300"/>
            <a:ext cx="1193800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entury Schoolbook" pitchFamily="18" charset="0"/>
              </a:rPr>
              <a:t>obloha</a:t>
            </a:r>
          </a:p>
        </p:txBody>
      </p:sp>
      <p:pic>
        <p:nvPicPr>
          <p:cNvPr id="17457" name="Picture 2" descr="C:\Users\Dana\AppData\Local\Microsoft\Windows\Temporary Internet Files\Content.IE5\G1KSBV0M\MP900448756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381875" y="200025"/>
            <a:ext cx="1547813" cy="1549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58" name="Picture 3" descr="C:\Users\Dana\AppData\Local\Microsoft\Windows\Temporary Internet Files\Content.IE5\DTN9SG4X\MC900440408[1]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381875" y="1636713"/>
            <a:ext cx="1454150" cy="15827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59" name="Picture 5" descr="C:\Users\Dana\AppData\Local\Microsoft\Windows\Temporary Internet Files\Content.IE5\JVIDBBPQ\MP900422771[1].jpg"/>
          <p:cNvPicPr>
            <a:picLocks noChangeAspect="1" noChangeArrowheads="1"/>
          </p:cNvPicPr>
          <p:nvPr/>
        </p:nvPicPr>
        <p:blipFill>
          <a:blip r:embed="rId4"/>
          <a:srcRect l="-3732" t="19717" r="-3470" b="4979"/>
          <a:stretch>
            <a:fillRect/>
          </a:stretch>
        </p:blipFill>
        <p:spPr bwMode="auto">
          <a:xfrm>
            <a:off x="6923088" y="3409950"/>
            <a:ext cx="1909762" cy="1771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60" name="Picture 6" descr="C:\Users\Dana\AppData\Local\Microsoft\Windows\Temporary Internet Files\Content.IE5\G1KSBV0M\MP900444804[1]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7150" y="4710113"/>
            <a:ext cx="1447800" cy="2074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61" name="Picture 7" descr="C:\Users\Dana\AppData\Local\Microsoft\Windows\Temporary Internet Files\Content.IE5\G1KSBV0M\MP900448361[1].jp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17463" y="192088"/>
            <a:ext cx="1482725" cy="2044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62" name="Picture 8" descr="C:\Users\Dana\AppData\Local\Microsoft\Windows\Temporary Internet Files\Content.IE5\DTN9SG4X\MC900237558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5795963" y="180975"/>
            <a:ext cx="1387475" cy="1568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63" name="Picture 9" descr="C:\Users\Dana\AppData\Local\Microsoft\Windows\Temporary Internet Files\Content.IE5\P2JVWHH3\MP900449056[1].jpg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111125" y="2513013"/>
            <a:ext cx="1922463" cy="1628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64" name="Picture 11" descr="C:\Users\Dana\AppData\Local\Microsoft\Windows\Temporary Internet Files\Content.IE5\P2JVWHH3\MP900430553[1].jpg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1706563" y="4941888"/>
            <a:ext cx="1290637" cy="1757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65" name="TextovéPole 53"/>
          <p:cNvSpPr txBox="1">
            <a:spLocks noChangeArrowheads="1"/>
          </p:cNvSpPr>
          <p:nvPr/>
        </p:nvSpPr>
        <p:spPr bwMode="auto">
          <a:xfrm>
            <a:off x="3033713" y="5235575"/>
            <a:ext cx="5286375" cy="1077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solidFill>
                  <a:srgbClr val="FF0000"/>
                </a:solidFill>
                <a:latin typeface="Century Schoolbook" pitchFamily="18" charset="0"/>
              </a:rPr>
              <a:t>Doplnil jsi slova   . . . . . . . . .</a:t>
            </a:r>
          </a:p>
          <a:p>
            <a:r>
              <a:rPr lang="cs-CZ" sz="3200">
                <a:solidFill>
                  <a:srgbClr val="FF0000"/>
                </a:solidFill>
                <a:latin typeface="Century Schoolbook" pitchFamily="18" charset="0"/>
              </a:rPr>
              <a:t>s . n . n . m . </a:t>
            </a:r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75000"/>
            </a:schemeClr>
          </a:solidFill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rgbClr val="FF0066"/>
                </a:solidFill>
              </a:rPr>
              <a:t>SLOVA PROTIKLADNÁ – o . . z . </a:t>
            </a:r>
            <a:r>
              <a:rPr lang="cs-CZ" dirty="0">
                <a:solidFill>
                  <a:srgbClr val="FF0066"/>
                </a:solidFill>
              </a:rPr>
              <a:t>t</a:t>
            </a:r>
            <a:r>
              <a:rPr lang="cs-CZ" dirty="0" smtClean="0">
                <a:solidFill>
                  <a:srgbClr val="FF0066"/>
                </a:solidFill>
              </a:rPr>
              <a:t> .</a:t>
            </a:r>
            <a:endParaRPr lang="cs-CZ" dirty="0">
              <a:solidFill>
                <a:srgbClr val="FF0066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Font typeface="Wingdings" pitchFamily="2" charset="2"/>
              <a:buNone/>
            </a:pPr>
            <a:r>
              <a:rPr lang="cs-CZ" smtClean="0">
                <a:solidFill>
                  <a:srgbClr val="C00000"/>
                </a:solidFill>
              </a:rPr>
              <a:t>malý,</a:t>
            </a:r>
            <a:r>
              <a:rPr lang="cs-CZ" smtClean="0">
                <a:solidFill>
                  <a:srgbClr val="C00000"/>
                </a:solidFill>
                <a:latin typeface="Arial" charset="0"/>
              </a:rPr>
              <a:t> </a:t>
            </a:r>
            <a:r>
              <a:rPr lang="cs-CZ" smtClean="0">
                <a:solidFill>
                  <a:srgbClr val="C00000"/>
                </a:solidFill>
              </a:rPr>
              <a:t>slabý,</a:t>
            </a:r>
            <a:r>
              <a:rPr lang="cs-CZ" smtClean="0">
                <a:solidFill>
                  <a:srgbClr val="C00000"/>
                </a:solidFill>
                <a:latin typeface="Arial" charset="0"/>
              </a:rPr>
              <a:t> </a:t>
            </a:r>
            <a:r>
              <a:rPr lang="cs-CZ" smtClean="0">
                <a:solidFill>
                  <a:srgbClr val="C00000"/>
                </a:solidFill>
              </a:rPr>
              <a:t>nízký, úzký</a:t>
            </a:r>
          </a:p>
          <a:p>
            <a:pPr marL="0" indent="0">
              <a:buFont typeface="Wingdings" pitchFamily="2" charset="2"/>
              <a:buNone/>
            </a:pPr>
            <a:r>
              <a:rPr lang="cs-CZ" smtClean="0"/>
              <a:t>ráno,večer,poledne,den</a:t>
            </a:r>
          </a:p>
          <a:p>
            <a:pPr marL="0" indent="0">
              <a:buFont typeface="Wingdings" pitchFamily="2" charset="2"/>
              <a:buNone/>
            </a:pPr>
            <a:r>
              <a:rPr lang="cs-CZ" smtClean="0">
                <a:solidFill>
                  <a:srgbClr val="00B050"/>
                </a:solidFill>
              </a:rPr>
              <a:t>radost,zlost,hloupost,le-nost</a:t>
            </a:r>
          </a:p>
          <a:p>
            <a:pPr marL="0" indent="0">
              <a:buFont typeface="Wingdings" pitchFamily="2" charset="2"/>
              <a:buNone/>
            </a:pPr>
            <a:r>
              <a:rPr lang="cs-CZ" smtClean="0">
                <a:solidFill>
                  <a:srgbClr val="3C3E42"/>
                </a:solidFill>
              </a:rPr>
              <a:t>nahoře,vzadu,uprostřed,</a:t>
            </a:r>
          </a:p>
          <a:p>
            <a:pPr marL="0" indent="0">
              <a:buFont typeface="Wingdings" pitchFamily="2" charset="2"/>
              <a:buNone/>
            </a:pPr>
            <a:r>
              <a:rPr lang="cs-CZ" smtClean="0">
                <a:solidFill>
                  <a:srgbClr val="3C3E42"/>
                </a:solidFill>
              </a:rPr>
              <a:t>vlevo</a:t>
            </a:r>
          </a:p>
          <a:p>
            <a:pPr marL="0" indent="0">
              <a:buFont typeface="Wingdings" pitchFamily="2" charset="2"/>
              <a:buNone/>
            </a:pPr>
            <a:r>
              <a:rPr lang="cs-CZ" smtClean="0">
                <a:solidFill>
                  <a:srgbClr val="2C3036"/>
                </a:solidFill>
              </a:rPr>
              <a:t>ležet,spát,usínat,dívat se</a:t>
            </a:r>
          </a:p>
          <a:p>
            <a:pPr marL="0" indent="0">
              <a:buFont typeface="Wingdings" pitchFamily="2" charset="2"/>
              <a:buNone/>
            </a:pPr>
            <a:endParaRPr lang="cs-CZ" smtClean="0">
              <a:solidFill>
                <a:srgbClr val="2C3036"/>
              </a:solidFill>
            </a:endParaRPr>
          </a:p>
          <a:p>
            <a:pPr marL="0" indent="0">
              <a:buFont typeface="Wingdings" pitchFamily="2" charset="2"/>
              <a:buNone/>
            </a:pPr>
            <a:r>
              <a:rPr lang="cs-CZ" smtClean="0">
                <a:solidFill>
                  <a:srgbClr val="FF0000"/>
                </a:solidFill>
              </a:rPr>
              <a:t>bohatý,lakomý,spořivý,</a:t>
            </a:r>
          </a:p>
          <a:p>
            <a:pPr marL="0" indent="0">
              <a:buFont typeface="Wingdings" pitchFamily="2" charset="2"/>
              <a:buNone/>
            </a:pPr>
            <a:r>
              <a:rPr lang="cs-CZ" smtClean="0">
                <a:solidFill>
                  <a:srgbClr val="FF0000"/>
                </a:solidFill>
              </a:rPr>
              <a:t>pomalý</a:t>
            </a:r>
          </a:p>
          <a:p>
            <a:pPr marL="0" indent="0">
              <a:buFont typeface="Wingdings" pitchFamily="2" charset="2"/>
              <a:buNone/>
            </a:pPr>
            <a:endParaRPr lang="cs-CZ" smtClean="0"/>
          </a:p>
          <a:p>
            <a:pPr marL="0" indent="0"/>
            <a:endParaRPr lang="cs-CZ" smtClean="0"/>
          </a:p>
        </p:txBody>
      </p:sp>
      <p:sp>
        <p:nvSpPr>
          <p:cNvPr id="18435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270375" y="1600200"/>
            <a:ext cx="3657600" cy="4572000"/>
          </a:xfrm>
        </p:spPr>
        <p:txBody>
          <a:bodyPr/>
          <a:lstStyle/>
          <a:p>
            <a:r>
              <a:rPr lang="cs-CZ" smtClean="0"/>
              <a:t>vysoký</a:t>
            </a:r>
          </a:p>
          <a:p>
            <a:r>
              <a:rPr lang="cs-CZ" smtClean="0"/>
              <a:t>noc</a:t>
            </a:r>
          </a:p>
          <a:p>
            <a:r>
              <a:rPr lang="cs-CZ" smtClean="0"/>
              <a:t>chytrost</a:t>
            </a:r>
          </a:p>
          <a:p>
            <a:endParaRPr lang="cs-CZ" smtClean="0"/>
          </a:p>
          <a:p>
            <a:r>
              <a:rPr lang="cs-CZ" smtClean="0"/>
              <a:t>dole</a:t>
            </a:r>
          </a:p>
          <a:p>
            <a:endParaRPr lang="cs-CZ" smtClean="0"/>
          </a:p>
          <a:p>
            <a:r>
              <a:rPr lang="cs-CZ" smtClean="0"/>
              <a:t>bdít</a:t>
            </a:r>
          </a:p>
          <a:p>
            <a:endParaRPr lang="cs-CZ" smtClean="0"/>
          </a:p>
          <a:p>
            <a:r>
              <a:rPr lang="cs-CZ" smtClean="0"/>
              <a:t>štědrý</a:t>
            </a:r>
          </a:p>
        </p:txBody>
      </p:sp>
      <p:pic>
        <p:nvPicPr>
          <p:cNvPr id="18436" name="Picture 2" descr="C:\Users\Dana\AppData\Local\Microsoft\Windows\Temporary Internet Files\Content.IE5\G1KSBV0M\MP900401869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354888" y="4868863"/>
            <a:ext cx="1041400" cy="184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7" name="Picture 4" descr="C:\Users\Dana\AppData\Local\Microsoft\Windows\Temporary Internet Files\Content.IE5\DTN9SG4X\MP900444807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865938" y="1557338"/>
            <a:ext cx="2019300" cy="3101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19458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r>
              <a:rPr lang="cs-CZ" smtClean="0"/>
              <a:t>www.office.microsoft.com</a:t>
            </a:r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Arkýř">
    <a:dk1>
      <a:sysClr val="windowText" lastClr="000000"/>
    </a:dk1>
    <a:lt1>
      <a:sysClr val="window" lastClr="FFFFFF"/>
    </a:lt1>
    <a:dk2>
      <a:srgbClr val="575F6D"/>
    </a:dk2>
    <a:lt2>
      <a:srgbClr val="FFF39D"/>
    </a:lt2>
    <a:accent1>
      <a:srgbClr val="FE8637"/>
    </a:accent1>
    <a:accent2>
      <a:srgbClr val="7598D9"/>
    </a:accent2>
    <a:accent3>
      <a:srgbClr val="B32C16"/>
    </a:accent3>
    <a:accent4>
      <a:srgbClr val="F5CD2D"/>
    </a:accent4>
    <a:accent5>
      <a:srgbClr val="AEBAD5"/>
    </a:accent5>
    <a:accent6>
      <a:srgbClr val="777C84"/>
    </a:accent6>
    <a:hlink>
      <a:srgbClr val="D2611C"/>
    </a:hlink>
    <a:folHlink>
      <a:srgbClr val="3B435B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689</TotalTime>
  <Words>97</Words>
  <Application>Microsoft Office PowerPoint</Application>
  <PresentationFormat>On-screen Show (4:3)</PresentationFormat>
  <Paragraphs>50</Paragraphs>
  <Slides>7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Šablona návrhu</vt:lpstr>
      </vt:variant>
      <vt:variant>
        <vt:i4>7</vt:i4>
      </vt:variant>
      <vt:variant>
        <vt:lpstr>Nadpisy snímků</vt:lpstr>
      </vt:variant>
      <vt:variant>
        <vt:i4>7</vt:i4>
      </vt:variant>
    </vt:vector>
  </HeadingPairs>
  <TitlesOfParts>
    <vt:vector size="20" baseType="lpstr">
      <vt:lpstr>Century Schoolbook</vt:lpstr>
      <vt:lpstr>Arial</vt:lpstr>
      <vt:lpstr>Wingdings</vt:lpstr>
      <vt:lpstr>Wingdings 2</vt:lpstr>
      <vt:lpstr>Calibri</vt:lpstr>
      <vt:lpstr>Britannic Bold</vt:lpstr>
      <vt:lpstr>Arkýř</vt:lpstr>
      <vt:lpstr>Arkýř</vt:lpstr>
      <vt:lpstr>Arkýř</vt:lpstr>
      <vt:lpstr>Arkýř</vt:lpstr>
      <vt:lpstr>Arkýř</vt:lpstr>
      <vt:lpstr>Arkýř</vt:lpstr>
      <vt:lpstr>Arkýř</vt:lpstr>
      <vt:lpstr>Snímek 1</vt:lpstr>
      <vt:lpstr>ANOTACE</vt:lpstr>
      <vt:lpstr>Snímek 3</vt:lpstr>
      <vt:lpstr>Snímek 4</vt:lpstr>
      <vt:lpstr>Snímek 5</vt:lpstr>
      <vt:lpstr>SLOVA PROTIKLADNÁ – O . . Z . T .</vt:lpstr>
      <vt:lpstr>POUŽITÉ ZDROJE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DUM</cp:lastModifiedBy>
  <cp:revision>76</cp:revision>
  <dcterms:created xsi:type="dcterms:W3CDTF">2011-06-20T10:40:08Z</dcterms:created>
  <dcterms:modified xsi:type="dcterms:W3CDTF">2013-06-10T13:26:48Z</dcterms:modified>
</cp:coreProperties>
</file>