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4" r:id="rId7"/>
    <p:sldId id="262" r:id="rId8"/>
    <p:sldId id="263" r:id="rId9"/>
    <p:sldId id="265" r:id="rId10"/>
    <p:sldId id="266" r:id="rId11"/>
    <p:sldId id="267" r:id="rId12"/>
    <p:sldId id="269" r:id="rId13"/>
    <p:sldId id="272" r:id="rId14"/>
    <p:sldId id="271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286" autoAdjust="0"/>
  </p:normalViewPr>
  <p:slideViewPr>
    <p:cSldViewPr>
      <p:cViewPr varScale="1">
        <p:scale>
          <a:sx n="45" d="100"/>
          <a:sy n="45" d="100"/>
        </p:scale>
        <p:origin x="-12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754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7239979-389B-4173-9574-D47EEEBFDB57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9F26ED3-4495-4F62-B880-1DB357FA12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1ECAD5-964F-44C4-B2D5-8F94A6D32B7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EDBFB-2C55-413B-9EBB-0D8DA8F710E9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428A1-0EB4-4DD2-B791-9E5424D3DB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ABCAD-9A97-4A0C-AE6E-36C59B1920F4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9EAE1-82A1-4354-A2FB-AE764941BF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B8E46-EE9A-4927-925D-35F67227DD97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BFCAC-D83F-4B1B-9F5E-96DBDDFB32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DB7B6-CF91-4E42-814E-50853C489D8F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CD96F-743A-4CC7-AE31-E48B6784CD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312BC-F225-41B8-AA03-1B3486D2D371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4C911-DB96-4ACD-A562-99BA230FDF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357A-9A21-4EA6-9D88-A45BB47EEE42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8F77C-C789-4D0B-A478-FCB9AD0877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29ED4-A16C-442E-8692-586E134D558C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D2FCE-730D-4955-A0F6-BE4E2B22DA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BC318-47C1-40B6-B4C7-E65FD09DB278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49BC2-CBA1-4736-9F3D-56E34DFE13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267CB-E2C1-4F45-90C0-6368B40D268A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6D87A-796D-46FC-A865-91BBE9FDD0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F95C-5F4A-411E-AA0D-20235C88AACB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1CE53-F2D4-4B23-BEB1-BA82192BB8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3F508-A6C2-4240-BC80-723CB025B106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368A6-EAD9-4980-8A82-A188C8D4F1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5C0F78-B735-4C9C-A7FF-0422F93D36F4}" type="datetimeFigureOut">
              <a:rPr lang="cs-CZ"/>
              <a:pPr>
                <a:defRPr/>
              </a:pPr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C5D24E-62C4-4D05-A91D-62AF59324B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8" r:id="rId2"/>
    <p:sldLayoutId id="2147483777" r:id="rId3"/>
    <p:sldLayoutId id="2147483776" r:id="rId4"/>
    <p:sldLayoutId id="2147483775" r:id="rId5"/>
    <p:sldLayoutId id="2147483774" r:id="rId6"/>
    <p:sldLayoutId id="2147483773" r:id="rId7"/>
    <p:sldLayoutId id="2147483772" r:id="rId8"/>
    <p:sldLayoutId id="2147483771" r:id="rId9"/>
    <p:sldLayoutId id="2147483770" r:id="rId10"/>
    <p:sldLayoutId id="214748376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va_Habermann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cs.wikipedia.org/wiki/Soubor:Children_in_Middle_Vietnam.jpg" TargetMode="Externa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Soubor:Lidska_kostra_p%C5%99edek_cz.sv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Soubor:Gray190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Soubor:Gray188.pn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Soubor:Muscles_anterior_labeled.pn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wikipedi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b="1" i="1" u="sng" smtClean="0"/>
              <a:t>ČLOVĚK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to vlastně je …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smtClean="0"/>
              <a:t>- nejvyvinutější živočich na zemi</a:t>
            </a:r>
          </a:p>
          <a:p>
            <a:r>
              <a:rPr lang="cs-CZ" sz="3000" smtClean="0"/>
              <a:t>- vyvinul se z předka opic …</a:t>
            </a:r>
          </a:p>
          <a:p>
            <a:endParaRPr lang="cs-CZ" sz="3000" smtClean="0"/>
          </a:p>
          <a:p>
            <a:r>
              <a:rPr lang="cs-CZ" sz="3000" smtClean="0"/>
              <a:t>- má stálou tělesnou teplotu</a:t>
            </a:r>
          </a:p>
          <a:p>
            <a:r>
              <a:rPr lang="cs-CZ" sz="3000" smtClean="0"/>
              <a:t>- má tělo tvořené kostrou,</a:t>
            </a:r>
            <a:r>
              <a:rPr lang="cs-CZ" sz="3000" smtClean="0">
                <a:latin typeface="Arial" charset="0"/>
              </a:rPr>
              <a:t> </a:t>
            </a:r>
            <a:r>
              <a:rPr lang="cs-CZ" sz="3000" smtClean="0"/>
              <a:t>jejíž osou je páteř složená z obratlů</a:t>
            </a:r>
          </a:p>
          <a:p>
            <a:r>
              <a:rPr lang="cs-CZ" sz="3000" smtClean="0"/>
              <a:t>- rodí </a:t>
            </a:r>
            <a:r>
              <a:rPr lang="cs-CZ" sz="3000" b="1" smtClean="0"/>
              <a:t>živá mláďata</a:t>
            </a:r>
          </a:p>
          <a:p>
            <a:r>
              <a:rPr lang="cs-CZ" sz="3000" smtClean="0"/>
              <a:t>- mláďata po narození sají mateřské mléko..SAVEC</a:t>
            </a:r>
          </a:p>
          <a:p>
            <a:endParaRPr lang="cs-CZ" sz="3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Předchůdce člověka…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288" y="1628775"/>
            <a:ext cx="8229600" cy="4525963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err="1" smtClean="0"/>
              <a:t>Australopithecus</a:t>
            </a:r>
            <a:r>
              <a:rPr lang="cs-CZ" sz="2000" dirty="0"/>
              <a:t> </a:t>
            </a:r>
            <a:r>
              <a:rPr lang="cs-CZ" sz="2000" dirty="0" smtClean="0"/>
              <a:t>–před 5-3 mil.let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Homo </a:t>
            </a:r>
            <a:r>
              <a:rPr lang="cs-CZ" sz="2000" dirty="0" err="1"/>
              <a:t>H</a:t>
            </a:r>
            <a:r>
              <a:rPr lang="cs-CZ" sz="2000" dirty="0" err="1" smtClean="0"/>
              <a:t>abilis</a:t>
            </a:r>
            <a:r>
              <a:rPr lang="cs-CZ" sz="2000" dirty="0" smtClean="0"/>
              <a:t> –před 3-1 mil.let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Homo </a:t>
            </a:r>
            <a:r>
              <a:rPr lang="cs-CZ" sz="2000" dirty="0" err="1" smtClean="0"/>
              <a:t>Erektus</a:t>
            </a:r>
            <a:r>
              <a:rPr lang="cs-CZ" sz="2000" dirty="0" smtClean="0"/>
              <a:t> – 1mil-300tis.let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Neandertálec – 300-40tis.let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Kromaňonec – 40-10tis.let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/>
              <a:t>Homo Sapiens </a:t>
            </a:r>
            <a:r>
              <a:rPr lang="cs-CZ" sz="2000" dirty="0" err="1" smtClean="0"/>
              <a:t>Sapiens</a:t>
            </a:r>
            <a:r>
              <a:rPr lang="cs-CZ" sz="2000" dirty="0" smtClean="0"/>
              <a:t> – 10tis. - nyní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Lidská plemena…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BÍLÁ , ŽLUTOHNĚDÁ , ČERNÁ </a:t>
            </a:r>
            <a:r>
              <a:rPr lang="cs-CZ" sz="2800" smtClean="0"/>
              <a:t>(základní rozdělení)</a:t>
            </a:r>
          </a:p>
        </p:txBody>
      </p:sp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3141663"/>
            <a:ext cx="15843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ovací šipka 9"/>
          <p:cNvCxnSpPr/>
          <p:nvPr/>
        </p:nvCxnSpPr>
        <p:spPr>
          <a:xfrm>
            <a:off x="1331913" y="1989138"/>
            <a:ext cx="792162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3851275" y="2060575"/>
            <a:ext cx="288925" cy="720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5292725" y="1989138"/>
            <a:ext cx="2087563" cy="1079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9" name="Picture 2" descr="http://upload.wikimedia.org/wikipedia/commons/thumb/a/a7/Eva_Habermann.jpg/220px-Eva_Habermann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9725" y="3048000"/>
            <a:ext cx="1847850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4" descr="http://upload.wikimedia.org/wikipedia/commons/thumb/c/c2/Children_in_Middle_Vietnam.jpg/220px-Children_in_Middle_Vietnam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19475" y="3284538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Kostra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 descr="http://upload.wikimedia.org/wikipedia/commons/thumb/e/e6/Lidska_kostra_p%C5%99edek_cz.svg/350px-Lidska_kostra_p%C5%99edek_cz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1341438"/>
            <a:ext cx="2867025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Kostra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smtClean="0"/>
          </a:p>
          <a:p>
            <a:pPr algn="ctr">
              <a:buFont typeface="Arial" charset="0"/>
              <a:buNone/>
            </a:pPr>
            <a:r>
              <a:rPr lang="cs-CZ" smtClean="0"/>
              <a:t>Lidská kostra se skládá z 206 kostí. </a:t>
            </a:r>
          </a:p>
          <a:p>
            <a:pPr algn="ctr">
              <a:buFont typeface="Arial" charset="0"/>
              <a:buNone/>
            </a:pPr>
            <a:r>
              <a:rPr lang="cs-CZ" smtClean="0"/>
              <a:t>Kosti jsou pevné a tvrdé  = opora těla</a:t>
            </a:r>
          </a:p>
          <a:p>
            <a:pPr algn="ctr">
              <a:buFont typeface="Arial" charset="0"/>
              <a:buNone/>
            </a:pPr>
            <a:r>
              <a:rPr lang="cs-CZ" smtClean="0"/>
              <a:t>Kosti jsou k sobě připojovány klouby </a:t>
            </a:r>
            <a:r>
              <a:rPr lang="cs-CZ" smtClean="0">
                <a:latin typeface="Arial" charset="0"/>
              </a:rPr>
              <a:t>                         </a:t>
            </a:r>
            <a:r>
              <a:rPr lang="cs-CZ" smtClean="0"/>
              <a:t>s chrupavkou, které jim umožňují pohyb, aniž by se o sobě bolestivě třely.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67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Lebka</a:t>
            </a:r>
            <a:r>
              <a:rPr lang="cs-CZ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 descr="Lebka zpředu">
            <a:hlinkClick r:id="rId2" tooltip="Lebka zpředu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2133600"/>
            <a:ext cx="28575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Lebka zleva">
            <a:hlinkClick r:id="rId4" tooltip="Lebka zleva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2159000"/>
            <a:ext cx="28575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Lebka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smtClean="0"/>
          </a:p>
          <a:p>
            <a:pPr algn="ctr"/>
            <a:endParaRPr lang="cs-CZ" smtClean="0"/>
          </a:p>
          <a:p>
            <a:pPr algn="ctr"/>
            <a:r>
              <a:rPr lang="cs-CZ" smtClean="0"/>
              <a:t>Kosti  lebky jsou ploché, sestávají se ze dvou tenkých kostí a jedné řídké kosti, která obsahuje kostní dřen, jejímu uspořádání říkáme diploe. Diploe najdeme jen v lebce.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Svalstvo</a:t>
            </a:r>
            <a:b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/>
              <a:t>          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4" name="Picture 2" descr="http://upload.wikimedia.org/wikipedia/commons/thumb/e/e5/Muscles_anterior_labeled.png/220px-Muscles_anterior_labeled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1628775"/>
            <a:ext cx="3997325" cy="46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Svalstvo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smtClean="0"/>
              <a:t>Tvoří 30–50 % hmotnosti lidského těla a zahrnuje asi </a:t>
            </a:r>
            <a:r>
              <a:rPr lang="cs-CZ" b="1" i="1" smtClean="0"/>
              <a:t>600 svalů.</a:t>
            </a:r>
          </a:p>
          <a:p>
            <a:pPr algn="ctr"/>
            <a:r>
              <a:rPr lang="cs-CZ" smtClean="0"/>
              <a:t>Kosterní příčně pruhovaná svalovina umožňuje vůlí </a:t>
            </a:r>
            <a:r>
              <a:rPr lang="cs-CZ" b="1" i="1" smtClean="0"/>
              <a:t>ovladatelný pohyb</a:t>
            </a:r>
            <a:r>
              <a:rPr lang="cs-CZ" smtClean="0"/>
              <a:t>, v lidském těle se ale nachází i velké množství vůlí </a:t>
            </a:r>
            <a:r>
              <a:rPr lang="cs-CZ" b="1" i="1" smtClean="0"/>
              <a:t>neovladatelných svalů</a:t>
            </a:r>
            <a:r>
              <a:rPr lang="cs-CZ" smtClean="0"/>
              <a:t>, tvořených hladkou svalovinou.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Kůže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Pokrývá tělo a odděluje tak vnitřní prostředí organismu od vnějšího prostředí. U většiny savců je z větší části pokryta ochlupením.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Rakovina</a:t>
            </a:r>
            <a:r>
              <a:rPr lang="cs-CZ" dirty="0" smtClean="0"/>
              <a:t> - dnes patří k velmi častým nádorovým onemocněním kůže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Vyskytuje se především u starších lidí, ale může se vyskytnout i v mládí.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Otázky…????</a:t>
            </a:r>
            <a:endParaRPr lang="cs-CZ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Kdo to vlastně je člověk?</a:t>
            </a:r>
          </a:p>
          <a:p>
            <a:r>
              <a:rPr lang="cs-CZ" smtClean="0"/>
              <a:t>Jak se nazývají naše základní lidská plemena?</a:t>
            </a:r>
          </a:p>
          <a:p>
            <a:r>
              <a:rPr lang="cs-CZ" smtClean="0"/>
              <a:t>Kolik máme v těle kostí?</a:t>
            </a:r>
          </a:p>
          <a:p>
            <a:r>
              <a:rPr lang="cs-CZ" smtClean="0"/>
              <a:t>Je rozdílné svalstvo mezi ženou a mužem?</a:t>
            </a:r>
          </a:p>
          <a:p>
            <a:r>
              <a:rPr lang="cs-CZ" smtClean="0"/>
              <a:t>Kolik máme celkem svalů?</a:t>
            </a:r>
          </a:p>
          <a:p>
            <a:r>
              <a:rPr lang="cs-CZ" smtClean="0"/>
              <a:t>Jak se nazývá obávané onemocnění?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Obdélník 3"/>
          <p:cNvSpPr>
            <a:spLocks noChangeArrowheads="1"/>
          </p:cNvSpPr>
          <p:nvPr/>
        </p:nvSpPr>
        <p:spPr bwMode="auto">
          <a:xfrm>
            <a:off x="23813" y="188913"/>
            <a:ext cx="91455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Calibri" pitchFamily="34" charset="0"/>
              </a:rPr>
              <a:t>Člověk. [online]. [cit. 2013-05-17]. Dostupné z: http://cs.wikipedia.org/wiki/%C4%8Clov%C4%9Bk </a:t>
            </a:r>
            <a:endParaRPr lang="cs-CZ">
              <a:latin typeface="Calibri" pitchFamily="34" charset="0"/>
            </a:endParaRPr>
          </a:p>
        </p:txBody>
      </p:sp>
      <p:sp>
        <p:nvSpPr>
          <p:cNvPr id="27650" name="Obdélník 4"/>
          <p:cNvSpPr>
            <a:spLocks noChangeArrowheads="1"/>
          </p:cNvSpPr>
          <p:nvPr/>
        </p:nvSpPr>
        <p:spPr bwMode="auto">
          <a:xfrm>
            <a:off x="23813" y="835025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Černoch. [online]. [cit. 2013-05-17]. Dostupné z: http://cs.wikipedia.org/wiki/%C4%8Cernoch </a:t>
            </a:r>
          </a:p>
        </p:txBody>
      </p:sp>
      <p:sp>
        <p:nvSpPr>
          <p:cNvPr id="27651" name="Obdélník 5"/>
          <p:cNvSpPr>
            <a:spLocks noChangeArrowheads="1"/>
          </p:cNvSpPr>
          <p:nvPr/>
        </p:nvSpPr>
        <p:spPr bwMode="auto">
          <a:xfrm>
            <a:off x="107950" y="148113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latin typeface="Calibri" pitchFamily="34" charset="0"/>
              </a:rPr>
              <a:t>Rasy. [online]. [cit. 2013-05-17]. Dostupné z: http://cs.wikipedia.org/wiki/Vietnamci </a:t>
            </a:r>
            <a:endParaRPr lang="cs-CZ">
              <a:latin typeface="Calibri" pitchFamily="34" charset="0"/>
            </a:endParaRPr>
          </a:p>
        </p:txBody>
      </p:sp>
      <p:sp>
        <p:nvSpPr>
          <p:cNvPr id="27652" name="Obdélník 6"/>
          <p:cNvSpPr>
            <a:spLocks noChangeArrowheads="1"/>
          </p:cNvSpPr>
          <p:nvPr/>
        </p:nvSpPr>
        <p:spPr bwMode="auto">
          <a:xfrm>
            <a:off x="107950" y="2073275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Kostra. [online]. [cit. 2013-05-17]. Dostupné z: http://cs.wikipedia.org/wiki/Lidsk%C3%A1_kostra </a:t>
            </a:r>
          </a:p>
        </p:txBody>
      </p:sp>
      <p:sp>
        <p:nvSpPr>
          <p:cNvPr id="27653" name="Obdélník 7"/>
          <p:cNvSpPr>
            <a:spLocks noChangeArrowheads="1"/>
          </p:cNvSpPr>
          <p:nvPr/>
        </p:nvSpPr>
        <p:spPr bwMode="auto">
          <a:xfrm>
            <a:off x="179388" y="2967038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latin typeface="Calibri" pitchFamily="34" charset="0"/>
              </a:rPr>
              <a:t>Lebka. [online]. [cit. 2013-05-17]. Dostupné z: http://cs.wikipedia.org/wiki/Lebka_%C4%8Dlov%C4%9Bka </a:t>
            </a:r>
            <a:endParaRPr lang="cs-CZ">
              <a:latin typeface="Calibri" pitchFamily="34" charset="0"/>
            </a:endParaRPr>
          </a:p>
        </p:txBody>
      </p:sp>
      <p:sp>
        <p:nvSpPr>
          <p:cNvPr id="27654" name="Obdélník 8"/>
          <p:cNvSpPr>
            <a:spLocks noChangeArrowheads="1"/>
          </p:cNvSpPr>
          <p:nvPr/>
        </p:nvSpPr>
        <p:spPr bwMode="auto">
          <a:xfrm>
            <a:off x="179388" y="3890963"/>
            <a:ext cx="45720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latin typeface="Calibri" pitchFamily="34" charset="0"/>
              </a:rPr>
              <a:t>Svaly. [online]. [cit. 2013-05-17]. Dostupné z: http://cs.wikipedia.org/wiki/Svalstvo_%C4%8Dlov%C4%9Bka 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Obdélník 3"/>
          <p:cNvSpPr>
            <a:spLocks noChangeArrowheads="1"/>
          </p:cNvSpPr>
          <p:nvPr/>
        </p:nvSpPr>
        <p:spPr bwMode="auto">
          <a:xfrm>
            <a:off x="0" y="80963"/>
            <a:ext cx="903605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VZDĚLÁVACÍ  MATERIÁL</a:t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/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Název školy	Základní škola Skalná, okres Cheb	</a:t>
            </a:r>
          </a:p>
          <a:p>
            <a:r>
              <a:rPr lang="cs-CZ" sz="1400">
                <a:latin typeface="Calibri" pitchFamily="34" charset="0"/>
              </a:rPr>
              <a:t>Číslo projektu	CZ.1.07/1.4.00/21.2085	</a:t>
            </a:r>
          </a:p>
          <a:p>
            <a:r>
              <a:rPr lang="cs-CZ" sz="1400">
                <a:latin typeface="Calibri" pitchFamily="34" charset="0"/>
              </a:rPr>
              <a:t>Název projektu	„Zlepšení podmínek pro vzdělávání na ZŠ Skalná“	</a:t>
            </a:r>
          </a:p>
          <a:p>
            <a:r>
              <a:rPr lang="cs-CZ" sz="1400">
                <a:latin typeface="Calibri" pitchFamily="34" charset="0"/>
              </a:rPr>
              <a:t>Číslo a název šablony klíčové aktivity 	III/2 Inovace a zkvalitnění výuky prostřednictvím ICT	</a:t>
            </a:r>
          </a:p>
          <a:p>
            <a:r>
              <a:rPr lang="cs-CZ" sz="1400">
                <a:latin typeface="Calibri" pitchFamily="34" charset="0"/>
              </a:rPr>
              <a:t/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Číslo sady vzdělávacích materiálů	VY_32_INOVACE_09_04	</a:t>
            </a:r>
          </a:p>
          <a:p>
            <a:r>
              <a:rPr lang="cs-CZ" sz="1400">
                <a:latin typeface="Calibri" pitchFamily="34" charset="0"/>
              </a:rPr>
              <a:t>Pořadové číslo materiálu v sadě	_04	</a:t>
            </a:r>
          </a:p>
          <a:p>
            <a:r>
              <a:rPr lang="cs-CZ" sz="1400">
                <a:latin typeface="Calibri" pitchFamily="34" charset="0"/>
              </a:rPr>
              <a:t/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Autor	Věra Heřmánková	</a:t>
            </a:r>
          </a:p>
          <a:p>
            <a:r>
              <a:rPr lang="cs-CZ" sz="1400">
                <a:latin typeface="Calibri" pitchFamily="34" charset="0"/>
              </a:rPr>
              <a:t>Datum	04.02.2013	</a:t>
            </a:r>
          </a:p>
          <a:p>
            <a:r>
              <a:rPr lang="cs-CZ" sz="1400">
                <a:latin typeface="Calibri" pitchFamily="34" charset="0"/>
              </a:rPr>
              <a:t>Ročník	8.	</a:t>
            </a:r>
          </a:p>
          <a:p>
            <a:r>
              <a:rPr lang="cs-CZ" sz="1400">
                <a:latin typeface="Calibri" pitchFamily="34" charset="0"/>
              </a:rPr>
              <a:t>Vzdělávací oblast / Vzdělávací obor / Tematický okruh	Savci	</a:t>
            </a:r>
          </a:p>
          <a:p>
            <a:r>
              <a:rPr lang="cs-CZ" sz="1400">
                <a:latin typeface="Calibri" pitchFamily="34" charset="0"/>
              </a:rPr>
              <a:t/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Název materiálu	Člověk</a:t>
            </a:r>
          </a:p>
          <a:p>
            <a:r>
              <a:rPr lang="cs-CZ" sz="1400">
                <a:latin typeface="Calibri" pitchFamily="34" charset="0"/>
              </a:rPr>
              <a:t>Typ materiálu </a:t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(DUM též typ souboru)	Prezentace	</a:t>
            </a:r>
          </a:p>
          <a:p>
            <a:r>
              <a:rPr lang="cs-CZ" sz="1400">
                <a:latin typeface="Calibri" pitchFamily="34" charset="0"/>
              </a:rPr>
              <a:t>Anotace	Žák je seznámen s látkou člověk. Je schopný charakterizovat člověka .Pomocí prezentace si látku zapíše do sešitu.	</a:t>
            </a:r>
          </a:p>
          <a:p>
            <a:r>
              <a:rPr lang="cs-CZ" sz="1400">
                <a:latin typeface="Calibri" pitchFamily="34" charset="0"/>
              </a:rPr>
              <a:t/>
            </a:r>
            <a:br>
              <a:rPr lang="cs-CZ" sz="1400">
                <a:latin typeface="Calibri" pitchFamily="34" charset="0"/>
              </a:rPr>
            </a:br>
            <a:r>
              <a:rPr lang="cs-CZ" sz="1400">
                <a:latin typeface="Calibri" pitchFamily="34" charset="0"/>
              </a:rPr>
              <a:t>Citace	citace viz výše uvedená stránka</a:t>
            </a:r>
            <a:endParaRPr lang="cs-CZ" sz="1400">
              <a:latin typeface="Calibri" pitchFamily="34" charset="0"/>
              <a:hlinkClick r:id="rId2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	</a:t>
            </a:r>
          </a:p>
        </p:txBody>
      </p:sp>
      <p:pic>
        <p:nvPicPr>
          <p:cNvPr id="28674" name="Picture 2" descr="\\ZSS-S2-AD\ucitele\profily\hermve\Plocha\logolink_b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48150" y="188913"/>
            <a:ext cx="47529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391</Words>
  <Application>Microsoft Office PowerPoint</Application>
  <PresentationFormat>On-screen Show (4:3)</PresentationFormat>
  <Paragraphs>80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Calibri</vt:lpstr>
      <vt:lpstr>Arial</vt:lpstr>
      <vt:lpstr>Motiv sady Office</vt:lpstr>
      <vt:lpstr>ČLOVĚK</vt:lpstr>
      <vt:lpstr>Kdo to vlastně je …</vt:lpstr>
      <vt:lpstr>Předchůdce člověka…</vt:lpstr>
      <vt:lpstr>Lidská plemena…</vt:lpstr>
      <vt:lpstr>Kostra</vt:lpstr>
      <vt:lpstr>Kostra</vt:lpstr>
      <vt:lpstr>Lebka </vt:lpstr>
      <vt:lpstr>Lebka</vt:lpstr>
      <vt:lpstr>Svalstvo           </vt:lpstr>
      <vt:lpstr>Svalstvo</vt:lpstr>
      <vt:lpstr>Kůže</vt:lpstr>
      <vt:lpstr>Otázky…????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</dc:title>
  <dc:creator>blahy</dc:creator>
  <cp:lastModifiedBy>DUM</cp:lastModifiedBy>
  <cp:revision>34</cp:revision>
  <dcterms:created xsi:type="dcterms:W3CDTF">2011-11-09T17:20:55Z</dcterms:created>
  <dcterms:modified xsi:type="dcterms:W3CDTF">2013-06-10T13:29:51Z</dcterms:modified>
</cp:coreProperties>
</file>