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02BD89-2770-447C-A536-50931C234081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2F2F0C-3B33-481B-AF8A-4DB3B686F2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1938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Obrázek do levého koutu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F2F0C-3B33-481B-AF8A-4DB3B686F2F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3672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 domova králíkárny</a:t>
            </a:r>
            <a:r>
              <a:rPr lang="cs-CZ" baseline="0" dirty="0" smtClean="0"/>
              <a:t> a louky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F2F0C-3B33-481B-AF8A-4DB3B686F2F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7779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Obrázek bobku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F2F0C-3B33-481B-AF8A-4DB3B686F2F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919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králíka obrázky zajíce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F2F0C-3B33-481B-AF8A-4DB3B686F2F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1045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králíka domácího plus mláďat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F2F0C-3B33-481B-AF8A-4DB3B686F2F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6731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ldhas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rpet_Grass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01-sfel-08-009a_-_crop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Oryctolagus_cuniculus_Tasmania_2.jpg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01-sfel-08-009a_-_crop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.jpeg"/><Relationship Id="rId5" Type="http://schemas.openxmlformats.org/officeDocument/2006/relationships/hyperlink" Target="http://cs.wikipedia.org/wiki/Soubor:Feldhase.jpg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8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8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8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8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8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8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104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 o nich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8229600" cy="45365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Tvoří samostatnou skupinu savců</a:t>
            </a:r>
          </a:p>
          <a:p>
            <a:r>
              <a:rPr lang="cs-CZ" dirty="0" smtClean="0"/>
              <a:t>Stavbou těla a způsobem života se podobají hlodavcům</a:t>
            </a:r>
          </a:p>
          <a:p>
            <a:r>
              <a:rPr lang="cs-CZ" dirty="0" smtClean="0"/>
              <a:t>Zajíci, stejně jako hlodavci, mají </a:t>
            </a:r>
            <a:r>
              <a:rPr lang="cs-CZ" b="1" dirty="0" smtClean="0"/>
              <a:t>hlodavé zuby</a:t>
            </a:r>
            <a:r>
              <a:rPr lang="cs-CZ" dirty="0" smtClean="0"/>
              <a:t>, v horní </a:t>
            </a:r>
            <a:r>
              <a:rPr lang="cs-CZ" dirty="0" smtClean="0"/>
              <a:t>čelisti, </a:t>
            </a:r>
            <a:r>
              <a:rPr lang="cs-CZ" dirty="0" smtClean="0"/>
              <a:t>ale dva páry řezáku, zatím co hlodavci mají jen jeden</a:t>
            </a:r>
          </a:p>
          <a:p>
            <a:r>
              <a:rPr lang="cs-CZ" dirty="0"/>
              <a:t>Z</a:t>
            </a:r>
            <a:r>
              <a:rPr lang="cs-CZ" dirty="0" smtClean="0"/>
              <a:t>ajíci nemají tak obratné přední končetiny jako hlodavci, nemohou si jimi </a:t>
            </a:r>
            <a:r>
              <a:rPr lang="cs-CZ" dirty="0" smtClean="0"/>
              <a:t>přidržovat </a:t>
            </a:r>
            <a:r>
              <a:rPr lang="cs-CZ" dirty="0" smtClean="0"/>
              <a:t>potravu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endParaRPr lang="cs-CZ" b="1" dirty="0"/>
          </a:p>
        </p:txBody>
      </p:sp>
      <p:pic>
        <p:nvPicPr>
          <p:cNvPr id="1026" name="Picture 2" descr="Zajíc polní (Lepus europeus)">
            <a:hlinkClick r:id="rId3" tooltip="Zajíc polní (Lepus europeus)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206349"/>
            <a:ext cx="245745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826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</a:rPr>
              <a:t>Kde žijí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Na loukách a polích žije </a:t>
            </a:r>
            <a:r>
              <a:rPr lang="cs-CZ" b="1" dirty="0" smtClean="0"/>
              <a:t>zajíc polní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Králík polní </a:t>
            </a:r>
            <a:r>
              <a:rPr lang="cs-CZ" dirty="0" smtClean="0"/>
              <a:t>žije na polích , ale vyskytuje se také ve městských parcích a v okolí měst</a:t>
            </a: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Králík domácí </a:t>
            </a:r>
            <a:r>
              <a:rPr lang="cs-CZ" dirty="0" smtClean="0"/>
              <a:t>žije u svého ,,páníčka“doma a nebo v králíkárně, kde se chovají pro maso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74466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Čím se živí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Zajíci se </a:t>
            </a:r>
            <a:r>
              <a:rPr lang="cs-CZ" dirty="0" smtClean="0"/>
              <a:t>živí </a:t>
            </a:r>
            <a:r>
              <a:rPr lang="cs-CZ" dirty="0" smtClean="0"/>
              <a:t>rostlinnou potravou, která po strávení vychází ven jako kašovitý trus</a:t>
            </a:r>
          </a:p>
          <a:p>
            <a:r>
              <a:rPr lang="cs-CZ" dirty="0" smtClean="0"/>
              <a:t>Tuto kaši poté znovu sní, a až potom jsou schopni pořádně </a:t>
            </a:r>
            <a:r>
              <a:rPr lang="cs-CZ" dirty="0" smtClean="0"/>
              <a:t>přijmout </a:t>
            </a:r>
            <a:r>
              <a:rPr lang="cs-CZ" dirty="0" smtClean="0"/>
              <a:t>živiny</a:t>
            </a:r>
          </a:p>
          <a:p>
            <a:r>
              <a:rPr lang="cs-CZ" dirty="0" smtClean="0"/>
              <a:t>Z těla pak vychází v podobě bobku </a:t>
            </a:r>
            <a:endParaRPr lang="cs-CZ" dirty="0"/>
          </a:p>
        </p:txBody>
      </p:sp>
      <p:pic>
        <p:nvPicPr>
          <p:cNvPr id="2050" name="Picture 2" descr="http://upload.wikimedia.org/wikipedia/commons/thumb/3/3a/Carpet_Grass.JPG/280px-Carpet_Gras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7" y="4509120"/>
            <a:ext cx="3437531" cy="192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000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Zástupci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69715"/>
            <a:ext cx="4040188" cy="639762"/>
          </a:xfrm>
        </p:spPr>
        <p:txBody>
          <a:bodyPr/>
          <a:lstStyle/>
          <a:p>
            <a:r>
              <a:rPr lang="cs-CZ" dirty="0" smtClean="0"/>
              <a:t>Králík divoký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1916832"/>
            <a:ext cx="4040188" cy="3951288"/>
          </a:xfrm>
        </p:spPr>
        <p:txBody>
          <a:bodyPr/>
          <a:lstStyle/>
          <a:p>
            <a:r>
              <a:rPr lang="cs-CZ" dirty="0" smtClean="0"/>
              <a:t>Na rozdíl od zajíce má kratší uši i přední končetiny</a:t>
            </a:r>
          </a:p>
          <a:p>
            <a:r>
              <a:rPr lang="cs-CZ" dirty="0" smtClean="0"/>
              <a:t>Často žije ve skupinách</a:t>
            </a:r>
          </a:p>
          <a:p>
            <a:r>
              <a:rPr lang="cs-CZ" dirty="0" smtClean="0"/>
              <a:t>Vyhrabává si nory,ve kterých spí</a:t>
            </a:r>
          </a:p>
          <a:p>
            <a:r>
              <a:rPr lang="cs-CZ" dirty="0" smtClean="0"/>
              <a:t>Mláďata se rodí holá a slepá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Vyhrabává si měkkou prohlubeň, ve které spí</a:t>
            </a:r>
          </a:p>
          <a:p>
            <a:r>
              <a:rPr lang="cs-CZ" dirty="0" smtClean="0"/>
              <a:t>Mláďata se rodí dobře vyvinutá, osrstěná a vidí</a:t>
            </a:r>
          </a:p>
          <a:p>
            <a:r>
              <a:rPr lang="cs-CZ" dirty="0" smtClean="0"/>
              <a:t>Brzy po narození dokážou běhat</a:t>
            </a:r>
          </a:p>
          <a:p>
            <a:r>
              <a:rPr lang="cs-CZ" dirty="0" smtClean="0"/>
              <a:t>Zajíců u nás ubývá kvůli znečišťování živ.prostředí</a:t>
            </a:r>
          </a:p>
          <a:p>
            <a:endParaRPr lang="cs-CZ" dirty="0"/>
          </a:p>
        </p:txBody>
      </p:sp>
      <p:pic>
        <p:nvPicPr>
          <p:cNvPr id="3074" name="Picture 2" descr="Popis obrázku chybí">
            <a:hlinkClick r:id="rId3" tooltip="Popis obrázku chyb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0"/>
            <a:ext cx="214312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Králík divoký">
            <a:hlinkClick r:id="rId5" tooltip="Králík divoký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42405"/>
            <a:ext cx="172819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977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Králík domácí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1245" y="1340767"/>
            <a:ext cx="3008313" cy="4691063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domestikovanou formou králíka divokého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oblíbeným domácími mazlíčkem,hlavně ve městech tzv</a:t>
            </a:r>
            <a:r>
              <a:rPr lang="cs-CZ" sz="2400" dirty="0" smtClean="0"/>
              <a:t>. zakrslý </a:t>
            </a:r>
            <a:r>
              <a:rPr lang="cs-CZ" sz="2400" dirty="0" smtClean="0"/>
              <a:t>králík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Ukázky zajíců:</a:t>
            </a:r>
            <a:endParaRPr lang="cs-CZ" b="1" dirty="0"/>
          </a:p>
        </p:txBody>
      </p:sp>
      <p:pic>
        <p:nvPicPr>
          <p:cNvPr id="9" name="Picture 2" descr="Popis obrázku chybí">
            <a:hlinkClick r:id="rId3" tooltip="Popis obrázku chyb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40767"/>
            <a:ext cx="2863205" cy="262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Zajíc polní (Lepus europeus)">
            <a:hlinkClick r:id="rId5" tooltip="Zajíc polní (Lepus europeus)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37112"/>
            <a:ext cx="302433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598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</a:rPr>
              <a:t>Zajímavost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Králíci se chovali pro maso již ve 13.stol. </a:t>
            </a:r>
            <a:r>
              <a:rPr lang="cs-CZ" dirty="0" smtClean="0"/>
              <a:t>                   v </a:t>
            </a:r>
            <a:r>
              <a:rPr lang="cs-CZ" dirty="0" smtClean="0"/>
              <a:t>klášterech</a:t>
            </a:r>
          </a:p>
          <a:p>
            <a:r>
              <a:rPr lang="cs-CZ" dirty="0" smtClean="0"/>
              <a:t>Dnes se chová mnoho plemen nejen kvůli kvalitnímu masu, ale i kožešině a </a:t>
            </a:r>
            <a:r>
              <a:rPr lang="cs-CZ" dirty="0" smtClean="0"/>
              <a:t>srsti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 králičí srsti se vyrábí plsť, která je surovinou pro  výrobu klobouků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477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Upozornění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na jaře najdete mládě </a:t>
            </a:r>
            <a:r>
              <a:rPr lang="cs-CZ" b="1" dirty="0" smtClean="0"/>
              <a:t>zajíce, nikdy ho neodnášejte</a:t>
            </a:r>
          </a:p>
          <a:p>
            <a:r>
              <a:rPr lang="cs-CZ" dirty="0" smtClean="0"/>
              <a:t>Matka se pase někde poblíž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464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Otázky na závěr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 jaké podobě je trus poté</a:t>
            </a:r>
            <a:r>
              <a:rPr lang="cs-CZ" b="1" dirty="0" smtClean="0"/>
              <a:t>, co </a:t>
            </a:r>
            <a:r>
              <a:rPr lang="cs-CZ" b="1" dirty="0" smtClean="0"/>
              <a:t>ho zajíc sežere poprvé?</a:t>
            </a:r>
          </a:p>
          <a:p>
            <a:pPr marL="0" indent="0">
              <a:buNone/>
            </a:pPr>
            <a:r>
              <a:rPr lang="cs-CZ" dirty="0" smtClean="0"/>
              <a:t>                V podobě kašovitého trusu.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b="1" dirty="0" smtClean="0"/>
              <a:t>.  Jaké známe zástupce zajíců?</a:t>
            </a:r>
          </a:p>
          <a:p>
            <a:pPr marL="0" indent="0">
              <a:buNone/>
            </a:pPr>
            <a:r>
              <a:rPr lang="cs-CZ" dirty="0" smtClean="0"/>
              <a:t>                Zajíc polní, králík divoký, králík domácí.</a:t>
            </a:r>
            <a:endParaRPr lang="cs-CZ" dirty="0"/>
          </a:p>
          <a:p>
            <a:pPr marL="514350" indent="-514350">
              <a:buAutoNum type="arabicPeriod" startAt="3"/>
            </a:pPr>
            <a:r>
              <a:rPr lang="cs-CZ" b="1" dirty="0" smtClean="0"/>
              <a:t>V čem se zajíci podobají hlodavcům?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</a:t>
            </a:r>
            <a:r>
              <a:rPr lang="cs-CZ" dirty="0" smtClean="0"/>
              <a:t>Stavbou těla a způsobem života.</a:t>
            </a:r>
            <a:r>
              <a:rPr lang="cs-CZ" b="1" dirty="0" smtClean="0"/>
              <a:t>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52949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2379" y="3012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dirty="0"/>
              <a:t>Zajíc. [online]. [cit. 2013-05-17]. Dostupné z: http://cs.wikipedia.org/wiki/Zaj%C3%ADc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748147"/>
            <a:ext cx="70202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Tráva. [online]. [cit. 2013-05-17]. Dostupné z: http://cs.wikipedia.org/wiki/Tr%C3%A1va </a:t>
            </a:r>
          </a:p>
        </p:txBody>
      </p:sp>
      <p:sp>
        <p:nvSpPr>
          <p:cNvPr id="6" name="Obdélník 5"/>
          <p:cNvSpPr/>
          <p:nvPr/>
        </p:nvSpPr>
        <p:spPr>
          <a:xfrm>
            <a:off x="-2379" y="1340768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Zajíc. [online]. [cit. 2013-05-17]. Dostupné z: http://cs.wikipedia.org/wiki/Zaj%C3%ADc_poln%C3%AD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-20782" y="1988840"/>
            <a:ext cx="73985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Králík. [online]. [cit. 2013-05-17]. Dostupné z: http://cs.wikipedia.org/wiki/Kr%C3%A1l%C3%ADk_divok%C3%BD </a:t>
            </a:r>
          </a:p>
        </p:txBody>
      </p:sp>
      <p:sp>
        <p:nvSpPr>
          <p:cNvPr id="8" name="Obdélník 7"/>
          <p:cNvSpPr/>
          <p:nvPr/>
        </p:nvSpPr>
        <p:spPr>
          <a:xfrm>
            <a:off x="81136" y="2564904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Zajíc. [online]. [cit. 2013-05-17]. Dostupné z: http://cs.wikipedia.org/wiki/Zaj%C3%ADc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1136" y="3211235"/>
            <a:ext cx="9486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VANĚČKOVÁ, Ivana. Přírodopis 8: učebnice pro základní školy a </a:t>
            </a:r>
            <a:r>
              <a:rPr lang="cs-CZ" dirty="0" smtClean="0"/>
              <a:t> víceletá </a:t>
            </a:r>
            <a:r>
              <a:rPr lang="cs-CZ" dirty="0"/>
              <a:t>gymnázia. 1.vyd. Plzeň: Fraus, 2006, 128 s. ISBN 80-723-8428-7.</a:t>
            </a:r>
            <a:br>
              <a:rPr lang="cs-CZ" dirty="0"/>
            </a:b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2275957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822186"/>
            <a:ext cx="9540552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1600" dirty="0"/>
              <a:t>VZDĚLÁVACÍ  MATERIÁL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Název školy	Základní škola Skalná, okres Cheb	</a:t>
            </a:r>
          </a:p>
          <a:p>
            <a:r>
              <a:rPr lang="cs-CZ" sz="1600" dirty="0"/>
              <a:t>Číslo projektu	CZ.1.07/1.4.00/21.2085	</a:t>
            </a:r>
          </a:p>
          <a:p>
            <a:r>
              <a:rPr lang="cs-CZ" sz="1600" dirty="0"/>
              <a:t>Název projektu	„Zlepšení podmínek pro vzdělávání na ZŠ Skalná“	</a:t>
            </a:r>
          </a:p>
          <a:p>
            <a:r>
              <a:rPr lang="cs-CZ" sz="1600" dirty="0"/>
              <a:t>Číslo a název šablony klíčové aktivity 	III/2 Inovace a zkvalitnění výuky prostřednictvím ICT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Číslo sady vzdělávacích materiálů	</a:t>
            </a:r>
            <a:r>
              <a:rPr lang="cs-CZ" sz="1600" dirty="0" smtClean="0"/>
              <a:t>VY_32_INOVACE_09_13</a:t>
            </a:r>
            <a:r>
              <a:rPr lang="cs-CZ" sz="1600" dirty="0"/>
              <a:t>	</a:t>
            </a:r>
          </a:p>
          <a:p>
            <a:r>
              <a:rPr lang="cs-CZ" sz="1600" dirty="0"/>
              <a:t>Pořadové číslo materiálu v sadě	</a:t>
            </a:r>
            <a:r>
              <a:rPr lang="cs-CZ" sz="1600" dirty="0" smtClean="0"/>
              <a:t>_13</a:t>
            </a:r>
            <a:r>
              <a:rPr lang="cs-CZ" sz="1600" dirty="0"/>
              <a:t>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Autor	Věra Heřmánková	</a:t>
            </a:r>
          </a:p>
          <a:p>
            <a:r>
              <a:rPr lang="cs-CZ" sz="1600" dirty="0"/>
              <a:t>Datum	04.10.2012	</a:t>
            </a:r>
          </a:p>
          <a:p>
            <a:r>
              <a:rPr lang="cs-CZ" sz="1600" dirty="0"/>
              <a:t>Ročník	8.	</a:t>
            </a:r>
          </a:p>
          <a:p>
            <a:r>
              <a:rPr lang="cs-CZ" sz="1600" dirty="0"/>
              <a:t>Vzdělávací oblast / Vzdělávací obor / Tematický </a:t>
            </a:r>
            <a:r>
              <a:rPr lang="cs-CZ" sz="1600" dirty="0" smtClean="0"/>
              <a:t>okruh</a:t>
            </a:r>
            <a:r>
              <a:rPr lang="cs-CZ" sz="1600" dirty="0"/>
              <a:t> </a:t>
            </a:r>
            <a:r>
              <a:rPr lang="cs-CZ" sz="1600" dirty="0" smtClean="0"/>
              <a:t>  </a:t>
            </a:r>
            <a:r>
              <a:rPr lang="cs-CZ" sz="1600" dirty="0"/>
              <a:t>	</a:t>
            </a:r>
            <a:r>
              <a:rPr lang="cs-CZ" sz="1600" dirty="0" smtClean="0"/>
              <a:t>	Savci</a:t>
            </a:r>
            <a:endParaRPr lang="cs-CZ" sz="1600" dirty="0"/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Název materiálu	</a:t>
            </a:r>
            <a:r>
              <a:rPr lang="cs-CZ" sz="1600" dirty="0" smtClean="0"/>
              <a:t>Zajíci</a:t>
            </a:r>
            <a:r>
              <a:rPr lang="cs-CZ" sz="1600" dirty="0"/>
              <a:t>	</a:t>
            </a:r>
          </a:p>
          <a:p>
            <a:r>
              <a:rPr lang="cs-CZ" sz="1600" dirty="0"/>
              <a:t>Typ materiálu </a:t>
            </a:r>
            <a:br>
              <a:rPr lang="cs-CZ" sz="1600" dirty="0"/>
            </a:br>
            <a:r>
              <a:rPr lang="cs-CZ" sz="1600" dirty="0"/>
              <a:t>(DUM též typ souboru)	Prezentace	</a:t>
            </a:r>
          </a:p>
          <a:p>
            <a:r>
              <a:rPr lang="cs-CZ" sz="1600" dirty="0"/>
              <a:t>Anotace	Žák je seznámen s látkou </a:t>
            </a:r>
            <a:r>
              <a:rPr lang="cs-CZ" sz="1600" dirty="0" smtClean="0"/>
              <a:t>zajíci. </a:t>
            </a:r>
            <a:r>
              <a:rPr lang="cs-CZ" sz="1600" dirty="0"/>
              <a:t>Pomocí prezentace si látku zapíše do </a:t>
            </a:r>
            <a:r>
              <a:rPr lang="cs-CZ" sz="1600" dirty="0" smtClean="0"/>
              <a:t>  sešitu</a:t>
            </a:r>
            <a:r>
              <a:rPr lang="cs-CZ" sz="1600" dirty="0"/>
              <a:t>.	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Citace		citace viz výše uvedená stránka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	</a:t>
            </a:r>
          </a:p>
        </p:txBody>
      </p:sp>
      <p:pic>
        <p:nvPicPr>
          <p:cNvPr id="1026" name="Picture 2" descr="\\ZSS-S2-AD\ucitele\profily\hermve\Plocha\logolink_b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6672"/>
            <a:ext cx="4752975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458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460</Words>
  <Application>Microsoft Office PowerPoint</Application>
  <PresentationFormat>Předvádění na obrazovce (4:3)</PresentationFormat>
  <Paragraphs>79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ZAJÍCI</vt:lpstr>
      <vt:lpstr>Něco o nich</vt:lpstr>
      <vt:lpstr>Kde žijí</vt:lpstr>
      <vt:lpstr>Čím se živí</vt:lpstr>
      <vt:lpstr>Zástupci</vt:lpstr>
      <vt:lpstr>Králík domácí</vt:lpstr>
      <vt:lpstr>Zajímavost</vt:lpstr>
      <vt:lpstr>Upozornění</vt:lpstr>
      <vt:lpstr>Otázky na závěr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ZAJÍCI</dc:title>
  <dc:creator>Věra Heřmánková</dc:creator>
  <cp:lastModifiedBy>Dum</cp:lastModifiedBy>
  <cp:revision>22</cp:revision>
  <dcterms:modified xsi:type="dcterms:W3CDTF">2013-06-10T13:50:13Z</dcterms:modified>
</cp:coreProperties>
</file>