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9" r:id="rId4"/>
    <p:sldId id="260" r:id="rId5"/>
    <p:sldId id="262" r:id="rId6"/>
    <p:sldId id="258" r:id="rId7"/>
    <p:sldId id="261" r:id="rId8"/>
  </p:sldIdLst>
  <p:sldSz cx="9144000" cy="6858000" type="screen4x3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de-DE" smtClean="0"/>
              <a:t>Formatvorlage des Untertitelmasters durch Klicken bearbeiten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de-DE" smtClean="0"/>
              <a:t>Textmasterformat bearbeiten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de-DE" smtClean="0"/>
              <a:t>Textmasterformat bearbeiten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de-DE" smtClean="0"/>
              <a:t>Textmasterformat bearbeiten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de-DE" smtClean="0"/>
              <a:t>Textmasterformat bearbeiten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de-DE" smtClean="0"/>
              <a:t>Textmasterformat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de-DE" smtClean="0"/>
              <a:t>Bild durch Klicken auf Symbol hinzufügen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de-DE" smtClean="0"/>
              <a:t>Textmasterformat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de-DE" smtClean="0"/>
              <a:t>Textmasterformat bearbeiten</a:t>
            </a:r>
          </a:p>
          <a:p>
            <a:pPr lvl="1" eaLnBrk="1" latinLnBrk="0" hangingPunct="1"/>
            <a:r>
              <a:rPr kumimoji="0" lang="de-DE" smtClean="0"/>
              <a:t>Zweite Ebene</a:t>
            </a:r>
          </a:p>
          <a:p>
            <a:pPr lvl="2" eaLnBrk="1" latinLnBrk="0" hangingPunct="1"/>
            <a:r>
              <a:rPr kumimoji="0" lang="de-DE" smtClean="0"/>
              <a:t>Dritte Ebene</a:t>
            </a:r>
          </a:p>
          <a:p>
            <a:pPr lvl="3" eaLnBrk="1" latinLnBrk="0" hangingPunct="1"/>
            <a:r>
              <a:rPr kumimoji="0" lang="de-DE" smtClean="0"/>
              <a:t>Vierte Ebene</a:t>
            </a:r>
          </a:p>
          <a:p>
            <a:pPr lvl="4" eaLnBrk="1" latinLnBrk="0" hangingPunct="1"/>
            <a:r>
              <a:rPr kumimoji="0" lang="de-DE" smtClean="0"/>
              <a:t>Fünfte Ebene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A50D42-C9CD-4801-B293-61D1F53EC57E}" type="datetimeFigureOut">
              <a:rPr lang="de-DE" smtClean="0"/>
              <a:t>10.06.2013</a:t>
            </a:fld>
            <a:endParaRPr lang="de-DE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6AE60A-B69C-4790-82F7-3882EDF23186}" type="slidenum">
              <a:rPr lang="de-DE" smtClean="0"/>
              <a:t>‹#›</a:t>
            </a:fld>
            <a:endParaRPr lang="de-DE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satka_drav%C3%A1" TargetMode="External"/><Relationship Id="rId2" Type="http://schemas.openxmlformats.org/officeDocument/2006/relationships/hyperlink" Target="http://commons.wikimedia.org/wiki/File:0703_SD_Breaching02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0703_SD_tail_waving01.jpg?uselang=cs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-49058" y="692696"/>
            <a:ext cx="5101401" cy="2232248"/>
          </a:xfrm>
        </p:spPr>
        <p:txBody>
          <a:bodyPr>
            <a:normAutofit fontScale="90000"/>
          </a:bodyPr>
          <a:lstStyle/>
          <a:p>
            <a:r>
              <a:rPr lang="de-DE" sz="7200" dirty="0" err="1" smtClean="0"/>
              <a:t>Kosatka</a:t>
            </a:r>
            <a:r>
              <a:rPr lang="de-DE" sz="7200" dirty="0" smtClean="0"/>
              <a:t> </a:t>
            </a:r>
            <a:r>
              <a:rPr lang="de-DE" sz="7200" dirty="0" err="1" smtClean="0"/>
              <a:t>drav</a:t>
            </a:r>
            <a:r>
              <a:rPr lang="cs-CZ" sz="7200" dirty="0"/>
              <a:t>á</a:t>
            </a:r>
            <a:r>
              <a:rPr lang="cs-CZ" dirty="0"/>
              <a:t/>
            </a:r>
            <a:br>
              <a:rPr lang="cs-CZ" dirty="0"/>
            </a:br>
            <a:endParaRPr lang="de-DE" dirty="0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5378477" y="980728"/>
            <a:ext cx="3744416" cy="6264696"/>
          </a:xfrm>
        </p:spPr>
        <p:txBody>
          <a:bodyPr>
            <a:normAutofit/>
          </a:bodyPr>
          <a:lstStyle/>
          <a:p>
            <a:pPr algn="l"/>
            <a:r>
              <a:rPr lang="de-DE" dirty="0" smtClean="0"/>
              <a:t>Je </a:t>
            </a:r>
            <a:r>
              <a:rPr lang="pl-PL" dirty="0" smtClean="0"/>
              <a:t>známá </a:t>
            </a:r>
            <a:r>
              <a:rPr lang="pl-PL" dirty="0"/>
              <a:t>také jako </a:t>
            </a:r>
            <a:r>
              <a:rPr lang="pl-PL" b="1" dirty="0"/>
              <a:t>velryba </a:t>
            </a:r>
            <a:r>
              <a:rPr lang="pl-PL" b="1" dirty="0" smtClean="0"/>
              <a:t>zabiják</a:t>
            </a:r>
            <a:endParaRPr lang="de-DE" b="1" dirty="0" smtClean="0"/>
          </a:p>
          <a:p>
            <a:pPr algn="l"/>
            <a:endParaRPr lang="de-DE" b="1" dirty="0"/>
          </a:p>
          <a:p>
            <a:pPr algn="l"/>
            <a:r>
              <a:rPr lang="de-DE" dirty="0" err="1"/>
              <a:t>požírá</a:t>
            </a:r>
            <a:r>
              <a:rPr lang="de-DE" dirty="0"/>
              <a:t> </a:t>
            </a:r>
            <a:r>
              <a:rPr lang="de-DE" dirty="0" err="1"/>
              <a:t>ryby</a:t>
            </a:r>
            <a:r>
              <a:rPr lang="de-DE" dirty="0"/>
              <a:t>, </a:t>
            </a:r>
            <a:r>
              <a:rPr lang="de-DE" dirty="0" err="1"/>
              <a:t>želvy</a:t>
            </a:r>
            <a:r>
              <a:rPr lang="de-DE" dirty="0"/>
              <a:t>, </a:t>
            </a:r>
            <a:r>
              <a:rPr lang="de-DE" dirty="0" err="1"/>
              <a:t>ptáky</a:t>
            </a:r>
            <a:r>
              <a:rPr lang="de-DE" dirty="0"/>
              <a:t>, </a:t>
            </a:r>
            <a:r>
              <a:rPr lang="de-DE" dirty="0" err="1"/>
              <a:t>tuleně</a:t>
            </a:r>
            <a:r>
              <a:rPr lang="de-DE" dirty="0"/>
              <a:t>, </a:t>
            </a:r>
            <a:r>
              <a:rPr lang="de-DE" dirty="0" err="1" smtClean="0"/>
              <a:t>žraloky</a:t>
            </a:r>
            <a:r>
              <a:rPr lang="de-DE" dirty="0" smtClean="0"/>
              <a:t> a </a:t>
            </a:r>
            <a:r>
              <a:rPr lang="de-DE" dirty="0" err="1"/>
              <a:t>také</a:t>
            </a:r>
            <a:r>
              <a:rPr lang="de-DE" dirty="0"/>
              <a:t> </a:t>
            </a:r>
            <a:r>
              <a:rPr lang="de-DE" dirty="0" err="1"/>
              <a:t>jiné</a:t>
            </a:r>
            <a:r>
              <a:rPr lang="de-DE" dirty="0"/>
              <a:t> </a:t>
            </a:r>
            <a:r>
              <a:rPr lang="de-DE" dirty="0" err="1" smtClean="0"/>
              <a:t>kytovce</a:t>
            </a:r>
            <a:endParaRPr lang="de-DE" dirty="0" smtClean="0"/>
          </a:p>
          <a:p>
            <a:pPr algn="l"/>
            <a:endParaRPr lang="de-DE" dirty="0"/>
          </a:p>
          <a:p>
            <a:pPr algn="l"/>
            <a:r>
              <a:rPr lang="de-DE" dirty="0" err="1"/>
              <a:t>kosatka</a:t>
            </a:r>
            <a:r>
              <a:rPr lang="de-DE" dirty="0"/>
              <a:t> </a:t>
            </a:r>
            <a:r>
              <a:rPr lang="de-DE" dirty="0" err="1"/>
              <a:t>není</a:t>
            </a:r>
            <a:r>
              <a:rPr lang="de-DE" dirty="0"/>
              <a:t> </a:t>
            </a:r>
            <a:r>
              <a:rPr lang="de-DE" dirty="0" err="1"/>
              <a:t>nebezpečná</a:t>
            </a:r>
            <a:r>
              <a:rPr lang="de-DE" dirty="0"/>
              <a:t> </a:t>
            </a:r>
            <a:r>
              <a:rPr lang="de-DE" dirty="0" err="1" smtClean="0"/>
              <a:t>člověku</a:t>
            </a:r>
            <a:r>
              <a:rPr lang="de-DE" dirty="0" smtClean="0"/>
              <a:t>, </a:t>
            </a:r>
            <a:r>
              <a:rPr lang="de-DE" dirty="0" err="1" smtClean="0"/>
              <a:t>ve</a:t>
            </a:r>
            <a:r>
              <a:rPr lang="de-DE" dirty="0" smtClean="0"/>
              <a:t> </a:t>
            </a:r>
            <a:r>
              <a:rPr lang="de-DE" dirty="0" err="1"/>
              <a:t>volné</a:t>
            </a:r>
            <a:r>
              <a:rPr lang="de-DE" dirty="0"/>
              <a:t> </a:t>
            </a:r>
            <a:r>
              <a:rPr lang="de-DE" dirty="0" err="1"/>
              <a:t>přírodě</a:t>
            </a:r>
            <a:r>
              <a:rPr lang="de-DE" dirty="0"/>
              <a:t> </a:t>
            </a:r>
            <a:r>
              <a:rPr lang="de-DE" dirty="0" err="1"/>
              <a:t>nebyl</a:t>
            </a:r>
            <a:r>
              <a:rPr lang="de-DE" dirty="0"/>
              <a:t> </a:t>
            </a:r>
            <a:r>
              <a:rPr lang="de-DE" dirty="0" err="1"/>
              <a:t>zaznamenán</a:t>
            </a:r>
            <a:r>
              <a:rPr lang="de-DE" dirty="0"/>
              <a:t> </a:t>
            </a:r>
            <a:r>
              <a:rPr lang="de-DE" dirty="0" err="1"/>
              <a:t>žádný</a:t>
            </a:r>
            <a:r>
              <a:rPr lang="de-DE" dirty="0"/>
              <a:t> </a:t>
            </a:r>
            <a:r>
              <a:rPr lang="de-DE" dirty="0" err="1"/>
              <a:t>záměrný</a:t>
            </a:r>
            <a:r>
              <a:rPr lang="de-DE" dirty="0"/>
              <a:t> </a:t>
            </a:r>
            <a:r>
              <a:rPr lang="de-DE" dirty="0" err="1"/>
              <a:t>útok</a:t>
            </a:r>
            <a:r>
              <a:rPr lang="de-DE" dirty="0"/>
              <a:t> </a:t>
            </a:r>
            <a:r>
              <a:rPr lang="de-DE" dirty="0" err="1"/>
              <a:t>kosatky</a:t>
            </a:r>
            <a:r>
              <a:rPr lang="de-DE" dirty="0"/>
              <a:t> na </a:t>
            </a:r>
            <a:r>
              <a:rPr lang="de-DE" dirty="0" err="1" smtClean="0"/>
              <a:t>člověka</a:t>
            </a:r>
            <a:endParaRPr lang="de-DE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2708920"/>
            <a:ext cx="5465651" cy="37031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069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55576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de-DE" sz="6700" b="1" dirty="0" err="1">
                <a:solidFill>
                  <a:schemeClr val="accent2"/>
                </a:solidFill>
              </a:rPr>
              <a:t>Rozšířen</a:t>
            </a:r>
            <a:r>
              <a:rPr lang="de-DE" b="1" dirty="0" err="1">
                <a:solidFill>
                  <a:schemeClr val="accent2"/>
                </a:solidFill>
              </a:rPr>
              <a:t>í</a:t>
            </a:r>
            <a:r>
              <a:rPr lang="de-DE" b="1" dirty="0">
                <a:solidFill>
                  <a:schemeClr val="accent2"/>
                </a:solidFill>
              </a:rPr>
              <a:t> </a:t>
            </a:r>
            <a:br>
              <a:rPr lang="de-DE" b="1" dirty="0">
                <a:solidFill>
                  <a:schemeClr val="accent2"/>
                </a:solidFill>
              </a:rPr>
            </a:br>
            <a:endParaRPr lang="de-DE" dirty="0">
              <a:solidFill>
                <a:schemeClr val="accent2"/>
              </a:solidFill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995936" y="1196752"/>
            <a:ext cx="4752528" cy="6030024"/>
          </a:xfrm>
        </p:spPr>
        <p:txBody>
          <a:bodyPr>
            <a:normAutofit fontScale="77500" lnSpcReduction="20000"/>
          </a:bodyPr>
          <a:lstStyle/>
          <a:p>
            <a:r>
              <a:rPr lang="de-DE" sz="3600" dirty="0" err="1">
                <a:solidFill>
                  <a:schemeClr val="tx2"/>
                </a:solidFill>
              </a:rPr>
              <a:t>Kosatka</a:t>
            </a:r>
            <a:r>
              <a:rPr lang="de-DE" sz="3600" dirty="0">
                <a:solidFill>
                  <a:schemeClr val="tx2"/>
                </a:solidFill>
              </a:rPr>
              <a:t> je </a:t>
            </a:r>
            <a:r>
              <a:rPr lang="de-DE" sz="3600" dirty="0" err="1">
                <a:solidFill>
                  <a:schemeClr val="tx2"/>
                </a:solidFill>
              </a:rPr>
              <a:t>druhým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nejrozšířenějším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savcem</a:t>
            </a:r>
            <a:r>
              <a:rPr lang="de-DE" sz="3600" dirty="0">
                <a:solidFill>
                  <a:schemeClr val="tx2"/>
                </a:solidFill>
              </a:rPr>
              <a:t>, </a:t>
            </a:r>
            <a:r>
              <a:rPr lang="de-DE" sz="3600" dirty="0" err="1">
                <a:solidFill>
                  <a:schemeClr val="tx2"/>
                </a:solidFill>
              </a:rPr>
              <a:t>hned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po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 smtClean="0">
                <a:solidFill>
                  <a:schemeClr val="tx2"/>
                </a:solidFill>
              </a:rPr>
              <a:t>člověku</a:t>
            </a:r>
            <a:endParaRPr lang="de-DE" sz="3600" dirty="0" smtClean="0">
              <a:solidFill>
                <a:schemeClr val="tx2"/>
              </a:solidFill>
            </a:endParaRPr>
          </a:p>
          <a:p>
            <a:endParaRPr lang="de-DE" sz="3600" dirty="0">
              <a:solidFill>
                <a:schemeClr val="tx2"/>
              </a:solidFill>
            </a:endParaRPr>
          </a:p>
          <a:p>
            <a:r>
              <a:rPr lang="de-DE" sz="3600" dirty="0" err="1">
                <a:solidFill>
                  <a:schemeClr val="tx2"/>
                </a:solidFill>
              </a:rPr>
              <a:t>upřednostňuje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nižší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teploty</a:t>
            </a:r>
            <a:r>
              <a:rPr lang="de-DE" sz="3600" dirty="0">
                <a:solidFill>
                  <a:schemeClr val="tx2"/>
                </a:solidFill>
              </a:rPr>
              <a:t> a </a:t>
            </a:r>
            <a:r>
              <a:rPr lang="de-DE" sz="3600" dirty="0" err="1">
                <a:solidFill>
                  <a:schemeClr val="tx2"/>
                </a:solidFill>
              </a:rPr>
              <a:t>polární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 smtClean="0">
                <a:solidFill>
                  <a:schemeClr val="tx2"/>
                </a:solidFill>
              </a:rPr>
              <a:t>regiony</a:t>
            </a:r>
            <a:endParaRPr lang="de-DE" sz="3600" dirty="0" smtClean="0">
              <a:solidFill>
                <a:schemeClr val="tx2"/>
              </a:solidFill>
            </a:endParaRPr>
          </a:p>
          <a:p>
            <a:endParaRPr lang="de-DE" sz="3600" dirty="0">
              <a:solidFill>
                <a:schemeClr val="tx2"/>
              </a:solidFill>
            </a:endParaRPr>
          </a:p>
          <a:p>
            <a:r>
              <a:rPr lang="de-DE" sz="3600" dirty="0" err="1">
                <a:solidFill>
                  <a:schemeClr val="tx2"/>
                </a:solidFill>
              </a:rPr>
              <a:t>jsou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relativně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velmi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početné</a:t>
            </a:r>
            <a:r>
              <a:rPr lang="de-DE" sz="3600" dirty="0">
                <a:solidFill>
                  <a:schemeClr val="tx2"/>
                </a:solidFill>
              </a:rPr>
              <a:t> v </a:t>
            </a:r>
            <a:r>
              <a:rPr lang="de-DE" sz="3600" dirty="0" err="1">
                <a:solidFill>
                  <a:schemeClr val="tx2"/>
                </a:solidFill>
              </a:rPr>
              <a:t>oblasti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severovýchodního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 smtClean="0">
                <a:solidFill>
                  <a:schemeClr val="tx2"/>
                </a:solidFill>
              </a:rPr>
              <a:t>Pacifiku</a:t>
            </a:r>
            <a:endParaRPr lang="de-DE" sz="3600" dirty="0" smtClean="0">
              <a:solidFill>
                <a:schemeClr val="tx2"/>
              </a:solidFill>
            </a:endParaRPr>
          </a:p>
          <a:p>
            <a:endParaRPr lang="de-DE" sz="3600" dirty="0">
              <a:solidFill>
                <a:schemeClr val="tx2"/>
              </a:solidFill>
            </a:endParaRPr>
          </a:p>
          <a:p>
            <a:r>
              <a:rPr lang="de-DE" sz="3600" dirty="0" err="1">
                <a:solidFill>
                  <a:schemeClr val="tx2"/>
                </a:solidFill>
              </a:rPr>
              <a:t>Pravidelně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jsou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pozorovány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ve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vodách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 smtClean="0">
                <a:solidFill>
                  <a:schemeClr val="tx2"/>
                </a:solidFill>
              </a:rPr>
              <a:t>Antarktidy</a:t>
            </a:r>
            <a:r>
              <a:rPr lang="de-DE" sz="3600" dirty="0" smtClean="0">
                <a:solidFill>
                  <a:schemeClr val="tx2"/>
                </a:solidFill>
              </a:rPr>
              <a:t> u</a:t>
            </a:r>
            <a:r>
              <a:rPr lang="de-DE" sz="3600" dirty="0">
                <a:solidFill>
                  <a:schemeClr val="tx2"/>
                </a:solidFill>
              </a:rPr>
              <a:t> </a:t>
            </a:r>
            <a:r>
              <a:rPr lang="de-DE" sz="3600" dirty="0" err="1">
                <a:solidFill>
                  <a:schemeClr val="tx2"/>
                </a:solidFill>
              </a:rPr>
              <a:t>polárního</a:t>
            </a:r>
            <a:r>
              <a:rPr lang="de-DE" sz="3600" dirty="0">
                <a:solidFill>
                  <a:schemeClr val="tx2"/>
                </a:solidFill>
              </a:rPr>
              <a:t> </a:t>
            </a:r>
            <a:r>
              <a:rPr lang="de-DE" sz="3600" dirty="0" err="1">
                <a:solidFill>
                  <a:schemeClr val="tx2"/>
                </a:solidFill>
              </a:rPr>
              <a:t>ledovce</a:t>
            </a:r>
            <a:endParaRPr lang="de-DE" sz="3600" dirty="0" smtClean="0">
              <a:solidFill>
                <a:schemeClr val="tx2"/>
              </a:solidFill>
            </a:endParaRPr>
          </a:p>
          <a:p>
            <a:endParaRPr lang="de-DE" dirty="0"/>
          </a:p>
          <a:p>
            <a:endParaRPr lang="de-DE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00083"/>
            <a:ext cx="2592288" cy="5057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021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79512" y="14847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de-DE" sz="8000" b="1" dirty="0" err="1"/>
              <a:t>Popis</a:t>
            </a:r>
            <a:r>
              <a:rPr lang="de-DE" sz="8000" b="1" dirty="0"/>
              <a:t> </a:t>
            </a:r>
            <a:r>
              <a:rPr lang="de-DE" b="1" dirty="0"/>
              <a:t/>
            </a:r>
            <a:br>
              <a:rPr lang="de-DE" b="1" dirty="0"/>
            </a:b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483768" y="836712"/>
            <a:ext cx="6660232" cy="5805264"/>
          </a:xfrm>
        </p:spPr>
        <p:txBody>
          <a:bodyPr>
            <a:noAutofit/>
          </a:bodyPr>
          <a:lstStyle/>
          <a:p>
            <a:r>
              <a:rPr lang="de-DE" sz="2800" dirty="0" err="1"/>
              <a:t>Zvířata</a:t>
            </a:r>
            <a:r>
              <a:rPr lang="de-DE" sz="2800" dirty="0"/>
              <a:t> </a:t>
            </a:r>
            <a:r>
              <a:rPr lang="de-DE" sz="2800" dirty="0" err="1"/>
              <a:t>jsou</a:t>
            </a:r>
            <a:r>
              <a:rPr lang="de-DE" sz="2800" dirty="0"/>
              <a:t> </a:t>
            </a:r>
            <a:r>
              <a:rPr lang="de-DE" sz="2800" dirty="0" err="1"/>
              <a:t>charakteristicky</a:t>
            </a:r>
            <a:r>
              <a:rPr lang="de-DE" sz="2800" dirty="0"/>
              <a:t> </a:t>
            </a:r>
            <a:r>
              <a:rPr lang="de-DE" sz="2800" dirty="0" err="1"/>
              <a:t>kontrastně</a:t>
            </a:r>
            <a:r>
              <a:rPr lang="de-DE" sz="2800" dirty="0"/>
              <a:t> </a:t>
            </a:r>
            <a:r>
              <a:rPr lang="de-DE" sz="2800" dirty="0" err="1"/>
              <a:t>zbarvena</a:t>
            </a:r>
            <a:r>
              <a:rPr lang="de-DE" sz="2800" dirty="0"/>
              <a:t>, s </a:t>
            </a:r>
            <a:r>
              <a:rPr lang="de-DE" sz="2800" dirty="0" err="1"/>
              <a:t>černým</a:t>
            </a:r>
            <a:r>
              <a:rPr lang="de-DE" sz="2800" dirty="0"/>
              <a:t> </a:t>
            </a:r>
            <a:r>
              <a:rPr lang="de-DE" sz="2800" dirty="0" err="1"/>
              <a:t>hřbetem</a:t>
            </a:r>
            <a:r>
              <a:rPr lang="de-DE" sz="2800" dirty="0"/>
              <a:t>, </a:t>
            </a:r>
            <a:r>
              <a:rPr lang="de-DE" sz="2800" dirty="0" err="1"/>
              <a:t>bílou</a:t>
            </a:r>
            <a:r>
              <a:rPr lang="de-DE" sz="2800" dirty="0"/>
              <a:t> </a:t>
            </a:r>
            <a:r>
              <a:rPr lang="de-DE" sz="2800" dirty="0" err="1"/>
              <a:t>hrudí</a:t>
            </a:r>
            <a:r>
              <a:rPr lang="de-DE" sz="2800" dirty="0"/>
              <a:t> a </a:t>
            </a:r>
            <a:r>
              <a:rPr lang="de-DE" sz="2800" dirty="0" err="1"/>
              <a:t>boky</a:t>
            </a:r>
            <a:r>
              <a:rPr lang="de-DE" sz="2800" dirty="0"/>
              <a:t> a </a:t>
            </a:r>
            <a:r>
              <a:rPr lang="de-DE" sz="2800" dirty="0" err="1"/>
              <a:t>bílou</a:t>
            </a:r>
            <a:r>
              <a:rPr lang="de-DE" sz="2800" dirty="0"/>
              <a:t> </a:t>
            </a:r>
            <a:r>
              <a:rPr lang="de-DE" sz="2800" dirty="0" err="1"/>
              <a:t>skvrnou</a:t>
            </a:r>
            <a:r>
              <a:rPr lang="de-DE" sz="2800" dirty="0"/>
              <a:t> </a:t>
            </a:r>
            <a:r>
              <a:rPr lang="de-DE" sz="2800" dirty="0" err="1"/>
              <a:t>nad</a:t>
            </a:r>
            <a:r>
              <a:rPr lang="de-DE" sz="2800" dirty="0"/>
              <a:t> a </a:t>
            </a:r>
            <a:r>
              <a:rPr lang="de-DE" sz="2800" dirty="0" err="1"/>
              <a:t>mezi</a:t>
            </a:r>
            <a:r>
              <a:rPr lang="de-DE" sz="2800" dirty="0"/>
              <a:t> </a:t>
            </a:r>
            <a:r>
              <a:rPr lang="de-DE" sz="2800" dirty="0" err="1" smtClean="0"/>
              <a:t>očima</a:t>
            </a:r>
            <a:endParaRPr lang="de-DE" sz="2800" dirty="0" smtClean="0"/>
          </a:p>
          <a:p>
            <a:endParaRPr lang="de-DE" sz="2800" dirty="0"/>
          </a:p>
          <a:p>
            <a:r>
              <a:rPr lang="de-DE" sz="2800" dirty="0" err="1"/>
              <a:t>Samci</a:t>
            </a:r>
            <a:r>
              <a:rPr lang="de-DE" sz="2800" dirty="0"/>
              <a:t> </a:t>
            </a:r>
            <a:r>
              <a:rPr lang="de-DE" sz="2800" dirty="0" err="1"/>
              <a:t>dosahují</a:t>
            </a:r>
            <a:r>
              <a:rPr lang="de-DE" sz="2800" dirty="0"/>
              <a:t> 9 m </a:t>
            </a:r>
            <a:r>
              <a:rPr lang="de-DE" sz="2800" dirty="0" err="1"/>
              <a:t>délky</a:t>
            </a:r>
            <a:r>
              <a:rPr lang="de-DE" sz="2800" dirty="0"/>
              <a:t> a </a:t>
            </a:r>
            <a:r>
              <a:rPr lang="de-DE" sz="2800" dirty="0" err="1"/>
              <a:t>hmotnosti</a:t>
            </a:r>
            <a:r>
              <a:rPr lang="de-DE" sz="2800" dirty="0"/>
              <a:t> </a:t>
            </a:r>
            <a:r>
              <a:rPr lang="de-DE" sz="2800" dirty="0" err="1"/>
              <a:t>až</a:t>
            </a:r>
            <a:r>
              <a:rPr lang="de-DE" sz="2800" dirty="0"/>
              <a:t> 10 </a:t>
            </a:r>
            <a:r>
              <a:rPr lang="de-DE" sz="2800" dirty="0" smtClean="0"/>
              <a:t>tun</a:t>
            </a:r>
            <a:r>
              <a:rPr lang="de-DE" sz="2800" dirty="0"/>
              <a:t>,</a:t>
            </a:r>
            <a:r>
              <a:rPr lang="de-DE" sz="2800" dirty="0" smtClean="0"/>
              <a:t> </a:t>
            </a:r>
            <a:r>
              <a:rPr lang="de-DE" sz="2800" dirty="0" err="1"/>
              <a:t>samice</a:t>
            </a:r>
            <a:r>
              <a:rPr lang="de-DE" sz="2800" dirty="0"/>
              <a:t> </a:t>
            </a:r>
            <a:r>
              <a:rPr lang="de-DE" sz="2800" dirty="0" err="1"/>
              <a:t>jsou</a:t>
            </a:r>
            <a:r>
              <a:rPr lang="de-DE" sz="2800" dirty="0"/>
              <a:t> </a:t>
            </a:r>
            <a:r>
              <a:rPr lang="de-DE" sz="2800" dirty="0" err="1"/>
              <a:t>menší</a:t>
            </a:r>
            <a:r>
              <a:rPr lang="de-DE" sz="2800" dirty="0"/>
              <a:t>, </a:t>
            </a:r>
            <a:r>
              <a:rPr lang="de-DE" sz="2800" dirty="0" err="1"/>
              <a:t>dosahují</a:t>
            </a:r>
            <a:r>
              <a:rPr lang="de-DE" sz="2800" dirty="0"/>
              <a:t> </a:t>
            </a:r>
            <a:r>
              <a:rPr lang="de-DE" sz="2800" dirty="0" err="1"/>
              <a:t>délky</a:t>
            </a:r>
            <a:r>
              <a:rPr lang="de-DE" sz="2800" dirty="0"/>
              <a:t> 8,5 m a </a:t>
            </a:r>
            <a:r>
              <a:rPr lang="de-DE" sz="2800" dirty="0" err="1"/>
              <a:t>váhy</a:t>
            </a:r>
            <a:r>
              <a:rPr lang="de-DE" sz="2800" dirty="0"/>
              <a:t> 5 </a:t>
            </a:r>
            <a:r>
              <a:rPr lang="de-DE" sz="2800" dirty="0" smtClean="0"/>
              <a:t>tun</a:t>
            </a:r>
          </a:p>
          <a:p>
            <a:endParaRPr lang="de-DE" sz="2800" dirty="0"/>
          </a:p>
          <a:p>
            <a:r>
              <a:rPr lang="de-DE" sz="2800" dirty="0" err="1"/>
              <a:t>Hřbetní</a:t>
            </a:r>
            <a:r>
              <a:rPr lang="de-DE" sz="2800" dirty="0"/>
              <a:t> </a:t>
            </a:r>
            <a:r>
              <a:rPr lang="de-DE" sz="2800" dirty="0" err="1"/>
              <a:t>ploutev</a:t>
            </a:r>
            <a:r>
              <a:rPr lang="de-DE" sz="2800" dirty="0"/>
              <a:t> je </a:t>
            </a:r>
            <a:r>
              <a:rPr lang="de-DE" sz="2800" dirty="0" err="1"/>
              <a:t>vysoká</a:t>
            </a:r>
            <a:r>
              <a:rPr lang="de-DE" sz="2800" dirty="0"/>
              <a:t> </a:t>
            </a:r>
            <a:r>
              <a:rPr lang="de-DE" sz="2800" dirty="0" err="1"/>
              <a:t>asi</a:t>
            </a:r>
            <a:r>
              <a:rPr lang="de-DE" sz="2800" dirty="0"/>
              <a:t> 1,8 m, u </a:t>
            </a:r>
            <a:r>
              <a:rPr lang="de-DE" sz="2800" dirty="0" err="1"/>
              <a:t>samců</a:t>
            </a:r>
            <a:r>
              <a:rPr lang="de-DE" sz="2800" dirty="0"/>
              <a:t> je </a:t>
            </a:r>
            <a:r>
              <a:rPr lang="de-DE" sz="2800" dirty="0" err="1"/>
              <a:t>vyšší</a:t>
            </a:r>
            <a:r>
              <a:rPr lang="de-DE" sz="2800" dirty="0"/>
              <a:t> a </a:t>
            </a:r>
            <a:r>
              <a:rPr lang="de-DE" sz="2800" dirty="0" err="1"/>
              <a:t>vzpřímenější</a:t>
            </a:r>
            <a:r>
              <a:rPr lang="de-DE" sz="2800" dirty="0"/>
              <a:t> </a:t>
            </a:r>
            <a:r>
              <a:rPr lang="de-DE" sz="2800" dirty="0" err="1"/>
              <a:t>než</a:t>
            </a:r>
            <a:r>
              <a:rPr lang="de-DE" sz="2800" dirty="0"/>
              <a:t> u </a:t>
            </a:r>
            <a:r>
              <a:rPr lang="de-DE" sz="2800" dirty="0" err="1" smtClean="0"/>
              <a:t>samic</a:t>
            </a:r>
            <a:r>
              <a:rPr lang="de-DE" sz="2800" dirty="0"/>
              <a:t>,</a:t>
            </a:r>
            <a:r>
              <a:rPr lang="de-DE" sz="2800" dirty="0" smtClean="0"/>
              <a:t> </a:t>
            </a:r>
            <a:r>
              <a:rPr lang="de-DE" sz="2800" dirty="0" err="1" smtClean="0"/>
              <a:t>plavou</a:t>
            </a:r>
            <a:r>
              <a:rPr lang="de-DE" sz="2800" dirty="0" smtClean="0"/>
              <a:t> </a:t>
            </a:r>
            <a:r>
              <a:rPr lang="de-DE" sz="2800" dirty="0" err="1"/>
              <a:t>rychlostí</a:t>
            </a:r>
            <a:r>
              <a:rPr lang="de-DE" sz="2800" dirty="0"/>
              <a:t> </a:t>
            </a:r>
            <a:r>
              <a:rPr lang="de-DE" sz="2800" dirty="0" err="1"/>
              <a:t>až</a:t>
            </a:r>
            <a:r>
              <a:rPr lang="de-DE" sz="2800" dirty="0"/>
              <a:t> 70 km/h, </a:t>
            </a:r>
            <a:r>
              <a:rPr lang="de-DE" sz="2800" dirty="0" err="1"/>
              <a:t>průměrně</a:t>
            </a:r>
            <a:r>
              <a:rPr lang="de-DE" sz="2800" dirty="0"/>
              <a:t> </a:t>
            </a:r>
            <a:r>
              <a:rPr lang="de-DE" sz="2800" dirty="0" err="1"/>
              <a:t>však</a:t>
            </a:r>
            <a:r>
              <a:rPr lang="de-DE" sz="2800" dirty="0"/>
              <a:t> 58 km/h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7044" y="2492896"/>
            <a:ext cx="2717818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793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251520" y="836712"/>
            <a:ext cx="8229600" cy="1143000"/>
          </a:xfrm>
        </p:spPr>
        <p:txBody>
          <a:bodyPr>
            <a:normAutofit/>
          </a:bodyPr>
          <a:lstStyle/>
          <a:p>
            <a:r>
              <a:rPr lang="de-DE" sz="6600" b="1" dirty="0" err="1" smtClean="0"/>
              <a:t>Lov</a:t>
            </a:r>
            <a:r>
              <a:rPr lang="de-DE" sz="6600" b="1" dirty="0" smtClean="0"/>
              <a:t> </a:t>
            </a:r>
            <a:r>
              <a:rPr lang="de-DE" sz="6600" b="1" dirty="0" err="1" smtClean="0"/>
              <a:t>kosatek</a:t>
            </a:r>
            <a:endParaRPr lang="de-DE" sz="6600" b="1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427984" y="908720"/>
            <a:ext cx="4716016" cy="5949280"/>
          </a:xfrm>
        </p:spPr>
        <p:txBody>
          <a:bodyPr>
            <a:normAutofit lnSpcReduction="10000"/>
          </a:bodyPr>
          <a:lstStyle/>
          <a:p>
            <a:r>
              <a:rPr lang="de-DE" dirty="0" err="1"/>
              <a:t>Poté</a:t>
            </a:r>
            <a:r>
              <a:rPr lang="de-DE" dirty="0"/>
              <a:t> </a:t>
            </a:r>
            <a:r>
              <a:rPr lang="de-DE" dirty="0" err="1"/>
              <a:t>co</a:t>
            </a:r>
            <a:r>
              <a:rPr lang="de-DE" dirty="0"/>
              <a:t> </a:t>
            </a:r>
            <a:r>
              <a:rPr lang="de-DE" dirty="0" err="1"/>
              <a:t>byly</a:t>
            </a:r>
            <a:r>
              <a:rPr lang="de-DE" dirty="0"/>
              <a:t> </a:t>
            </a:r>
            <a:r>
              <a:rPr lang="de-DE" dirty="0" err="1"/>
              <a:t>počty</a:t>
            </a:r>
            <a:r>
              <a:rPr lang="de-DE" dirty="0"/>
              <a:t> </a:t>
            </a:r>
            <a:r>
              <a:rPr lang="de-DE" dirty="0" err="1"/>
              <a:t>větších</a:t>
            </a:r>
            <a:r>
              <a:rPr lang="de-DE" dirty="0"/>
              <a:t> </a:t>
            </a:r>
            <a:r>
              <a:rPr lang="de-DE" dirty="0" err="1"/>
              <a:t>druhů</a:t>
            </a:r>
            <a:r>
              <a:rPr lang="de-DE" dirty="0"/>
              <a:t> </a:t>
            </a:r>
            <a:r>
              <a:rPr lang="de-DE" dirty="0" err="1"/>
              <a:t>velryb</a:t>
            </a:r>
            <a:r>
              <a:rPr lang="de-DE" dirty="0"/>
              <a:t> </a:t>
            </a:r>
            <a:r>
              <a:rPr lang="de-DE" dirty="0" err="1"/>
              <a:t>příliš</a:t>
            </a:r>
            <a:r>
              <a:rPr lang="de-DE" dirty="0"/>
              <a:t> </a:t>
            </a:r>
            <a:r>
              <a:rPr lang="de-DE" dirty="0" err="1"/>
              <a:t>zredukovány</a:t>
            </a:r>
            <a:r>
              <a:rPr lang="de-DE" dirty="0"/>
              <a:t>, se i </a:t>
            </a:r>
            <a:r>
              <a:rPr lang="de-DE" dirty="0" err="1"/>
              <a:t>kosatky</a:t>
            </a:r>
            <a:r>
              <a:rPr lang="de-DE" dirty="0"/>
              <a:t> </a:t>
            </a:r>
            <a:r>
              <a:rPr lang="de-DE" dirty="0" err="1"/>
              <a:t>staly</a:t>
            </a:r>
            <a:r>
              <a:rPr lang="de-DE" dirty="0"/>
              <a:t> v </a:t>
            </a:r>
            <a:r>
              <a:rPr lang="de-DE" dirty="0" err="1"/>
              <a:t>polovině</a:t>
            </a:r>
            <a:r>
              <a:rPr lang="de-DE" dirty="0"/>
              <a:t> 20. </a:t>
            </a:r>
            <a:r>
              <a:rPr lang="de-DE" dirty="0" err="1"/>
              <a:t>století</a:t>
            </a:r>
            <a:r>
              <a:rPr lang="de-DE" dirty="0"/>
              <a:t> </a:t>
            </a:r>
            <a:r>
              <a:rPr lang="de-DE" dirty="0" err="1"/>
              <a:t>předmětem</a:t>
            </a:r>
            <a:r>
              <a:rPr lang="de-DE" dirty="0"/>
              <a:t> </a:t>
            </a:r>
            <a:r>
              <a:rPr lang="de-DE" dirty="0" err="1"/>
              <a:t>komerčního</a:t>
            </a:r>
            <a:r>
              <a:rPr lang="de-DE" dirty="0"/>
              <a:t> </a:t>
            </a:r>
            <a:r>
              <a:rPr lang="de-DE" dirty="0" err="1" smtClean="0"/>
              <a:t>lovu</a:t>
            </a:r>
            <a:endParaRPr lang="de-DE" dirty="0" smtClean="0"/>
          </a:p>
          <a:p>
            <a:endParaRPr lang="de-DE" dirty="0"/>
          </a:p>
          <a:p>
            <a:r>
              <a:rPr lang="de-DE" dirty="0" err="1"/>
              <a:t>byl</a:t>
            </a:r>
            <a:r>
              <a:rPr lang="de-DE" dirty="0"/>
              <a:t> </a:t>
            </a:r>
            <a:r>
              <a:rPr lang="de-DE" dirty="0" err="1"/>
              <a:t>náhle</a:t>
            </a:r>
            <a:r>
              <a:rPr lang="de-DE" dirty="0"/>
              <a:t> </a:t>
            </a:r>
            <a:r>
              <a:rPr lang="de-DE" dirty="0" err="1"/>
              <a:t>přerušen</a:t>
            </a:r>
            <a:r>
              <a:rPr lang="de-DE" dirty="0"/>
              <a:t> v </a:t>
            </a:r>
            <a:r>
              <a:rPr lang="de-DE" dirty="0" err="1"/>
              <a:t>roce</a:t>
            </a:r>
            <a:r>
              <a:rPr lang="de-DE" dirty="0"/>
              <a:t> 1981, </a:t>
            </a:r>
            <a:r>
              <a:rPr lang="de-DE" dirty="0" err="1"/>
              <a:t>když</a:t>
            </a:r>
            <a:r>
              <a:rPr lang="de-DE" dirty="0"/>
              <a:t> </a:t>
            </a:r>
            <a:r>
              <a:rPr lang="de-DE" dirty="0" err="1"/>
              <a:t>vstoupilo</a:t>
            </a:r>
            <a:r>
              <a:rPr lang="de-DE" dirty="0"/>
              <a:t> v </a:t>
            </a:r>
            <a:r>
              <a:rPr lang="de-DE" dirty="0" err="1"/>
              <a:t>platnost</a:t>
            </a:r>
            <a:r>
              <a:rPr lang="de-DE" dirty="0"/>
              <a:t> </a:t>
            </a:r>
            <a:r>
              <a:rPr lang="de-DE" dirty="0" err="1"/>
              <a:t>moratorium</a:t>
            </a:r>
            <a:r>
              <a:rPr lang="de-DE" dirty="0"/>
              <a:t> na </a:t>
            </a:r>
            <a:r>
              <a:rPr lang="de-DE" dirty="0" err="1"/>
              <a:t>veškerý</a:t>
            </a:r>
            <a:r>
              <a:rPr lang="de-DE" dirty="0"/>
              <a:t> </a:t>
            </a:r>
            <a:r>
              <a:rPr lang="de-DE" dirty="0" err="1"/>
              <a:t>lov</a:t>
            </a:r>
            <a:r>
              <a:rPr lang="de-DE" dirty="0"/>
              <a:t> </a:t>
            </a:r>
            <a:r>
              <a:rPr lang="de-DE" dirty="0" err="1" smtClean="0"/>
              <a:t>velryb</a:t>
            </a:r>
            <a:endParaRPr lang="de-DE" dirty="0" smtClean="0"/>
          </a:p>
          <a:p>
            <a:endParaRPr lang="de-DE" dirty="0"/>
          </a:p>
          <a:p>
            <a:r>
              <a:rPr lang="de-DE" dirty="0" err="1"/>
              <a:t>Krom</a:t>
            </a:r>
            <a:r>
              <a:rPr lang="de-DE" dirty="0"/>
              <a:t> </a:t>
            </a:r>
            <a:r>
              <a:rPr lang="de-DE" dirty="0" err="1"/>
              <a:t>lovu</a:t>
            </a:r>
            <a:r>
              <a:rPr lang="de-DE" dirty="0"/>
              <a:t> pro </a:t>
            </a:r>
            <a:r>
              <a:rPr lang="de-DE" dirty="0" err="1"/>
              <a:t>maso</a:t>
            </a:r>
            <a:r>
              <a:rPr lang="de-DE" dirty="0"/>
              <a:t>, </a:t>
            </a:r>
            <a:r>
              <a:rPr lang="de-DE" dirty="0" err="1"/>
              <a:t>jsou</a:t>
            </a:r>
            <a:r>
              <a:rPr lang="de-DE" dirty="0"/>
              <a:t> </a:t>
            </a:r>
            <a:r>
              <a:rPr lang="de-DE" dirty="0" err="1"/>
              <a:t>kosatky</a:t>
            </a:r>
            <a:r>
              <a:rPr lang="de-DE" dirty="0"/>
              <a:t> </a:t>
            </a:r>
            <a:r>
              <a:rPr lang="de-DE" dirty="0" err="1"/>
              <a:t>zabíjeny</a:t>
            </a:r>
            <a:r>
              <a:rPr lang="de-DE" dirty="0"/>
              <a:t> i </a:t>
            </a:r>
            <a:r>
              <a:rPr lang="de-DE" dirty="0" err="1"/>
              <a:t>jako</a:t>
            </a:r>
            <a:r>
              <a:rPr lang="de-DE" dirty="0"/>
              <a:t> </a:t>
            </a:r>
            <a:r>
              <a:rPr lang="de-DE" dirty="0" err="1"/>
              <a:t>konkurenti</a:t>
            </a:r>
            <a:r>
              <a:rPr lang="de-DE" dirty="0"/>
              <a:t> </a:t>
            </a:r>
            <a:r>
              <a:rPr lang="de-DE" dirty="0" err="1" smtClean="0"/>
              <a:t>rybářů</a:t>
            </a:r>
            <a:endParaRPr lang="de-DE" dirty="0" smtClean="0"/>
          </a:p>
          <a:p>
            <a:endParaRPr lang="de-DE" dirty="0"/>
          </a:p>
          <a:p>
            <a:endParaRPr lang="de-DE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133" y="2636912"/>
            <a:ext cx="4355976" cy="3899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0329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620688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Kosatka. [online]. [cit. 2013-05-20]. Dostupné z: http://commons.wikimedia.org/wiki/File:0703_SD_Breaching02.jpg?uselang=cs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-15741" y="141277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Kosatka. [online]. [cit. 2013-05-20]. Dostupné z: http://cs.wikipedia.org/wiki/Kosatka_drav%C3%A1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415" y="2192985"/>
            <a:ext cx="8964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Kosatka. [online]. [cit. 2013-05-20]. Dostupné z: http://commons.wikimedia.org/wiki/File:0703_SD_tail_waving01.jpg?uselang=cs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257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>
                <a:hlinkClick r:id="rId2"/>
              </a:rPr>
              <a:t>http://</a:t>
            </a:r>
            <a:r>
              <a:rPr lang="de-DE" dirty="0" smtClean="0">
                <a:hlinkClick r:id="rId2"/>
              </a:rPr>
              <a:t>commons.wikimedia.org/wiki/File:0703_SD_Breaching02.jpg?uselang=cs</a:t>
            </a:r>
            <a:endParaRPr lang="de-DE" dirty="0" smtClean="0"/>
          </a:p>
          <a:p>
            <a:r>
              <a:rPr lang="de-DE" dirty="0">
                <a:hlinkClick r:id="rId3"/>
              </a:rPr>
              <a:t>http://</a:t>
            </a:r>
            <a:r>
              <a:rPr lang="de-DE" dirty="0" smtClean="0">
                <a:hlinkClick r:id="rId3"/>
              </a:rPr>
              <a:t>cs.wikipedia.org/wiki/Kosatka_drav%C3%A1</a:t>
            </a:r>
            <a:endParaRPr lang="de-DE" dirty="0" smtClean="0"/>
          </a:p>
          <a:p>
            <a:r>
              <a:rPr lang="de-DE" dirty="0">
                <a:hlinkClick r:id="rId4"/>
              </a:rPr>
              <a:t>http://</a:t>
            </a:r>
            <a:r>
              <a:rPr lang="de-DE" dirty="0" smtClean="0">
                <a:hlinkClick r:id="rId4"/>
              </a:rPr>
              <a:t>commons.wikimedia.org/wiki/File:0703_SD_tail_waving01.jpg?uselang=cs</a:t>
            </a:r>
            <a:endParaRPr lang="de-DE" dirty="0" smtClean="0"/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55025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31948"/>
            <a:ext cx="8136904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1600" dirty="0"/>
              <a:t>VZDĚLÁVACÍ  MATERIÁL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Název školy	Základní škola Skalná, okres Cheb	</a:t>
            </a:r>
          </a:p>
          <a:p>
            <a:r>
              <a:rPr lang="cs-CZ" sz="1600" dirty="0"/>
              <a:t>Číslo projektu	CZ.1.07/1.4.00/21.2085	</a:t>
            </a:r>
          </a:p>
          <a:p>
            <a:r>
              <a:rPr lang="cs-CZ" sz="1600" dirty="0"/>
              <a:t>Název projektu	„Zlepšení podmínek pro vzdělávání na ZŠ Skalná“	</a:t>
            </a:r>
          </a:p>
          <a:p>
            <a:r>
              <a:rPr lang="cs-CZ" sz="1600" dirty="0"/>
              <a:t>Číslo a název šablony klíčové aktivity 	III/2 Inovace a zkvalitnění výuky prostřednictvím ICT	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Číslo sady vzdělávacích materiálů	</a:t>
            </a:r>
            <a:r>
              <a:rPr lang="cs-CZ" sz="1600" dirty="0" smtClean="0"/>
              <a:t>VY_32_INOVACE_09_14</a:t>
            </a:r>
            <a:r>
              <a:rPr lang="cs-CZ" sz="1600" dirty="0"/>
              <a:t>	</a:t>
            </a:r>
          </a:p>
          <a:p>
            <a:r>
              <a:rPr lang="cs-CZ" sz="1600" dirty="0"/>
              <a:t>Pořadové číslo materiálu v sadě	_</a:t>
            </a:r>
            <a:r>
              <a:rPr lang="cs-CZ" sz="1600" dirty="0" smtClean="0"/>
              <a:t>14</a:t>
            </a:r>
            <a:r>
              <a:rPr lang="cs-CZ" sz="1600" dirty="0"/>
              <a:t>	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Autor	Věra Heřmánková	</a:t>
            </a:r>
          </a:p>
          <a:p>
            <a:r>
              <a:rPr lang="cs-CZ" sz="1600" dirty="0"/>
              <a:t>Datum	</a:t>
            </a:r>
            <a:r>
              <a:rPr lang="cs-CZ" sz="1600" dirty="0" smtClean="0"/>
              <a:t>01.11.2013</a:t>
            </a:r>
            <a:r>
              <a:rPr lang="cs-CZ" sz="1600" dirty="0"/>
              <a:t>	</a:t>
            </a:r>
          </a:p>
          <a:p>
            <a:r>
              <a:rPr lang="cs-CZ" sz="1600" dirty="0"/>
              <a:t>Ročník	8.	</a:t>
            </a:r>
          </a:p>
          <a:p>
            <a:r>
              <a:rPr lang="cs-CZ" sz="1600" dirty="0"/>
              <a:t>Vzdělávací oblast / Vzdělávací obor / Tematický okruh	Savci	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Název materiálu	</a:t>
            </a:r>
            <a:r>
              <a:rPr lang="cs-CZ" sz="1600" dirty="0" smtClean="0"/>
              <a:t>Kosatka dravá</a:t>
            </a:r>
            <a:r>
              <a:rPr lang="cs-CZ" sz="1600" dirty="0"/>
              <a:t>	</a:t>
            </a:r>
          </a:p>
          <a:p>
            <a:r>
              <a:rPr lang="cs-CZ" sz="1600" dirty="0"/>
              <a:t>Typ materiálu </a:t>
            </a:r>
            <a:br>
              <a:rPr lang="cs-CZ" sz="1600" dirty="0"/>
            </a:br>
            <a:r>
              <a:rPr lang="cs-CZ" sz="1600" dirty="0"/>
              <a:t>(DUM též typ souboru)	Prezentace	</a:t>
            </a:r>
          </a:p>
          <a:p>
            <a:r>
              <a:rPr lang="cs-CZ" sz="1600" dirty="0"/>
              <a:t>Anotace	Žák je seznámen s </a:t>
            </a:r>
            <a:r>
              <a:rPr lang="cs-CZ" sz="1600" dirty="0" smtClean="0"/>
              <a:t>látkou. Pomocí </a:t>
            </a:r>
            <a:r>
              <a:rPr lang="cs-CZ" sz="1600" dirty="0"/>
              <a:t>prezentace si látku zapíše do sešitu a procvičí.	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Citace	Citace viz výše uvedená stránka	</a:t>
            </a:r>
          </a:p>
        </p:txBody>
      </p:sp>
      <p:pic>
        <p:nvPicPr>
          <p:cNvPr id="1026" name="Picture 2" descr="\\ZSS-S2-AD\ucitele\profily\hermve\Plocha\logolink_b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8640"/>
            <a:ext cx="4968552" cy="121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76018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yperion">
  <a:themeElements>
    <a:clrScheme name="Hyperion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Hyperion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Hyperio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</TotalTime>
  <Words>178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Hyperion</vt:lpstr>
      <vt:lpstr>Kosatka dravá </vt:lpstr>
      <vt:lpstr>Rozšíření  </vt:lpstr>
      <vt:lpstr>Popis  </vt:lpstr>
      <vt:lpstr>Lov kosatek</vt:lpstr>
      <vt:lpstr>Prezentace aplikace PowerPoint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Kosatka dravá</dc:title>
  <dc:creator>Kay Günzel</dc:creator>
  <cp:lastModifiedBy>Věra Heřmánková</cp:lastModifiedBy>
  <cp:revision>9</cp:revision>
  <dcterms:created xsi:type="dcterms:W3CDTF">2013-05-18T14:41:05Z</dcterms:created>
  <dcterms:modified xsi:type="dcterms:W3CDTF">2013-06-10T11:00:10Z</dcterms:modified>
</cp:coreProperties>
</file>