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wav" ContentType="audio/wav"/>
  <Default Extension="wdp" ContentType="image/vnd.ms-photo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9" r:id="rId2"/>
    <p:sldId id="256" r:id="rId3"/>
    <p:sldId id="257" r:id="rId4"/>
    <p:sldId id="261" r:id="rId5"/>
    <p:sldId id="260" r:id="rId6"/>
    <p:sldId id="262" r:id="rId7"/>
    <p:sldId id="264" r:id="rId8"/>
    <p:sldId id="263" r:id="rId9"/>
    <p:sldId id="269" r:id="rId10"/>
    <p:sldId id="267" r:id="rId11"/>
    <p:sldId id="268" r:id="rId12"/>
    <p:sldId id="265" r:id="rId13"/>
    <p:sldId id="266" r:id="rId14"/>
    <p:sldId id="270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588" autoAdjust="0"/>
    <p:restoredTop sz="94737" autoAdjust="0"/>
  </p:normalViewPr>
  <p:slideViewPr>
    <p:cSldViewPr>
      <p:cViewPr varScale="1">
        <p:scale>
          <a:sx n="66" d="100"/>
          <a:sy n="66" d="100"/>
        </p:scale>
        <p:origin x="-1506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Relationship Id="rId4" Type="http://schemas.openxmlformats.org/officeDocument/2006/relationships/audio" Target="../media/audio1.wav"/></Relationships>
</file>

<file path=ppt/slideLayouts/_rels/slideLayout2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4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5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6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8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0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1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83" name="Picture 11" descr="educatcarhou"/>
          <p:cNvPicPr>
            <a:picLocks noChangeAspect="1" noChangeArrowheads="1"/>
          </p:cNvPicPr>
          <p:nvPr/>
        </p:nvPicPr>
        <p:blipFill>
          <a:blip r:embed="rId3">
            <a:lum bright="-24000" contrast="-3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8659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075" name="Rectangle 3"/>
          <p:cNvSpPr>
            <a:spLocks noGrp="1" noChangeArrowheads="1"/>
          </p:cNvSpPr>
          <p:nvPr>
            <p:ph type="ctrTitle"/>
          </p:nvPr>
        </p:nvSpPr>
        <p:spPr>
          <a:xfrm>
            <a:off x="457200" y="1905000"/>
            <a:ext cx="7772400" cy="1143000"/>
          </a:xfrm>
        </p:spPr>
        <p:txBody>
          <a:bodyPr/>
          <a:lstStyle>
            <a:lvl1pPr algn="ctr">
              <a:defRPr/>
            </a:lvl1pPr>
          </a:lstStyle>
          <a:p>
            <a:pPr lvl="0"/>
            <a:r>
              <a:rPr lang="cs-CZ" noProof="0" smtClean="0"/>
              <a:t>Kliknutím lze upravit styl.</a:t>
            </a:r>
          </a:p>
        </p:txBody>
      </p:sp>
      <p:sp>
        <p:nvSpPr>
          <p:cNvPr id="3076" name="Rectangle 4"/>
          <p:cNvSpPr>
            <a:spLocks noGrp="1" noChangeArrowheads="1"/>
          </p:cNvSpPr>
          <p:nvPr>
            <p:ph type="subTitle" idx="1"/>
          </p:nvPr>
        </p:nvSpPr>
        <p:spPr>
          <a:xfrm>
            <a:off x="457200" y="2971800"/>
            <a:ext cx="7772400" cy="1752600"/>
          </a:xfrm>
        </p:spPr>
        <p:txBody>
          <a:bodyPr/>
          <a:lstStyle>
            <a:lvl1pPr marL="0" indent="0" algn="ctr">
              <a:buFont typeface="Monotype Sorts" pitchFamily="2" charset="2"/>
              <a:buNone/>
              <a:defRPr/>
            </a:lvl1pPr>
          </a:lstStyle>
          <a:p>
            <a:pPr lvl="0"/>
            <a:r>
              <a:rPr lang="cs-CZ" noProof="0" smtClean="0"/>
              <a:t>Kliknutím lze upravit styl předlohy.</a:t>
            </a:r>
          </a:p>
        </p:txBody>
      </p:sp>
      <p:sp>
        <p:nvSpPr>
          <p:cNvPr id="3077" name="Rectangle 5"/>
          <p:cNvSpPr>
            <a:spLocks noGrp="1" noChangeArrowheads="1"/>
          </p:cNvSpPr>
          <p:nvPr>
            <p:ph type="dt" sz="half" idx="2"/>
          </p:nvPr>
        </p:nvSpPr>
        <p:spPr>
          <a:xfrm>
            <a:off x="533400" y="6248400"/>
            <a:ext cx="1905000" cy="457200"/>
          </a:xfrm>
        </p:spPr>
        <p:txBody>
          <a:bodyPr/>
          <a:lstStyle>
            <a:lvl1pPr>
              <a:defRPr>
                <a:solidFill>
                  <a:srgbClr val="CCECFF"/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9.6.2013</a:t>
            </a:fld>
            <a:endParaRPr lang="cs-CZ"/>
          </a:p>
        </p:txBody>
      </p:sp>
      <p:sp>
        <p:nvSpPr>
          <p:cNvPr id="3078" name="Rectangle 6"/>
          <p:cNvSpPr>
            <a:spLocks noGrp="1" noChangeArrowheads="1"/>
          </p:cNvSpPr>
          <p:nvPr>
            <p:ph type="ftr" sz="quarter" idx="3"/>
          </p:nvPr>
        </p:nvSpPr>
        <p:spPr>
          <a:xfrm>
            <a:off x="2971800" y="6248400"/>
            <a:ext cx="2895600" cy="457200"/>
          </a:xfrm>
        </p:spPr>
        <p:txBody>
          <a:bodyPr/>
          <a:lstStyle>
            <a:lvl1pPr>
              <a:defRPr>
                <a:solidFill>
                  <a:srgbClr val="CCECFF"/>
                </a:solidFill>
              </a:defRPr>
            </a:lvl1pPr>
          </a:lstStyle>
          <a:p>
            <a:endParaRPr lang="cs-CZ"/>
          </a:p>
        </p:txBody>
      </p:sp>
      <p:sp>
        <p:nvSpPr>
          <p:cNvPr id="3079" name="Rectangle 7"/>
          <p:cNvSpPr>
            <a:spLocks noGrp="1" noChangeArrowheads="1"/>
          </p:cNvSpPr>
          <p:nvPr>
            <p:ph type="sldNum" sz="quarter" idx="4"/>
          </p:nvPr>
        </p:nvSpPr>
        <p:spPr>
          <a:xfrm>
            <a:off x="6400800" y="6248400"/>
            <a:ext cx="1905000" cy="457200"/>
          </a:xfrm>
        </p:spPr>
        <p:txBody>
          <a:bodyPr/>
          <a:lstStyle>
            <a:lvl1pPr>
              <a:defRPr>
                <a:solidFill>
                  <a:srgbClr val="CCECFF"/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  <p:sndAc>
          <p:stSnd>
            <p:snd r:embed="rId1" name="breeze.wav"/>
          </p:stSnd>
        </p:sndAc>
      </p:transition>
    </mc:Choice>
    <mc:Fallback xmlns="">
      <p:transition spd="med">
        <p:fade/>
        <p:sndAc>
          <p:stSnd>
            <p:snd r:embed="rId4" name="breeze.wav"/>
          </p:stSnd>
        </p:sndAc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95EC1D4A-A796-47C3-A63E-CE236FB377E2}" type="datetimeFigureOut">
              <a:rPr lang="cs-CZ" smtClean="0"/>
              <a:t>9.6.2013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2932698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  <p:sndAc>
          <p:stSnd>
            <p:snd r:embed="rId1" name="breeze.wav"/>
          </p:stSnd>
        </p:sndAc>
      </p:transition>
    </mc:Choice>
    <mc:Fallback xmlns="">
      <p:transition spd="med">
        <p:fade/>
        <p:sndAc>
          <p:stSnd>
            <p:snd r:embed="rId3" name="breeze.wav"/>
          </p:stSnd>
        </p:sndAc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95EC1D4A-A796-47C3-A63E-CE236FB377E2}" type="datetimeFigureOut">
              <a:rPr lang="cs-CZ" smtClean="0"/>
              <a:t>9.6.2013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5396642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  <p:sndAc>
          <p:stSnd>
            <p:snd r:embed="rId1" name="breeze.wav"/>
          </p:stSnd>
        </p:sndAc>
      </p:transition>
    </mc:Choice>
    <mc:Fallback xmlns="">
      <p:transition spd="med">
        <p:fade/>
        <p:sndAc>
          <p:stSnd>
            <p:snd r:embed="rId3" name="breeze.wav"/>
          </p:stSnd>
        </p:sndAc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143000" y="1600200"/>
            <a:ext cx="3810000" cy="4495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105400" y="1600200"/>
            <a:ext cx="3810000" cy="4495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95EC1D4A-A796-47C3-A63E-CE236FB377E2}" type="datetimeFigureOut">
              <a:rPr lang="cs-CZ" smtClean="0"/>
              <a:t>9.6.2013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4167926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  <p:sndAc>
          <p:stSnd>
            <p:snd r:embed="rId1" name="breeze.wav"/>
          </p:stSnd>
        </p:sndAc>
      </p:transition>
    </mc:Choice>
    <mc:Fallback xmlns="">
      <p:transition spd="med">
        <p:fade/>
        <p:sndAc>
          <p:stSnd>
            <p:snd r:embed="rId3" name="breeze.wav"/>
          </p:stSnd>
        </p:sndAc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95EC1D4A-A796-47C3-A63E-CE236FB377E2}" type="datetimeFigureOut">
              <a:rPr lang="cs-CZ" smtClean="0"/>
              <a:t>9.6.2013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7734226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  <p:sndAc>
          <p:stSnd>
            <p:snd r:embed="rId1" name="breeze.wav"/>
          </p:stSnd>
        </p:sndAc>
      </p:transition>
    </mc:Choice>
    <mc:Fallback xmlns="">
      <p:transition spd="med">
        <p:fade/>
        <p:sndAc>
          <p:stSnd>
            <p:snd r:embed="rId3" name="breeze.wav"/>
          </p:stSnd>
        </p:sndAc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95EC1D4A-A796-47C3-A63E-CE236FB377E2}" type="datetimeFigureOut">
              <a:rPr lang="cs-CZ" smtClean="0"/>
              <a:t>9.6.2013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9310062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  <p:sndAc>
          <p:stSnd>
            <p:snd r:embed="rId1" name="breeze.wav"/>
          </p:stSnd>
        </p:sndAc>
      </p:transition>
    </mc:Choice>
    <mc:Fallback xmlns="">
      <p:transition spd="med">
        <p:fade/>
        <p:sndAc>
          <p:stSnd>
            <p:snd r:embed="rId3" name="breeze.wav"/>
          </p:stSnd>
        </p:sndAc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95EC1D4A-A796-47C3-A63E-CE236FB377E2}" type="datetimeFigureOut">
              <a:rPr lang="cs-CZ" smtClean="0"/>
              <a:t>9.6.2013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1560929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  <p:sndAc>
          <p:stSnd>
            <p:snd r:embed="rId1" name="breeze.wav"/>
          </p:stSnd>
        </p:sndAc>
      </p:transition>
    </mc:Choice>
    <mc:Fallback xmlns="">
      <p:transition spd="med">
        <p:fade/>
        <p:sndAc>
          <p:stSnd>
            <p:snd r:embed="rId3" name="breeze.wav"/>
          </p:stSnd>
        </p:sndAc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95EC1D4A-A796-47C3-A63E-CE236FB377E2}" type="datetimeFigureOut">
              <a:rPr lang="cs-CZ" smtClean="0"/>
              <a:t>9.6.2013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11371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  <p:sndAc>
          <p:stSnd>
            <p:snd r:embed="rId1" name="breeze.wav"/>
          </p:stSnd>
        </p:sndAc>
      </p:transition>
    </mc:Choice>
    <mc:Fallback xmlns="">
      <p:transition spd="med">
        <p:fade/>
        <p:sndAc>
          <p:stSnd>
            <p:snd r:embed="rId3" name="breeze.wav"/>
          </p:stSnd>
        </p:sndAc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95EC1D4A-A796-47C3-A63E-CE236FB377E2}" type="datetimeFigureOut">
              <a:rPr lang="cs-CZ" smtClean="0"/>
              <a:t>9.6.2013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3821274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  <p:sndAc>
          <p:stSnd>
            <p:snd r:embed="rId1" name="breeze.wav"/>
          </p:stSnd>
        </p:sndAc>
      </p:transition>
    </mc:Choice>
    <mc:Fallback xmlns="">
      <p:transition spd="med">
        <p:fade/>
        <p:sndAc>
          <p:stSnd>
            <p:snd r:embed="rId3" name="breeze.wav"/>
          </p:stSnd>
        </p:sndAc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95EC1D4A-A796-47C3-A63E-CE236FB377E2}" type="datetimeFigureOut">
              <a:rPr lang="cs-CZ" smtClean="0"/>
              <a:t>9.6.2013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1963719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  <p:sndAc>
          <p:stSnd>
            <p:snd r:embed="rId1" name="breeze.wav"/>
          </p:stSnd>
        </p:sndAc>
      </p:transition>
    </mc:Choice>
    <mc:Fallback xmlns="">
      <p:transition spd="med">
        <p:fade/>
        <p:sndAc>
          <p:stSnd>
            <p:snd r:embed="rId3" name="breeze.wav"/>
          </p:stSnd>
        </p:sndAc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972300" y="381000"/>
            <a:ext cx="1943100" cy="5715000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1143000" y="381000"/>
            <a:ext cx="5676900" cy="571500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95EC1D4A-A796-47C3-A63E-CE236FB377E2}" type="datetimeFigureOut">
              <a:rPr lang="cs-CZ" smtClean="0"/>
              <a:t>9.6.2013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0852142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  <p:sndAc>
          <p:stSnd>
            <p:snd r:embed="rId1" name="breeze.wav"/>
          </p:stSnd>
        </p:sndAc>
      </p:transition>
    </mc:Choice>
    <mc:Fallback xmlns="">
      <p:transition spd="med">
        <p:fade/>
        <p:sndAc>
          <p:stSnd>
            <p:snd r:embed="rId3" name="breeze.wav"/>
          </p:stSnd>
        </p:sndAc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audio" Target="../media/audio1.wav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audio" Target="../media/audio1.wav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1.jpe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3968C7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9" name="Picture 11" descr="educatcarhou"/>
          <p:cNvPicPr>
            <a:picLocks noChangeAspect="1" noChangeArrowheads="1"/>
          </p:cNvPicPr>
          <p:nvPr/>
        </p:nvPicPr>
        <p:blipFill>
          <a:blip r:embed="rId14">
            <a:lum bright="-24000" contrast="-3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8659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050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2514600" y="381000"/>
            <a:ext cx="6400800" cy="838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nadpisu.</a:t>
            </a:r>
          </a:p>
        </p:txBody>
      </p:sp>
      <p:sp>
        <p:nvSpPr>
          <p:cNvPr id="2051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1143000" y="1600200"/>
            <a:ext cx="7772400" cy="4495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2052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1143000" y="6400800"/>
            <a:ext cx="19050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spcBef>
                <a:spcPct val="50000"/>
              </a:spcBef>
              <a:defRPr sz="1400">
                <a:latin typeface="+mj-lt"/>
              </a:defRPr>
            </a:lvl1pPr>
          </a:lstStyle>
          <a:p>
            <a:fld id="{95EC1D4A-A796-47C3-A63E-CE236FB377E2}" type="datetimeFigureOut">
              <a:rPr lang="cs-CZ" smtClean="0"/>
              <a:t>9.6.2013</a:t>
            </a:fld>
            <a:endParaRPr lang="cs-CZ"/>
          </a:p>
        </p:txBody>
      </p:sp>
      <p:sp>
        <p:nvSpPr>
          <p:cNvPr id="2053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581400" y="6400800"/>
            <a:ext cx="28956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spcBef>
                <a:spcPct val="50000"/>
              </a:spcBef>
              <a:defRPr sz="1400">
                <a:latin typeface="+mj-lt"/>
              </a:defRPr>
            </a:lvl1pPr>
          </a:lstStyle>
          <a:p>
            <a:endParaRPr lang="cs-CZ"/>
          </a:p>
        </p:txBody>
      </p:sp>
      <p:sp>
        <p:nvSpPr>
          <p:cNvPr id="2054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7010400" y="6400800"/>
            <a:ext cx="19050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spcBef>
                <a:spcPct val="50000"/>
              </a:spcBef>
              <a:defRPr sz="1400">
                <a:latin typeface="+mj-lt"/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 bg1="dk2" tx1="lt1" bg2="dk1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mc:AlternateContent xmlns:mc="http://schemas.openxmlformats.org/markup-compatibility/2006" xmlns:p14="http://schemas.microsoft.com/office/powerpoint/2010/main">
    <mc:Choice Requires="p14">
      <p:transition spd="med" p14:dur="700">
        <p:fade/>
        <p:sndAc>
          <p:stSnd>
            <p:snd r:embed="rId13" name="breeze.wav"/>
          </p:stSnd>
        </p:sndAc>
      </p:transition>
    </mc:Choice>
    <mc:Fallback xmlns="">
      <p:transition spd="med">
        <p:fade/>
        <p:sndAc>
          <p:stSnd>
            <p:snd r:embed="rId15" name="breeze.wav"/>
          </p:stSnd>
        </p:sndAc>
      </p:transition>
    </mc:Fallback>
  </mc:AlternateContent>
  <p:txStyles>
    <p:titleStyle>
      <a:lvl1pPr algn="l" rtl="0" eaLnBrk="1" fontAlgn="base" hangingPunct="1">
        <a:spcBef>
          <a:spcPct val="0"/>
        </a:spcBef>
        <a:spcAft>
          <a:spcPct val="0"/>
        </a:spcAft>
        <a:defRPr kumimoji="1" sz="4400" b="1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+mj-lt"/>
          <a:ea typeface="+mj-ea"/>
          <a:cs typeface="+mj-cs"/>
        </a:defRPr>
      </a:lvl1pPr>
      <a:lvl2pPr algn="l" rtl="0" eaLnBrk="1" fontAlgn="base" hangingPunct="1">
        <a:spcBef>
          <a:spcPct val="0"/>
        </a:spcBef>
        <a:spcAft>
          <a:spcPct val="0"/>
        </a:spcAft>
        <a:defRPr kumimoji="1" sz="4400" b="1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</a:defRPr>
      </a:lvl2pPr>
      <a:lvl3pPr algn="l" rtl="0" eaLnBrk="1" fontAlgn="base" hangingPunct="1">
        <a:spcBef>
          <a:spcPct val="0"/>
        </a:spcBef>
        <a:spcAft>
          <a:spcPct val="0"/>
        </a:spcAft>
        <a:defRPr kumimoji="1" sz="4400" b="1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</a:defRPr>
      </a:lvl3pPr>
      <a:lvl4pPr algn="l" rtl="0" eaLnBrk="1" fontAlgn="base" hangingPunct="1">
        <a:spcBef>
          <a:spcPct val="0"/>
        </a:spcBef>
        <a:spcAft>
          <a:spcPct val="0"/>
        </a:spcAft>
        <a:defRPr kumimoji="1" sz="4400" b="1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</a:defRPr>
      </a:lvl4pPr>
      <a:lvl5pPr algn="l" rtl="0" eaLnBrk="1" fontAlgn="base" hangingPunct="1">
        <a:spcBef>
          <a:spcPct val="0"/>
        </a:spcBef>
        <a:spcAft>
          <a:spcPct val="0"/>
        </a:spcAft>
        <a:defRPr kumimoji="1" sz="4400" b="1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</a:defRPr>
      </a:lvl5pPr>
      <a:lvl6pPr marL="457200" algn="l" rtl="0" eaLnBrk="1" fontAlgn="base" hangingPunct="1">
        <a:spcBef>
          <a:spcPct val="0"/>
        </a:spcBef>
        <a:spcAft>
          <a:spcPct val="0"/>
        </a:spcAft>
        <a:defRPr kumimoji="1" sz="4400" b="1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</a:defRPr>
      </a:lvl6pPr>
      <a:lvl7pPr marL="914400" algn="l" rtl="0" eaLnBrk="1" fontAlgn="base" hangingPunct="1">
        <a:spcBef>
          <a:spcPct val="0"/>
        </a:spcBef>
        <a:spcAft>
          <a:spcPct val="0"/>
        </a:spcAft>
        <a:defRPr kumimoji="1" sz="4400" b="1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</a:defRPr>
      </a:lvl7pPr>
      <a:lvl8pPr marL="1371600" algn="l" rtl="0" eaLnBrk="1" fontAlgn="base" hangingPunct="1">
        <a:spcBef>
          <a:spcPct val="0"/>
        </a:spcBef>
        <a:spcAft>
          <a:spcPct val="0"/>
        </a:spcAft>
        <a:defRPr kumimoji="1" sz="4400" b="1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</a:defRPr>
      </a:lvl8pPr>
      <a:lvl9pPr marL="1828800" algn="l" rtl="0" eaLnBrk="1" fontAlgn="base" hangingPunct="1">
        <a:spcBef>
          <a:spcPct val="0"/>
        </a:spcBef>
        <a:spcAft>
          <a:spcPct val="0"/>
        </a:spcAft>
        <a:defRPr kumimoji="1" sz="4400" b="1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</a:defRPr>
      </a:lvl9pPr>
    </p:titleStyle>
    <p:bodyStyle>
      <a:lvl1pPr marL="342900" indent="-342900" algn="l" rtl="0" eaLnBrk="1" fontAlgn="base" hangingPunct="1">
        <a:spcBef>
          <a:spcPct val="20000"/>
        </a:spcBef>
        <a:spcAft>
          <a:spcPct val="0"/>
        </a:spcAft>
        <a:buClr>
          <a:schemeClr val="folHlink"/>
        </a:buClr>
        <a:buSzPct val="75000"/>
        <a:buFont typeface="Monotype Sorts" pitchFamily="2" charset="2"/>
        <a:buChar char="n"/>
        <a:defRPr kumimoji="1" sz="32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ea typeface="+mn-ea"/>
          <a:cs typeface="+mn-cs"/>
        </a:defRPr>
      </a:lvl1pPr>
      <a:lvl2pPr marL="742950" indent="-285750" algn="l" rtl="0" eaLnBrk="1" fontAlgn="base" hangingPunct="1">
        <a:spcBef>
          <a:spcPct val="20000"/>
        </a:spcBef>
        <a:spcAft>
          <a:spcPct val="0"/>
        </a:spcAft>
        <a:buClr>
          <a:schemeClr val="folHlink"/>
        </a:buClr>
        <a:buChar char="–"/>
        <a:defRPr kumimoji="1" sz="28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2pPr>
      <a:lvl3pPr marL="1143000" indent="-228600" algn="l" rtl="0" eaLnBrk="1" fontAlgn="base" hangingPunct="1">
        <a:spcBef>
          <a:spcPct val="20000"/>
        </a:spcBef>
        <a:spcAft>
          <a:spcPct val="0"/>
        </a:spcAft>
        <a:buClr>
          <a:schemeClr val="folHlink"/>
        </a:buClr>
        <a:buSzPct val="60000"/>
        <a:buFont typeface="Monotype Sorts" pitchFamily="2" charset="2"/>
        <a:buChar char="n"/>
        <a:defRPr kumimoji="1" sz="24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3pPr>
      <a:lvl4pPr marL="1600200" indent="-228600" algn="l" rtl="0" eaLnBrk="1" fontAlgn="base" hangingPunct="1">
        <a:spcBef>
          <a:spcPct val="20000"/>
        </a:spcBef>
        <a:spcAft>
          <a:spcPct val="0"/>
        </a:spcAft>
        <a:buChar char="–"/>
        <a:defRPr kumimoji="1"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4pPr>
      <a:lvl5pPr marL="2057400" indent="-228600" algn="l" rtl="0" eaLnBrk="1" fontAlgn="base" hangingPunct="1">
        <a:spcBef>
          <a:spcPct val="20000"/>
        </a:spcBef>
        <a:spcAft>
          <a:spcPct val="0"/>
        </a:spcAft>
        <a:buClr>
          <a:schemeClr val="folHlink"/>
        </a:buClr>
        <a:buSzPct val="50000"/>
        <a:buFont typeface="Monotype Sorts" pitchFamily="2" charset="2"/>
        <a:buChar char="n"/>
        <a:defRPr kumimoji="1"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5pPr>
      <a:lvl6pPr marL="2514600" indent="-228600" algn="l" rtl="0" eaLnBrk="1" fontAlgn="base" hangingPunct="1">
        <a:spcBef>
          <a:spcPct val="20000"/>
        </a:spcBef>
        <a:spcAft>
          <a:spcPct val="0"/>
        </a:spcAft>
        <a:buClr>
          <a:schemeClr val="folHlink"/>
        </a:buClr>
        <a:buSzPct val="50000"/>
        <a:buFont typeface="Monotype Sorts" pitchFamily="2" charset="2"/>
        <a:buChar char="n"/>
        <a:defRPr kumimoji="1"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6pPr>
      <a:lvl7pPr marL="2971800" indent="-228600" algn="l" rtl="0" eaLnBrk="1" fontAlgn="base" hangingPunct="1">
        <a:spcBef>
          <a:spcPct val="20000"/>
        </a:spcBef>
        <a:spcAft>
          <a:spcPct val="0"/>
        </a:spcAft>
        <a:buClr>
          <a:schemeClr val="folHlink"/>
        </a:buClr>
        <a:buSzPct val="50000"/>
        <a:buFont typeface="Monotype Sorts" pitchFamily="2" charset="2"/>
        <a:buChar char="n"/>
        <a:defRPr kumimoji="1"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7pPr>
      <a:lvl8pPr marL="3429000" indent="-228600" algn="l" rtl="0" eaLnBrk="1" fontAlgn="base" hangingPunct="1">
        <a:spcBef>
          <a:spcPct val="20000"/>
        </a:spcBef>
        <a:spcAft>
          <a:spcPct val="0"/>
        </a:spcAft>
        <a:buClr>
          <a:schemeClr val="folHlink"/>
        </a:buClr>
        <a:buSzPct val="50000"/>
        <a:buFont typeface="Monotype Sorts" pitchFamily="2" charset="2"/>
        <a:buChar char="n"/>
        <a:defRPr kumimoji="1"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8pPr>
      <a:lvl9pPr marL="3886200" indent="-228600" algn="l" rtl="0" eaLnBrk="1" fontAlgn="base" hangingPunct="1">
        <a:spcBef>
          <a:spcPct val="20000"/>
        </a:spcBef>
        <a:spcAft>
          <a:spcPct val="0"/>
        </a:spcAft>
        <a:buClr>
          <a:schemeClr val="folHlink"/>
        </a:buClr>
        <a:buSzPct val="50000"/>
        <a:buFont typeface="Monotype Sorts" pitchFamily="2" charset="2"/>
        <a:buChar char="n"/>
        <a:defRPr kumimoji="1"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4" Type="http://schemas.openxmlformats.org/officeDocument/2006/relationships/audio" Target="../media/audio1.wav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4" Type="http://schemas.openxmlformats.org/officeDocument/2006/relationships/audio" Target="../media/audio1.wav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4" Type="http://schemas.openxmlformats.org/officeDocument/2006/relationships/audio" Target="../media/audio1.wav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4" Type="http://schemas.openxmlformats.org/officeDocument/2006/relationships/audio" Target="../media/audio1.wav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4" Type="http://schemas.openxmlformats.org/officeDocument/2006/relationships/audio" Target="../media/audio1.wav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4" Type="http://schemas.openxmlformats.org/officeDocument/2006/relationships/audio" Target="../media/audio1.wav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5" Type="http://schemas.openxmlformats.org/officeDocument/2006/relationships/audio" Target="../media/audio1.wav"/><Relationship Id="rId4" Type="http://schemas.microsoft.com/office/2007/relationships/hdphoto" Target="../media/hdphoto1.wdp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4" Type="http://schemas.openxmlformats.org/officeDocument/2006/relationships/audio" Target="../media/audio1.wav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4" Type="http://schemas.openxmlformats.org/officeDocument/2006/relationships/audio" Target="../media/audio1.wav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4" Type="http://schemas.openxmlformats.org/officeDocument/2006/relationships/audio" Target="../media/audio1.wav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5" Type="http://schemas.openxmlformats.org/officeDocument/2006/relationships/audio" Target="../media/audio1.wav"/><Relationship Id="rId4" Type="http://schemas.microsoft.com/office/2007/relationships/hdphoto" Target="../media/hdphoto2.wdp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4294967295"/>
          </p:nvPr>
        </p:nvSpPr>
        <p:spPr>
          <a:xfrm>
            <a:off x="0" y="2571750"/>
            <a:ext cx="8358188" cy="3786188"/>
          </a:xfrm>
        </p:spPr>
        <p:txBody>
          <a:bodyPr>
            <a:normAutofit fontScale="85000" lnSpcReduction="10000"/>
          </a:bodyPr>
          <a:lstStyle/>
          <a:p>
            <a:pPr marL="0" indent="0" algn="l">
              <a:buNone/>
            </a:pPr>
            <a:r>
              <a:rPr lang="cs-CZ" b="1" dirty="0"/>
              <a:t>Název </a:t>
            </a:r>
            <a:r>
              <a:rPr lang="cs-CZ" b="1" dirty="0" smtClean="0"/>
              <a:t>školy: </a:t>
            </a:r>
            <a:r>
              <a:rPr lang="cs-CZ" dirty="0"/>
              <a:t>Základní škola a mateřská škola, </a:t>
            </a:r>
            <a:r>
              <a:rPr lang="cs-CZ" dirty="0" smtClean="0"/>
              <a:t>  </a:t>
            </a:r>
          </a:p>
          <a:p>
            <a:pPr algn="l">
              <a:buNone/>
            </a:pPr>
            <a:r>
              <a:rPr lang="cs-CZ" dirty="0"/>
              <a:t> </a:t>
            </a:r>
            <a:r>
              <a:rPr lang="cs-CZ" dirty="0" smtClean="0"/>
              <a:t>                       Svoboda </a:t>
            </a:r>
            <a:r>
              <a:rPr lang="cs-CZ" dirty="0"/>
              <a:t>nad  Úpou, okres Trutnov</a:t>
            </a:r>
            <a:r>
              <a:rPr lang="cs-CZ" dirty="0" smtClean="0"/>
              <a:t> </a:t>
            </a:r>
          </a:p>
          <a:p>
            <a:pPr marL="0" indent="0" algn="l">
              <a:buNone/>
            </a:pPr>
            <a:r>
              <a:rPr lang="cs-CZ" b="1" dirty="0" smtClean="0"/>
              <a:t>Autor: </a:t>
            </a:r>
            <a:r>
              <a:rPr lang="cs-CZ" dirty="0"/>
              <a:t>Mgr. </a:t>
            </a:r>
            <a:r>
              <a:rPr lang="cs-CZ" dirty="0" smtClean="0"/>
              <a:t>Milada Pleskačová                                 </a:t>
            </a:r>
            <a:r>
              <a:rPr lang="cs-CZ" b="1" dirty="0" smtClean="0"/>
              <a:t>                          Datum: 15. </a:t>
            </a:r>
            <a:r>
              <a:rPr lang="cs-CZ" b="1" dirty="0"/>
              <a:t>9</a:t>
            </a:r>
            <a:r>
              <a:rPr lang="cs-CZ" b="1" dirty="0" smtClean="0"/>
              <a:t>. 2012</a:t>
            </a:r>
            <a:endParaRPr lang="cs-CZ" dirty="0" smtClean="0"/>
          </a:p>
          <a:p>
            <a:pPr marL="0" indent="0" algn="l">
              <a:buNone/>
            </a:pPr>
            <a:r>
              <a:rPr lang="cs-CZ" b="1" dirty="0" smtClean="0"/>
              <a:t>Název: </a:t>
            </a:r>
            <a:r>
              <a:rPr lang="cs-CZ" dirty="0" smtClean="0"/>
              <a:t>VY_12_INOVACE_1.2.2PRV2,3_3 </a:t>
            </a:r>
          </a:p>
          <a:p>
            <a:pPr marL="0" indent="0" algn="l">
              <a:buNone/>
            </a:pPr>
            <a:r>
              <a:rPr lang="cs-CZ" b="1" dirty="0" smtClean="0"/>
              <a:t>Téma: </a:t>
            </a:r>
            <a:r>
              <a:rPr lang="cs-CZ" dirty="0" smtClean="0"/>
              <a:t>   Naše škola                                                               </a:t>
            </a:r>
          </a:p>
          <a:p>
            <a:pPr marL="0" indent="0" algn="l">
              <a:buNone/>
            </a:pPr>
            <a:r>
              <a:rPr lang="cs-CZ" b="1" dirty="0" smtClean="0"/>
              <a:t>Ročník: </a:t>
            </a:r>
            <a:r>
              <a:rPr lang="cs-CZ" dirty="0"/>
              <a:t>2</a:t>
            </a:r>
            <a:r>
              <a:rPr lang="cs-CZ" dirty="0" smtClean="0"/>
              <a:t>. </a:t>
            </a:r>
            <a:r>
              <a:rPr lang="cs-CZ" dirty="0"/>
              <a:t>a </a:t>
            </a:r>
            <a:r>
              <a:rPr lang="cs-CZ" dirty="0" smtClean="0"/>
              <a:t>3. </a:t>
            </a:r>
          </a:p>
          <a:p>
            <a:pPr marL="0" indent="0" algn="l">
              <a:buNone/>
            </a:pPr>
            <a:r>
              <a:rPr lang="cs-CZ" b="1" dirty="0" smtClean="0"/>
              <a:t>Číslo projektu: </a:t>
            </a:r>
            <a:r>
              <a:rPr lang="cs-CZ" dirty="0"/>
              <a:t>CZ.1.07/1.4.00/21.3068</a:t>
            </a:r>
            <a:r>
              <a:rPr lang="cs-CZ" dirty="0" smtClean="0"/>
              <a:t> </a:t>
            </a:r>
            <a:endParaRPr lang="cs-CZ" dirty="0"/>
          </a:p>
        </p:txBody>
      </p:sp>
      <p:pic>
        <p:nvPicPr>
          <p:cNvPr id="4" name="obrázek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42910" y="642918"/>
            <a:ext cx="7715304" cy="1571636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292020443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  <p:sndAc>
          <p:stSnd>
            <p:snd r:embed="rId2" name="breeze.wav"/>
          </p:stSnd>
        </p:sndAc>
      </p:transition>
    </mc:Choice>
    <mc:Fallback xmlns="">
      <p:transition spd="med">
        <p:fade/>
        <p:sndAc>
          <p:stSnd>
            <p:snd r:embed="rId4" name="breeze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457200" y="260648"/>
            <a:ext cx="7772400" cy="1368152"/>
          </a:xfrm>
        </p:spPr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457200" y="1844824"/>
            <a:ext cx="7772400" cy="4176464"/>
          </a:xfrm>
        </p:spPr>
        <p:txBody>
          <a:bodyPr/>
          <a:lstStyle/>
          <a:p>
            <a:pPr algn="l"/>
            <a:r>
              <a:rPr lang="cs-CZ" sz="1800" dirty="0" smtClean="0"/>
              <a:t>	Materiál je určen žákům 2.a 3.třídy ZŠ a MŠ Svoboda nad </a:t>
            </a:r>
            <a:r>
              <a:rPr lang="cs-CZ" sz="1800" dirty="0"/>
              <a:t>Ú</a:t>
            </a:r>
            <a:r>
              <a:rPr lang="cs-CZ" sz="1800" dirty="0" smtClean="0"/>
              <a:t>pou k seznámení s učivem o naší škole. </a:t>
            </a:r>
          </a:p>
          <a:p>
            <a:pPr algn="l"/>
            <a:r>
              <a:rPr lang="cs-CZ" sz="1800" dirty="0" smtClean="0"/>
              <a:t>	Materiál je inovativní tím, že je určen pro použití na interaktivní tabuli. Žáci se mohou do práce aktivně zapojit, informace se odkrývají postupně a žáci mohou dopředu odhadnout, co je na fotografii. Titulky k fotografii se odkryjí dodatečně ke kontrole. V materiálu jsou animované prvky pro zpestření výuky. </a:t>
            </a:r>
          </a:p>
          <a:p>
            <a:pPr algn="l"/>
            <a:r>
              <a:rPr lang="cs-CZ" sz="1800" dirty="0" smtClean="0"/>
              <a:t>	Materiál podporuje čtenářskou a informační gramotnost, poskytuje rozšiřující informace a souvislosti, není výčtem učiva, je pouze podkladem pro práci učitele. </a:t>
            </a:r>
          </a:p>
          <a:p>
            <a:pPr algn="l"/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8221167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  <p:sndAc>
          <p:stSnd>
            <p:snd r:embed="rId2" name="breeze.wav"/>
          </p:stSnd>
        </p:sndAc>
      </p:transition>
    </mc:Choice>
    <mc:Fallback xmlns="">
      <p:transition spd="med">
        <p:fade/>
        <p:sndAc>
          <p:stSnd>
            <p:snd r:embed="rId3" name="breeze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Naše škola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4400" dirty="0" smtClean="0"/>
              <a:t>ZŠ a MŠ Svoboda nad Úpou</a:t>
            </a:r>
            <a:endParaRPr lang="cs-CZ" sz="4400" dirty="0"/>
          </a:p>
        </p:txBody>
      </p:sp>
    </p:spTree>
    <p:extLst>
      <p:ext uri="{BB962C8B-B14F-4D97-AF65-F5344CB8AC3E}">
        <p14:creationId xmlns:p14="http://schemas.microsoft.com/office/powerpoint/2010/main" val="353048594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  <p:sndAc>
          <p:stSnd>
            <p:snd r:embed="rId2" name="breeze.wav"/>
          </p:stSnd>
        </p:sndAc>
      </p:transition>
    </mc:Choice>
    <mc:Fallback xmlns="">
      <p:transition spd="med">
        <p:fade/>
        <p:sndAc>
          <p:stSnd>
            <p:snd r:embed="rId3" name="breeze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6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43632" y="136431"/>
            <a:ext cx="4972784" cy="6631785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1340768"/>
            <a:ext cx="3168352" cy="3456384"/>
          </a:xfrm>
        </p:spPr>
        <p:txBody>
          <a:bodyPr>
            <a:normAutofit/>
          </a:bodyPr>
          <a:lstStyle/>
          <a:p>
            <a:pPr algn="ctr"/>
            <a:r>
              <a:rPr lang="cs-CZ" sz="5400" dirty="0" smtClean="0"/>
              <a:t>Základní škola</a:t>
            </a:r>
            <a:endParaRPr lang="cs-CZ" sz="5400" dirty="0"/>
          </a:p>
        </p:txBody>
      </p:sp>
      <p:sp>
        <p:nvSpPr>
          <p:cNvPr id="3" name="Obdélník 2"/>
          <p:cNvSpPr/>
          <p:nvPr/>
        </p:nvSpPr>
        <p:spPr>
          <a:xfrm>
            <a:off x="2286000" y="1843951"/>
            <a:ext cx="4572000" cy="3170099"/>
          </a:xfrm>
          <a:prstGeom prst="rect">
            <a:avLst/>
          </a:prstGeom>
        </p:spPr>
        <p:txBody>
          <a:bodyPr>
            <a:spAutoFit/>
          </a:bodyPr>
          <a:lstStyle/>
          <a:p>
            <a:endParaRPr lang="cs-CZ" sz="800" dirty="0">
              <a:solidFill>
                <a:prstClr val="black"/>
              </a:solidFill>
            </a:endParaRPr>
          </a:p>
          <a:p>
            <a:endParaRPr lang="cs-CZ" sz="800" dirty="0">
              <a:solidFill>
                <a:prstClr val="black"/>
              </a:solidFill>
            </a:endParaRPr>
          </a:p>
          <a:p>
            <a:endParaRPr lang="cs-CZ" sz="800" dirty="0">
              <a:solidFill>
                <a:prstClr val="black"/>
              </a:solidFill>
            </a:endParaRPr>
          </a:p>
          <a:p>
            <a:endParaRPr lang="cs-CZ" sz="800" dirty="0">
              <a:solidFill>
                <a:prstClr val="black"/>
              </a:solidFill>
            </a:endParaRPr>
          </a:p>
          <a:p>
            <a:endParaRPr lang="cs-CZ" sz="800" dirty="0">
              <a:solidFill>
                <a:prstClr val="black"/>
              </a:solidFill>
            </a:endParaRPr>
          </a:p>
          <a:p>
            <a:endParaRPr lang="cs-CZ" sz="800" dirty="0">
              <a:solidFill>
                <a:prstClr val="black"/>
              </a:solidFill>
            </a:endParaRPr>
          </a:p>
          <a:p>
            <a:endParaRPr lang="cs-CZ" sz="800" dirty="0">
              <a:solidFill>
                <a:prstClr val="black"/>
              </a:solidFill>
            </a:endParaRPr>
          </a:p>
          <a:p>
            <a:endParaRPr lang="cs-CZ" sz="800" dirty="0">
              <a:solidFill>
                <a:prstClr val="black"/>
              </a:solidFill>
            </a:endParaRPr>
          </a:p>
          <a:p>
            <a:endParaRPr lang="cs-CZ" sz="800" dirty="0">
              <a:solidFill>
                <a:prstClr val="black"/>
              </a:solidFill>
            </a:endParaRPr>
          </a:p>
          <a:p>
            <a:endParaRPr lang="cs-CZ" sz="800" dirty="0">
              <a:solidFill>
                <a:prstClr val="black"/>
              </a:solidFill>
            </a:endParaRPr>
          </a:p>
          <a:p>
            <a:endParaRPr lang="cs-CZ" sz="800" dirty="0">
              <a:solidFill>
                <a:prstClr val="black"/>
              </a:solidFill>
            </a:endParaRPr>
          </a:p>
          <a:p>
            <a:endParaRPr lang="cs-CZ" sz="800" dirty="0">
              <a:solidFill>
                <a:prstClr val="black"/>
              </a:solidFill>
            </a:endParaRPr>
          </a:p>
          <a:p>
            <a:endParaRPr lang="cs-CZ" sz="800" dirty="0">
              <a:solidFill>
                <a:prstClr val="black"/>
              </a:solidFill>
            </a:endParaRPr>
          </a:p>
          <a:p>
            <a:endParaRPr lang="cs-CZ" sz="800" dirty="0">
              <a:solidFill>
                <a:prstClr val="black"/>
              </a:solidFill>
            </a:endParaRPr>
          </a:p>
          <a:p>
            <a:endParaRPr lang="cs-CZ" sz="800" dirty="0">
              <a:solidFill>
                <a:prstClr val="black"/>
              </a:solidFill>
            </a:endParaRPr>
          </a:p>
          <a:p>
            <a:endParaRPr lang="cs-CZ" sz="800" dirty="0">
              <a:solidFill>
                <a:prstClr val="black"/>
              </a:solidFill>
            </a:endParaRPr>
          </a:p>
          <a:p>
            <a:endParaRPr lang="cs-CZ" sz="800" dirty="0">
              <a:solidFill>
                <a:prstClr val="black"/>
              </a:solidFill>
            </a:endParaRPr>
          </a:p>
          <a:p>
            <a:endParaRPr lang="cs-CZ" sz="800" dirty="0">
              <a:solidFill>
                <a:prstClr val="black"/>
              </a:solidFill>
            </a:endParaRPr>
          </a:p>
          <a:p>
            <a:endParaRPr lang="cs-CZ" sz="800" dirty="0">
              <a:solidFill>
                <a:prstClr val="black"/>
              </a:solidFill>
            </a:endParaRPr>
          </a:p>
          <a:p>
            <a:endParaRPr lang="cs-CZ" sz="800" dirty="0">
              <a:solidFill>
                <a:prstClr val="black"/>
              </a:solidFill>
            </a:endParaRPr>
          </a:p>
          <a:p>
            <a:endParaRPr lang="cs-CZ" sz="800" dirty="0">
              <a:solidFill>
                <a:prstClr val="black"/>
              </a:solidFill>
            </a:endParaRPr>
          </a:p>
          <a:p>
            <a:endParaRPr lang="cs-CZ" sz="800" dirty="0">
              <a:solidFill>
                <a:prstClr val="black"/>
              </a:solidFill>
            </a:endParaRPr>
          </a:p>
          <a:p>
            <a:endParaRPr lang="cs-CZ" sz="800" dirty="0">
              <a:solidFill>
                <a:prstClr val="black"/>
              </a:solidFill>
            </a:endParaRPr>
          </a:p>
          <a:p>
            <a:endParaRPr lang="cs-CZ" sz="800" dirty="0">
              <a:solidFill>
                <a:prstClr val="black"/>
              </a:solidFill>
            </a:endParaRPr>
          </a:p>
          <a:p>
            <a:endParaRPr lang="cs-CZ" sz="800" dirty="0">
              <a:solidFill>
                <a:prstClr val="black"/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2195736" y="3789040"/>
            <a:ext cx="3528392" cy="317009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cs-CZ" sz="800" dirty="0">
              <a:solidFill>
                <a:prstClr val="black"/>
              </a:solidFill>
            </a:endParaRPr>
          </a:p>
          <a:p>
            <a:endParaRPr lang="cs-CZ" sz="800" dirty="0">
              <a:solidFill>
                <a:prstClr val="black"/>
              </a:solidFill>
            </a:endParaRPr>
          </a:p>
          <a:p>
            <a:endParaRPr lang="cs-CZ" sz="800" dirty="0">
              <a:solidFill>
                <a:prstClr val="black"/>
              </a:solidFill>
            </a:endParaRPr>
          </a:p>
          <a:p>
            <a:endParaRPr lang="cs-CZ" sz="800" dirty="0">
              <a:solidFill>
                <a:prstClr val="black"/>
              </a:solidFill>
            </a:endParaRPr>
          </a:p>
          <a:p>
            <a:endParaRPr lang="cs-CZ" sz="800" dirty="0">
              <a:solidFill>
                <a:prstClr val="black"/>
              </a:solidFill>
            </a:endParaRPr>
          </a:p>
          <a:p>
            <a:endParaRPr lang="cs-CZ" sz="800" dirty="0">
              <a:solidFill>
                <a:prstClr val="black"/>
              </a:solidFill>
            </a:endParaRPr>
          </a:p>
          <a:p>
            <a:endParaRPr lang="cs-CZ" sz="800" dirty="0">
              <a:solidFill>
                <a:prstClr val="black"/>
              </a:solidFill>
            </a:endParaRPr>
          </a:p>
          <a:p>
            <a:endParaRPr lang="cs-CZ" sz="800" dirty="0">
              <a:solidFill>
                <a:prstClr val="black"/>
              </a:solidFill>
            </a:endParaRPr>
          </a:p>
          <a:p>
            <a:endParaRPr lang="cs-CZ" sz="800" dirty="0">
              <a:solidFill>
                <a:prstClr val="black"/>
              </a:solidFill>
            </a:endParaRPr>
          </a:p>
          <a:p>
            <a:endParaRPr lang="cs-CZ" sz="800" dirty="0">
              <a:solidFill>
                <a:prstClr val="black"/>
              </a:solidFill>
            </a:endParaRPr>
          </a:p>
          <a:p>
            <a:endParaRPr lang="cs-CZ" sz="800" dirty="0">
              <a:solidFill>
                <a:prstClr val="black"/>
              </a:solidFill>
            </a:endParaRPr>
          </a:p>
          <a:p>
            <a:endParaRPr lang="cs-CZ" sz="800" dirty="0">
              <a:solidFill>
                <a:prstClr val="black"/>
              </a:solidFill>
            </a:endParaRPr>
          </a:p>
          <a:p>
            <a:endParaRPr lang="cs-CZ" sz="800" dirty="0">
              <a:solidFill>
                <a:prstClr val="black"/>
              </a:solidFill>
            </a:endParaRPr>
          </a:p>
          <a:p>
            <a:endParaRPr lang="cs-CZ" sz="800" dirty="0">
              <a:solidFill>
                <a:prstClr val="black"/>
              </a:solidFill>
            </a:endParaRPr>
          </a:p>
          <a:p>
            <a:endParaRPr lang="cs-CZ" sz="800" dirty="0">
              <a:solidFill>
                <a:prstClr val="black"/>
              </a:solidFill>
            </a:endParaRPr>
          </a:p>
          <a:p>
            <a:endParaRPr lang="cs-CZ" sz="800" dirty="0">
              <a:solidFill>
                <a:prstClr val="black"/>
              </a:solidFill>
            </a:endParaRPr>
          </a:p>
          <a:p>
            <a:endParaRPr lang="cs-CZ" sz="800" dirty="0">
              <a:solidFill>
                <a:prstClr val="black"/>
              </a:solidFill>
            </a:endParaRPr>
          </a:p>
          <a:p>
            <a:endParaRPr lang="cs-CZ" sz="800" dirty="0">
              <a:solidFill>
                <a:prstClr val="black"/>
              </a:solidFill>
            </a:endParaRPr>
          </a:p>
          <a:p>
            <a:endParaRPr lang="cs-CZ" sz="800" dirty="0">
              <a:solidFill>
                <a:prstClr val="black"/>
              </a:solidFill>
            </a:endParaRPr>
          </a:p>
          <a:p>
            <a:endParaRPr lang="cs-CZ" sz="800" dirty="0">
              <a:solidFill>
                <a:prstClr val="black"/>
              </a:solidFill>
            </a:endParaRPr>
          </a:p>
          <a:p>
            <a:endParaRPr lang="cs-CZ" sz="800" dirty="0">
              <a:solidFill>
                <a:prstClr val="black"/>
              </a:solidFill>
            </a:endParaRPr>
          </a:p>
          <a:p>
            <a:endParaRPr lang="cs-CZ" sz="800" dirty="0">
              <a:solidFill>
                <a:prstClr val="black"/>
              </a:solidFill>
            </a:endParaRPr>
          </a:p>
          <a:p>
            <a:endParaRPr lang="cs-CZ" sz="800" dirty="0">
              <a:solidFill>
                <a:prstClr val="black"/>
              </a:solidFill>
            </a:endParaRPr>
          </a:p>
          <a:p>
            <a:endParaRPr lang="cs-CZ" sz="800" dirty="0">
              <a:solidFill>
                <a:prstClr val="black"/>
              </a:solidFill>
            </a:endParaRPr>
          </a:p>
          <a:p>
            <a:endParaRPr lang="cs-CZ" sz="800" dirty="0">
              <a:solidFill>
                <a:prstClr val="black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2286000" y="4797152"/>
            <a:ext cx="4446240" cy="193899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cs-CZ" sz="800" dirty="0">
              <a:solidFill>
                <a:prstClr val="black"/>
              </a:solidFill>
            </a:endParaRPr>
          </a:p>
          <a:p>
            <a:endParaRPr lang="cs-CZ" sz="800" dirty="0">
              <a:solidFill>
                <a:prstClr val="black"/>
              </a:solidFill>
            </a:endParaRPr>
          </a:p>
          <a:p>
            <a:endParaRPr lang="cs-CZ" sz="800" dirty="0">
              <a:solidFill>
                <a:prstClr val="black"/>
              </a:solidFill>
            </a:endParaRPr>
          </a:p>
          <a:p>
            <a:endParaRPr lang="cs-CZ" sz="800" dirty="0">
              <a:solidFill>
                <a:prstClr val="black"/>
              </a:solidFill>
            </a:endParaRPr>
          </a:p>
          <a:p>
            <a:endParaRPr lang="cs-CZ" sz="800" dirty="0">
              <a:solidFill>
                <a:prstClr val="black"/>
              </a:solidFill>
            </a:endParaRPr>
          </a:p>
          <a:p>
            <a:endParaRPr lang="cs-CZ" sz="800" dirty="0">
              <a:solidFill>
                <a:prstClr val="black"/>
              </a:solidFill>
            </a:endParaRPr>
          </a:p>
          <a:p>
            <a:endParaRPr lang="cs-CZ" sz="800" dirty="0">
              <a:solidFill>
                <a:prstClr val="black"/>
              </a:solidFill>
            </a:endParaRPr>
          </a:p>
          <a:p>
            <a:endParaRPr lang="cs-CZ" sz="800" dirty="0">
              <a:solidFill>
                <a:prstClr val="black"/>
              </a:solidFill>
            </a:endParaRPr>
          </a:p>
          <a:p>
            <a:endParaRPr lang="cs-CZ" sz="800" dirty="0">
              <a:solidFill>
                <a:prstClr val="black"/>
              </a:solidFill>
            </a:endParaRPr>
          </a:p>
          <a:p>
            <a:endParaRPr lang="cs-CZ" sz="800" dirty="0">
              <a:solidFill>
                <a:prstClr val="black"/>
              </a:solidFill>
            </a:endParaRPr>
          </a:p>
          <a:p>
            <a:endParaRPr lang="cs-CZ" sz="800" dirty="0">
              <a:solidFill>
                <a:prstClr val="black"/>
              </a:solidFill>
            </a:endParaRPr>
          </a:p>
          <a:p>
            <a:endParaRPr lang="cs-CZ" sz="800" dirty="0">
              <a:solidFill>
                <a:prstClr val="black"/>
              </a:solidFill>
            </a:endParaRPr>
          </a:p>
          <a:p>
            <a:endParaRPr lang="cs-CZ" sz="800" dirty="0">
              <a:solidFill>
                <a:prstClr val="black"/>
              </a:solidFill>
            </a:endParaRPr>
          </a:p>
          <a:p>
            <a:endParaRPr lang="cs-CZ" sz="800" dirty="0">
              <a:solidFill>
                <a:prstClr val="black"/>
              </a:solidFill>
            </a:endParaRPr>
          </a:p>
          <a:p>
            <a:r>
              <a:rPr lang="cs-CZ" sz="800" dirty="0" smtClean="0">
                <a:solidFill>
                  <a:prstClr val="black"/>
                </a:solidFill>
              </a:rPr>
              <a:t>			Mgr. Milada Pleskačová</a:t>
            </a:r>
            <a:endParaRPr lang="cs-CZ" sz="800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8603657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  <p:sndAc>
          <p:stSnd>
            <p:snd r:embed="rId2" name="breeze.wav"/>
          </p:stSnd>
        </p:sndAc>
      </p:transition>
    </mc:Choice>
    <mc:Fallback xmlns="">
      <p:transition spd="med">
        <p:fade/>
        <p:sndAc>
          <p:stSnd>
            <p:snd r:embed="rId4" name="breeze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0" tmFilter="0, 0; .2, .5; .8, .5; 1, 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7" dur="250" autoRev="1" fill="hold"/>
                                        <p:tgtEl>
                                          <p:spTgt spid="2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09053"/>
            <a:ext cx="5040560" cy="6720747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64088" y="332656"/>
            <a:ext cx="3528392" cy="2304256"/>
          </a:xfrm>
        </p:spPr>
        <p:txBody>
          <a:bodyPr/>
          <a:lstStyle/>
          <a:p>
            <a:pPr algn="r"/>
            <a:r>
              <a:rPr lang="cs-CZ" dirty="0" smtClean="0"/>
              <a:t>Školní hřiště</a:t>
            </a:r>
            <a:br>
              <a:rPr lang="cs-CZ" dirty="0" smtClean="0"/>
            </a:br>
            <a:r>
              <a:rPr lang="cs-CZ" dirty="0" smtClean="0"/>
              <a:t> </a:t>
            </a:r>
            <a:r>
              <a:rPr lang="cs-CZ" sz="2400" dirty="0" smtClean="0"/>
              <a:t/>
            </a:r>
            <a:br>
              <a:rPr lang="cs-CZ" sz="2400" dirty="0" smtClean="0"/>
            </a:br>
            <a:r>
              <a:rPr lang="cs-CZ" sz="2400" dirty="0" smtClean="0"/>
              <a:t/>
            </a:r>
            <a:br>
              <a:rPr lang="cs-CZ" sz="2400" dirty="0" smtClean="0"/>
            </a:br>
            <a:endParaRPr lang="cs-CZ" sz="2400" dirty="0"/>
          </a:p>
        </p:txBody>
      </p:sp>
      <p:sp>
        <p:nvSpPr>
          <p:cNvPr id="5" name="Vodorovný svitek 4"/>
          <p:cNvSpPr/>
          <p:nvPr/>
        </p:nvSpPr>
        <p:spPr bwMode="auto">
          <a:xfrm>
            <a:off x="5364088" y="1844824"/>
            <a:ext cx="3600400" cy="4896544"/>
          </a:xfrm>
          <a:prstGeom prst="horizontalScroll">
            <a:avLst>
              <a:gd name="adj" fmla="val 4599"/>
            </a:avLst>
          </a:prstGeom>
          <a:solidFill>
            <a:schemeClr val="accent1">
              <a:lumMod val="40000"/>
              <a:lumOff val="60000"/>
            </a:schemeClr>
          </a:solidFill>
          <a:ln w="9525" cap="flat" cmpd="sng" algn="ctr">
            <a:solidFill>
              <a:schemeClr val="accent2">
                <a:lumMod val="7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endParaRPr lang="cs-CZ" sz="2400" dirty="0" smtClean="0">
              <a:solidFill>
                <a:schemeClr val="accent2">
                  <a:lumMod val="75000"/>
                </a:schemeClr>
              </a:solidFill>
            </a:endParaRPr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endParaRPr lang="cs-CZ" sz="2400" dirty="0">
              <a:solidFill>
                <a:schemeClr val="accent2">
                  <a:lumMod val="75000"/>
                </a:schemeClr>
              </a:solidFill>
            </a:endParaRPr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endParaRPr lang="cs-CZ" sz="2400" dirty="0" smtClean="0">
              <a:solidFill>
                <a:schemeClr val="accent2">
                  <a:lumMod val="75000"/>
                </a:schemeClr>
              </a:solidFill>
            </a:endParaRPr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cs-CZ" sz="2400" dirty="0" smtClean="0">
                <a:solidFill>
                  <a:schemeClr val="accent2">
                    <a:lumMod val="75000"/>
                  </a:schemeClr>
                </a:solidFill>
              </a:rPr>
              <a:t>nesmíš sem chodit sám</a:t>
            </a:r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endParaRPr kumimoji="0" lang="cs-CZ" sz="2400" b="0" i="0" u="none" strike="noStrike" cap="none" normalizeH="0" baseline="0" dirty="0" smtClean="0">
              <a:ln>
                <a:noFill/>
              </a:ln>
              <a:solidFill>
                <a:schemeClr val="accent2">
                  <a:lumMod val="75000"/>
                </a:schemeClr>
              </a:solidFill>
              <a:effectLst/>
              <a:latin typeface="Times New Roman" pitchFamily="18" charset="0"/>
            </a:endParaRPr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endParaRPr kumimoji="0" lang="cs-CZ" sz="2400" b="0" i="0" u="none" strike="noStrike" cap="none" normalizeH="0" baseline="0" dirty="0" smtClean="0">
              <a:ln>
                <a:noFill/>
              </a:ln>
              <a:solidFill>
                <a:schemeClr val="accent2">
                  <a:lumMod val="75000"/>
                </a:schemeClr>
              </a:solidFill>
              <a:effectLst/>
              <a:latin typeface="Times New Roman" pitchFamily="18" charset="0"/>
            </a:endParaRPr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cs-CZ" sz="2400" dirty="0">
                <a:solidFill>
                  <a:schemeClr val="accent2">
                    <a:lumMod val="75000"/>
                  </a:schemeClr>
                </a:solidFill>
              </a:rPr>
              <a:t>musíš mít vhodné boty</a:t>
            </a:r>
            <a:endParaRPr kumimoji="0" lang="cs-CZ" sz="2400" b="0" i="0" u="none" strike="noStrike" cap="none" normalizeH="0" baseline="0" dirty="0" smtClean="0">
              <a:ln>
                <a:noFill/>
              </a:ln>
              <a:solidFill>
                <a:schemeClr val="accent2">
                  <a:lumMod val="75000"/>
                </a:schemeClr>
              </a:solidFill>
              <a:effectLst/>
              <a:latin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70360535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  <p:sndAc>
          <p:stSnd>
            <p:snd r:embed="rId2" name="breeze.wav"/>
          </p:stSnd>
        </p:sndAc>
      </p:transition>
    </mc:Choice>
    <mc:Fallback xmlns="">
      <p:transition spd="med">
        <p:fade/>
        <p:sndAc>
          <p:stSnd>
            <p:snd r:embed="rId4" name="breeze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5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9499" y="116632"/>
            <a:ext cx="8888874" cy="6666656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Školní zahrada</a:t>
            </a:r>
            <a:endParaRPr lang="cs-CZ" dirty="0"/>
          </a:p>
        </p:txBody>
      </p:sp>
      <p:sp>
        <p:nvSpPr>
          <p:cNvPr id="5" name="Výbuch 1 4"/>
          <p:cNvSpPr/>
          <p:nvPr/>
        </p:nvSpPr>
        <p:spPr bwMode="auto">
          <a:xfrm>
            <a:off x="1547664" y="3573016"/>
            <a:ext cx="3240360" cy="2952328"/>
          </a:xfrm>
          <a:prstGeom prst="irregularSeal1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2800" b="0" i="0" u="none" strike="noStrike" cap="none" normalizeH="0" baseline="0" dirty="0" smtClean="0">
                <a:ln>
                  <a:noFill/>
                </a:ln>
                <a:solidFill>
                  <a:schemeClr val="bg2"/>
                </a:solidFill>
                <a:effectLst/>
                <a:latin typeface="Times New Roman" pitchFamily="18" charset="0"/>
              </a:rPr>
              <a:t>Jak tu trávíte čas?</a:t>
            </a:r>
          </a:p>
        </p:txBody>
      </p:sp>
    </p:spTree>
    <p:extLst>
      <p:ext uri="{BB962C8B-B14F-4D97-AF65-F5344CB8AC3E}">
        <p14:creationId xmlns:p14="http://schemas.microsoft.com/office/powerpoint/2010/main" val="197010207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  <p:sndAc>
          <p:stSnd>
            <p:snd r:embed="rId2" name="breeze.wav"/>
          </p:stSnd>
        </p:sndAc>
      </p:transition>
    </mc:Choice>
    <mc:Fallback xmlns="">
      <p:transition spd="med">
        <p:fade/>
        <p:sndAc>
          <p:stSnd>
            <p:snd r:embed="rId4" name="breeze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5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71800" y="41209"/>
            <a:ext cx="5112568" cy="6816758"/>
          </a:xfrm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915816" y="381000"/>
            <a:ext cx="5999584" cy="838200"/>
          </a:xfrm>
        </p:spPr>
        <p:txBody>
          <a:bodyPr/>
          <a:lstStyle/>
          <a:p>
            <a:r>
              <a:rPr lang="cs-CZ" dirty="0" smtClean="0"/>
              <a:t>Šatna u družiny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111554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  <p:sndAc>
          <p:stSnd>
            <p:snd r:embed="rId2" name="breeze.wav"/>
          </p:stSnd>
        </p:sndAc>
      </p:transition>
    </mc:Choice>
    <mc:Fallback xmlns="">
      <p:transition spd="med">
        <p:fade/>
        <p:sndAc>
          <p:stSnd>
            <p:snd r:embed="rId4" name="breeze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13254" y="116633"/>
            <a:ext cx="4914545" cy="6552727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	Školní družina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2527436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  <p:sndAc>
          <p:stSnd>
            <p:snd r:embed="rId2" name="breeze.wav"/>
          </p:stSnd>
        </p:sndAc>
      </p:transition>
    </mc:Choice>
    <mc:Fallback xmlns="">
      <p:transition spd="med">
        <p:fade/>
        <p:sndAc>
          <p:stSnd>
            <p:snd r:embed="rId4" name="breeze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3" cstate="print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sharpenSoften amount="20000"/>
                    </a14:imgEffect>
                    <a14:imgEffect>
                      <a14:brightnessContrast bright="5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13254" y="116633"/>
            <a:ext cx="4914545" cy="6552727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	Ředitelna</a:t>
            </a:r>
            <a:endParaRPr lang="cs-CZ" dirty="0"/>
          </a:p>
        </p:txBody>
      </p:sp>
      <p:sp>
        <p:nvSpPr>
          <p:cNvPr id="5" name="Obláček 4"/>
          <p:cNvSpPr/>
          <p:nvPr/>
        </p:nvSpPr>
        <p:spPr bwMode="auto">
          <a:xfrm>
            <a:off x="107504" y="1844824"/>
            <a:ext cx="2880320" cy="2232248"/>
          </a:xfrm>
          <a:prstGeom prst="cloudCallout">
            <a:avLst>
              <a:gd name="adj1" fmla="val -50040"/>
              <a:gd name="adj2" fmla="val -95675"/>
            </a:avLst>
          </a:prstGeom>
          <a:solidFill>
            <a:schemeClr val="accent3">
              <a:lumMod val="40000"/>
              <a:lumOff val="60000"/>
            </a:schemeClr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2800" b="0" i="0" u="none" strike="noStrike" cap="none" normalizeH="0" baseline="0" dirty="0" smtClean="0">
                <a:ln>
                  <a:noFill/>
                </a:ln>
                <a:solidFill>
                  <a:schemeClr val="bg2">
                    <a:lumMod val="75000"/>
                  </a:schemeClr>
                </a:solidFill>
                <a:effectLst/>
                <a:latin typeface="Times New Roman" pitchFamily="18" charset="0"/>
              </a:rPr>
              <a:t>Jak se jmenuje pan ředitel?</a:t>
            </a:r>
          </a:p>
        </p:txBody>
      </p:sp>
    </p:spTree>
    <p:extLst>
      <p:ext uri="{BB962C8B-B14F-4D97-AF65-F5344CB8AC3E}">
        <p14:creationId xmlns:p14="http://schemas.microsoft.com/office/powerpoint/2010/main" val="122868321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  <p:sndAc>
          <p:stSnd>
            <p:snd r:embed="rId2" name="breeze.wav"/>
          </p:stSnd>
        </p:sndAc>
      </p:transition>
    </mc:Choice>
    <mc:Fallback xmlns="">
      <p:transition spd="med">
        <p:fade/>
        <p:sndAc>
          <p:stSnd>
            <p:snd r:embed="rId5" name="breeze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5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43808" y="116632"/>
            <a:ext cx="4983993" cy="6645324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381000"/>
            <a:ext cx="2592288" cy="2183904"/>
          </a:xfrm>
        </p:spPr>
        <p:txBody>
          <a:bodyPr/>
          <a:lstStyle/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>3.patro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7830111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  <p:sndAc>
          <p:stSnd>
            <p:snd r:embed="rId2" name="breeze.wav"/>
          </p:stSnd>
        </p:sndAc>
      </p:transition>
    </mc:Choice>
    <mc:Fallback xmlns="">
      <p:transition spd="med">
        <p:fade/>
        <p:sndAc>
          <p:stSnd>
            <p:snd r:embed="rId4" name="breeze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43808" y="137220"/>
            <a:ext cx="4968552" cy="6624736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381000"/>
            <a:ext cx="2160240" cy="2615952"/>
          </a:xfrm>
        </p:spPr>
        <p:txBody>
          <a:bodyPr/>
          <a:lstStyle/>
          <a:p>
            <a:r>
              <a:rPr lang="cs-CZ" dirty="0" smtClean="0"/>
              <a:t>třída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426193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  <p:sndAc>
          <p:stSnd>
            <p:snd r:embed="rId2" name="breeze.wav"/>
          </p:stSnd>
        </p:sndAc>
      </p:transition>
    </mc:Choice>
    <mc:Fallback xmlns="">
      <p:transition spd="med">
        <p:fade/>
        <p:sndAc>
          <p:stSnd>
            <p:snd r:embed="rId4" name="breeze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43808" y="137220"/>
            <a:ext cx="4968552" cy="6624736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1520" y="381000"/>
            <a:ext cx="3744416" cy="3264024"/>
          </a:xfrm>
        </p:spPr>
        <p:txBody>
          <a:bodyPr/>
          <a:lstStyle/>
          <a:p>
            <a:r>
              <a:rPr lang="cs-CZ" dirty="0" smtClean="0"/>
              <a:t>Tělocvična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5183714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  <p:sndAc>
          <p:stSnd>
            <p:snd r:embed="rId2" name="breeze.wav"/>
          </p:stSnd>
        </p:sndAc>
      </p:transition>
    </mc:Choice>
    <mc:Fallback xmlns="">
      <p:transition spd="med">
        <p:fade/>
        <p:sndAc>
          <p:stSnd>
            <p:snd r:embed="rId4" name="breeze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3" cstate="print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sharpenSoften amount="35000"/>
                    </a14:imgEffect>
                    <a14:imgEffect>
                      <a14:brightnessContrast bright="11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43808" y="137220"/>
            <a:ext cx="4968552" cy="6624736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	Školní jídelna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7473473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  <p:sndAc>
          <p:stSnd>
            <p:snd r:embed="rId2" name="breeze.wav"/>
          </p:stSnd>
        </p:sndAc>
      </p:transition>
    </mc:Choice>
    <mc:Fallback xmlns="">
      <p:transition spd="med">
        <p:fade/>
        <p:sndAc>
          <p:stSnd>
            <p:snd r:embed="rId5" name="breeze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381000"/>
            <a:ext cx="9144000" cy="838200"/>
          </a:xfrm>
        </p:spPr>
        <p:txBody>
          <a:bodyPr/>
          <a:lstStyle/>
          <a:p>
            <a:pPr algn="ctr"/>
            <a:r>
              <a:rPr lang="cs-CZ" dirty="0" smtClean="0"/>
              <a:t>Seznam použitých materiálů: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1600200"/>
            <a:ext cx="8735888" cy="4495800"/>
          </a:xfrm>
        </p:spPr>
        <p:txBody>
          <a:bodyPr/>
          <a:lstStyle/>
          <a:p>
            <a:r>
              <a:rPr lang="cs-CZ" sz="2800" dirty="0" smtClean="0">
                <a:latin typeface="+mj-lt"/>
              </a:rPr>
              <a:t>Použité fotografie archiv </a:t>
            </a:r>
            <a:r>
              <a:rPr lang="cs-CZ" sz="2800" smtClean="0">
                <a:latin typeface="+mj-lt"/>
              </a:rPr>
              <a:t>autora</a:t>
            </a:r>
            <a:r>
              <a:rPr lang="cs-CZ" sz="2800" smtClean="0">
                <a:latin typeface="+mj-lt"/>
              </a:rPr>
              <a:t>.</a:t>
            </a:r>
            <a:endParaRPr lang="cs-CZ" dirty="0">
              <a:effectLst/>
            </a:endParaRPr>
          </a:p>
          <a:p>
            <a:r>
              <a:rPr lang="cs-CZ" sz="1200" dirty="0">
                <a:effectLst/>
                <a:latin typeface="Arial, sans-serif"/>
              </a:rPr>
              <a:t>ŠTIKOVÁ, Věra. </a:t>
            </a:r>
            <a:r>
              <a:rPr lang="cs-CZ" sz="1200" i="1" dirty="0">
                <a:effectLst/>
                <a:latin typeface="Arial, sans-serif"/>
              </a:rPr>
              <a:t>Já a můj svět: prvouka pro 3. ročník.</a:t>
            </a:r>
            <a:r>
              <a:rPr lang="cs-CZ" sz="1200" dirty="0">
                <a:effectLst/>
                <a:latin typeface="Arial, sans-serif"/>
              </a:rPr>
              <a:t> 1. vyd. Brno: Nová škola, 2008, 2 sv. Duhová řada. ISBN 978-80-7289-097-2.</a:t>
            </a:r>
            <a:r>
              <a:rPr lang="cs-CZ" sz="1200" i="1" dirty="0">
                <a:effectLst/>
                <a:latin typeface="Arial, sans-serif"/>
              </a:rPr>
              <a:t> </a:t>
            </a:r>
            <a:endParaRPr lang="cs-CZ" sz="1200" dirty="0">
              <a:effectLst/>
            </a:endParaRPr>
          </a:p>
          <a:p>
            <a:r>
              <a:rPr lang="cs-CZ" sz="1200" dirty="0">
                <a:effectLst/>
                <a:latin typeface="Arial, sans-serif"/>
              </a:rPr>
              <a:t>ŠTIKOVÁ, Věra. </a:t>
            </a:r>
            <a:r>
              <a:rPr lang="cs-CZ" sz="1200" i="1" dirty="0">
                <a:effectLst/>
                <a:latin typeface="Arial, sans-serif"/>
              </a:rPr>
              <a:t>Já a můj svět: prvouka pro 2. ročník : učebnice.</a:t>
            </a:r>
            <a:r>
              <a:rPr lang="cs-CZ" sz="1200" dirty="0">
                <a:effectLst/>
                <a:latin typeface="Arial, sans-serif"/>
              </a:rPr>
              <a:t> 1. vyd. Brno: Nová škola, 2008, 2 sv. Duhová řada. ISBN 80-728-9090-5.</a:t>
            </a:r>
            <a:endParaRPr lang="cs-CZ" sz="1200" dirty="0">
              <a:effectLst/>
            </a:endParaRPr>
          </a:p>
          <a:p>
            <a:r>
              <a:rPr lang="cs-CZ" sz="1200" dirty="0">
                <a:effectLst/>
                <a:latin typeface="Arial, sans-serif"/>
              </a:rPr>
              <a:t>ŠTIKOVÁ, Věra. </a:t>
            </a:r>
            <a:r>
              <a:rPr lang="cs-CZ" sz="1200" i="1" dirty="0">
                <a:effectLst/>
                <a:latin typeface="Arial, sans-serif"/>
              </a:rPr>
              <a:t>Metodický průvodce učebnicí prvouka 3</a:t>
            </a:r>
            <a:r>
              <a:rPr lang="cs-CZ" sz="1200" dirty="0">
                <a:effectLst/>
                <a:latin typeface="Arial, sans-serif"/>
              </a:rPr>
              <a:t>. Brno, nám. SNP 9: Nová škola, 2007, ISBN 80-7289-065-4.</a:t>
            </a:r>
            <a:endParaRPr lang="cs-CZ" sz="1200" dirty="0">
              <a:effectLst/>
            </a:endParaRP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5745911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  <p:sndAc>
          <p:stSnd>
            <p:snd r:embed="rId2" name="breeze.wav"/>
          </p:stSnd>
        </p:sndAc>
      </p:transition>
    </mc:Choice>
    <mc:Fallback xmlns="">
      <p:transition spd="med">
        <p:fade/>
        <p:sndAc>
          <p:stSnd>
            <p:snd r:embed="rId3" name="breeze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theme/theme1.xml><?xml version="1.0" encoding="utf-8"?>
<a:theme xmlns:a="http://schemas.openxmlformats.org/drawingml/2006/main" name="Šablona návrhu Dětská kresba na modrém pozadí">
  <a:themeElements>
    <a:clrScheme name="Motiv systému Office 1">
      <a:dk1>
        <a:srgbClr val="000066"/>
      </a:dk1>
      <a:lt1>
        <a:srgbClr val="FFFFFF"/>
      </a:lt1>
      <a:dk2>
        <a:srgbClr val="4A8AC4"/>
      </a:dk2>
      <a:lt2>
        <a:srgbClr val="F7CC17"/>
      </a:lt2>
      <a:accent1>
        <a:srgbClr val="CDCD1F"/>
      </a:accent1>
      <a:accent2>
        <a:srgbClr val="368D2D"/>
      </a:accent2>
      <a:accent3>
        <a:srgbClr val="B1C4DE"/>
      </a:accent3>
      <a:accent4>
        <a:srgbClr val="DADADA"/>
      </a:accent4>
      <a:accent5>
        <a:srgbClr val="E3E3AB"/>
      </a:accent5>
      <a:accent6>
        <a:srgbClr val="307F28"/>
      </a:accent6>
      <a:hlink>
        <a:srgbClr val="0066FF"/>
      </a:hlink>
      <a:folHlink>
        <a:srgbClr val="FF9900"/>
      </a:folHlink>
    </a:clrScheme>
    <a:fontScheme name="Motiv systému Office">
      <a:majorFont>
        <a:latin typeface="Arial"/>
        <a:ea typeface=""/>
        <a:cs typeface=""/>
      </a:majorFont>
      <a:minorFont>
        <a:latin typeface="Tahoma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24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Times New Roman" pitchFamily="18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24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Times New Roman" pitchFamily="18" charset="0"/>
          </a:defRPr>
        </a:defPPr>
      </a:lstStyle>
    </a:lnDef>
  </a:objectDefaults>
  <a:extraClrSchemeLst>
    <a:extraClrScheme>
      <a:clrScheme name="Motiv systému Office 1">
        <a:dk1>
          <a:srgbClr val="000066"/>
        </a:dk1>
        <a:lt1>
          <a:srgbClr val="FFFFFF"/>
        </a:lt1>
        <a:dk2>
          <a:srgbClr val="4A8AC4"/>
        </a:dk2>
        <a:lt2>
          <a:srgbClr val="F7CC17"/>
        </a:lt2>
        <a:accent1>
          <a:srgbClr val="CDCD1F"/>
        </a:accent1>
        <a:accent2>
          <a:srgbClr val="368D2D"/>
        </a:accent2>
        <a:accent3>
          <a:srgbClr val="B1C4DE"/>
        </a:accent3>
        <a:accent4>
          <a:srgbClr val="DADADA"/>
        </a:accent4>
        <a:accent5>
          <a:srgbClr val="E3E3AB"/>
        </a:accent5>
        <a:accent6>
          <a:srgbClr val="307F28"/>
        </a:accent6>
        <a:hlink>
          <a:srgbClr val="0066FF"/>
        </a:hlink>
        <a:folHlink>
          <a:srgbClr val="FF990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108</TotalTime>
  <Words>192</Words>
  <Application>Microsoft Office PowerPoint</Application>
  <PresentationFormat>Předvádění na obrazovce (4:3)</PresentationFormat>
  <Paragraphs>98</Paragraphs>
  <Slides>14</Slides>
  <Notes>0</Notes>
  <HiddenSlides>3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Šablona návrhu Dětská kresba na modrém pozadí</vt:lpstr>
      <vt:lpstr>Prezentace aplikace PowerPoint</vt:lpstr>
      <vt:lpstr>Anotace</vt:lpstr>
      <vt:lpstr>Naše škola</vt:lpstr>
      <vt:lpstr>Základní škola</vt:lpstr>
      <vt:lpstr>Školní hřiště    </vt:lpstr>
      <vt:lpstr>Školní zahrada</vt:lpstr>
      <vt:lpstr>Šatna u družiny</vt:lpstr>
      <vt:lpstr> Školní družina</vt:lpstr>
      <vt:lpstr> Ředitelna</vt:lpstr>
      <vt:lpstr>  3.patro</vt:lpstr>
      <vt:lpstr>třída</vt:lpstr>
      <vt:lpstr>Tělocvična</vt:lpstr>
      <vt:lpstr> Školní jídelna</vt:lpstr>
      <vt:lpstr>Seznam použitých materiálů: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Milada</dc:creator>
  <cp:lastModifiedBy>Milada Pleskačová</cp:lastModifiedBy>
  <cp:revision>20</cp:revision>
  <dcterms:created xsi:type="dcterms:W3CDTF">2012-11-22T22:02:56Z</dcterms:created>
  <dcterms:modified xsi:type="dcterms:W3CDTF">2013-06-09T16:46:08Z</dcterms:modified>
</cp:coreProperties>
</file>