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9" r:id="rId2"/>
    <p:sldId id="256" r:id="rId3"/>
    <p:sldId id="257" r:id="rId4"/>
    <p:sldId id="271" r:id="rId5"/>
    <p:sldId id="278" r:id="rId6"/>
    <p:sldId id="262" r:id="rId7"/>
    <p:sldId id="276" r:id="rId8"/>
    <p:sldId id="272" r:id="rId9"/>
    <p:sldId id="273" r:id="rId10"/>
    <p:sldId id="274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37" autoAdjust="0"/>
  </p:normalViewPr>
  <p:slideViewPr>
    <p:cSldViewPr>
      <p:cViewPr varScale="1">
        <p:scale>
          <a:sx n="66" d="100"/>
          <a:sy n="66" d="100"/>
        </p:scale>
        <p:origin x="-150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ltGray"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615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461396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472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303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756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2439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02801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639019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96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333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13" name="chimes.wav"/>
          </p:stSnd>
        </p:sndAc>
      </p:transition>
    </mc:Choice>
    <mc:Fallback xmlns="">
      <p:transition spd="slow">
        <p:fade/>
        <p:sndAc>
          <p:stSnd>
            <p:snd r:embed="rId1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aramond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aramond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aramond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aramond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aramond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aramond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aramond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aramond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2/SnowflakesWilsonBentley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cs-cz/images/results.aspx?qu=rukavice&amp;ex=2" TargetMode="External"/><Relationship Id="rId4" Type="http://schemas.openxmlformats.org/officeDocument/2006/relationships/hyperlink" Target="http://upload.wikimedia.org/wikipedia/commons/2/20/Airforce_skiing_at_keystone_colorad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899592" y="2571750"/>
            <a:ext cx="7458622" cy="3786188"/>
          </a:xfrm>
        </p:spPr>
        <p:txBody>
          <a:bodyPr>
            <a:normAutofit fontScale="85000" lnSpcReduction="10000"/>
          </a:bodyPr>
          <a:lstStyle/>
          <a:p>
            <a:pPr marL="0" indent="0" algn="l">
              <a:buNone/>
            </a:pPr>
            <a:r>
              <a:rPr lang="cs-CZ" b="1" dirty="0"/>
              <a:t>Název </a:t>
            </a:r>
            <a:r>
              <a:rPr lang="cs-CZ" b="1" dirty="0" smtClean="0"/>
              <a:t>školy: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marL="0" indent="0" algn="l">
              <a:buNone/>
            </a:pPr>
            <a:r>
              <a:rPr lang="cs-CZ" b="1" dirty="0" smtClean="0"/>
              <a:t>Autor: </a:t>
            </a:r>
            <a:r>
              <a:rPr lang="cs-CZ" dirty="0"/>
              <a:t>Mgr. </a:t>
            </a:r>
            <a:r>
              <a:rPr lang="cs-CZ" dirty="0" smtClean="0"/>
              <a:t>Milada Pleskačová                                 </a:t>
            </a:r>
            <a:r>
              <a:rPr lang="cs-CZ" b="1" dirty="0" smtClean="0"/>
              <a:t>                          Datum: </a:t>
            </a:r>
            <a:r>
              <a:rPr lang="cs-CZ" dirty="0" smtClean="0"/>
              <a:t>22. 11. 2012</a:t>
            </a:r>
          </a:p>
          <a:p>
            <a:pPr marL="0" indent="0" algn="l">
              <a:buNone/>
            </a:pPr>
            <a:r>
              <a:rPr lang="cs-CZ" b="1" dirty="0" smtClean="0"/>
              <a:t>Název: </a:t>
            </a:r>
            <a:r>
              <a:rPr lang="cs-CZ" dirty="0" smtClean="0"/>
              <a:t>VY_12_INOVACE_1.2.2PRV2,3_6 </a:t>
            </a:r>
          </a:p>
          <a:p>
            <a:pPr marL="0" indent="0" algn="l">
              <a:buNone/>
            </a:pPr>
            <a:r>
              <a:rPr lang="cs-CZ" b="1" dirty="0" smtClean="0"/>
              <a:t>Téma: </a:t>
            </a:r>
            <a:r>
              <a:rPr lang="cs-CZ" dirty="0" smtClean="0"/>
              <a:t>   </a:t>
            </a:r>
            <a:r>
              <a:rPr lang="cs-CZ" b="1" dirty="0" smtClean="0"/>
              <a:t>Roční období - Zima                                                               </a:t>
            </a:r>
          </a:p>
          <a:p>
            <a:pPr marL="0" indent="0" algn="l">
              <a:buNone/>
            </a:pPr>
            <a:r>
              <a:rPr lang="cs-CZ" b="1" dirty="0" smtClean="0"/>
              <a:t>Ročník: </a:t>
            </a:r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/>
              <a:t>a </a:t>
            </a:r>
            <a:r>
              <a:rPr lang="cs-CZ" dirty="0" smtClean="0"/>
              <a:t>3. </a:t>
            </a:r>
          </a:p>
          <a:p>
            <a:pPr marL="0" indent="0" algn="l">
              <a:buNone/>
            </a:pPr>
            <a:r>
              <a:rPr lang="cs-CZ" b="1" dirty="0" smtClean="0"/>
              <a:t>Číslo projektu: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64291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20204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  <p:sndAc>
          <p:stSnd>
            <p:snd r:embed="rId2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60648"/>
            <a:ext cx="7772400" cy="1368152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1844824"/>
            <a:ext cx="7772400" cy="4176464"/>
          </a:xfrm>
        </p:spPr>
        <p:txBody>
          <a:bodyPr/>
          <a:lstStyle/>
          <a:p>
            <a:pPr algn="l"/>
            <a:r>
              <a:rPr lang="cs-CZ" sz="1800" dirty="0" smtClean="0"/>
              <a:t>	Materiál je určen žákům 2.třídy k seznámení s učivem o zimě a žákům 3.třídy k opakování učiva. </a:t>
            </a:r>
          </a:p>
          <a:p>
            <a:pPr algn="l"/>
            <a:r>
              <a:rPr lang="cs-CZ" sz="1800" dirty="0" smtClean="0"/>
              <a:t>	Materiál je inovativní tím, že je určen pro použití na interaktivní tabuli. Žáci se mohou do práce aktivně zapojit, informace se odkrývají postupně a žáci mohou na otázku nejdříve odpovědět, teprve potom učitel odpověď odkryje dalším kliknutím. Materiál je doplněn o fotografie k tématu. V materiálu jsou animované prvky pro zpestření výuky. </a:t>
            </a:r>
          </a:p>
          <a:p>
            <a:pPr algn="l"/>
            <a:r>
              <a:rPr lang="cs-CZ" sz="1800" dirty="0" smtClean="0"/>
              <a:t>	Materiál podporuje čtenářskou a informační gramotnost, poskytuje rozšiřující informace a souvislosti, není výčtem učiva, je pouze podkladem pro práci učitele. 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211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  <p:sndAc>
          <p:stSnd>
            <p:snd r:embed="rId2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Roční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780929"/>
            <a:ext cx="7715200" cy="1656184"/>
          </a:xfrm>
        </p:spPr>
        <p:txBody>
          <a:bodyPr/>
          <a:lstStyle/>
          <a:p>
            <a:pPr marL="0" indent="0">
              <a:buNone/>
            </a:pPr>
            <a:r>
              <a:rPr lang="cs-CZ" sz="6000" dirty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ZIMA</a:t>
            </a:r>
            <a:endParaRPr lang="cs-CZ" sz="60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485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7"/>
            <a:ext cx="8027051" cy="792088"/>
          </a:xfrm>
        </p:spPr>
        <p:txBody>
          <a:bodyPr/>
          <a:lstStyle/>
          <a:p>
            <a:pPr algn="l"/>
            <a:r>
              <a:rPr lang="cs-CZ" dirty="0" smtClean="0"/>
              <a:t>	Kdy začíná zima?</a:t>
            </a:r>
            <a:endParaRPr lang="cs-CZ" dirty="0"/>
          </a:p>
        </p:txBody>
      </p:sp>
      <p:sp>
        <p:nvSpPr>
          <p:cNvPr id="3" name="12cípá hvězda 2"/>
          <p:cNvSpPr/>
          <p:nvPr/>
        </p:nvSpPr>
        <p:spPr>
          <a:xfrm rot="894709">
            <a:off x="5168396" y="-5566"/>
            <a:ext cx="4009176" cy="3680816"/>
          </a:xfrm>
          <a:prstGeom prst="star12">
            <a:avLst>
              <a:gd name="adj" fmla="val 40150"/>
            </a:avLst>
          </a:prstGeom>
          <a:solidFill>
            <a:srgbClr val="FFC000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21. prosince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0936" y="1475530"/>
            <a:ext cx="5397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	</a:t>
            </a:r>
            <a:r>
              <a:rPr lang="cs-CZ" sz="3200" b="1" dirty="0" smtClean="0"/>
              <a:t>Jak se tomuto dnu říká?</a:t>
            </a:r>
            <a:endParaRPr lang="cs-CZ" sz="3200" b="1" dirty="0"/>
          </a:p>
        </p:txBody>
      </p:sp>
      <p:sp>
        <p:nvSpPr>
          <p:cNvPr id="5" name="Vodorovný svitek 4"/>
          <p:cNvSpPr/>
          <p:nvPr/>
        </p:nvSpPr>
        <p:spPr>
          <a:xfrm>
            <a:off x="107504" y="2008004"/>
            <a:ext cx="5184576" cy="1080120"/>
          </a:xfrm>
          <a:prstGeom prst="horizontalScroll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/>
                </a:solidFill>
              </a:rPr>
              <a:t>Den zimního slunovratu</a:t>
            </a:r>
            <a:endParaRPr lang="cs-CZ" sz="3600" b="1" dirty="0">
              <a:solidFill>
                <a:schemeClr val="accent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0936" y="3212976"/>
            <a:ext cx="5181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	</a:t>
            </a:r>
            <a:r>
              <a:rPr lang="cs-CZ" sz="3200" b="1" dirty="0" smtClean="0"/>
              <a:t>Co to znamená?</a:t>
            </a:r>
            <a:endParaRPr lang="cs-CZ" sz="3200" b="1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2000429" y="3861048"/>
            <a:ext cx="5040560" cy="1440160"/>
          </a:xfrm>
          <a:prstGeom prst="wedgeRoundRectCallout">
            <a:avLst>
              <a:gd name="adj1" fmla="val -58714"/>
              <a:gd name="adj2" fmla="val -5345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/>
                </a:solidFill>
              </a:rPr>
              <a:t>Den je nejkratší </a:t>
            </a:r>
          </a:p>
          <a:p>
            <a:pPr algn="ctr"/>
            <a:r>
              <a:rPr lang="cs-CZ" sz="3600" b="1" dirty="0" smtClean="0">
                <a:solidFill>
                  <a:schemeClr val="accent2"/>
                </a:solidFill>
              </a:rPr>
              <a:t>a noc</a:t>
            </a:r>
            <a:r>
              <a:rPr lang="cs-CZ" sz="3600" b="1" dirty="0">
                <a:solidFill>
                  <a:schemeClr val="accent2"/>
                </a:solidFill>
              </a:rPr>
              <a:t> </a:t>
            </a:r>
            <a:r>
              <a:rPr lang="cs-CZ" sz="3600" b="1" dirty="0" smtClean="0">
                <a:solidFill>
                  <a:schemeClr val="accent2"/>
                </a:solidFill>
              </a:rPr>
              <a:t>je nejdelší.</a:t>
            </a:r>
          </a:p>
        </p:txBody>
      </p:sp>
    </p:spTree>
    <p:extLst>
      <p:ext uri="{BB962C8B-B14F-4D97-AF65-F5344CB8AC3E}">
        <p14:creationId xmlns:p14="http://schemas.microsoft.com/office/powerpoint/2010/main" val="863582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/>
      <p:bldP spid="7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5129540"/>
          </a:xfrm>
        </p:spPr>
        <p:txBody>
          <a:bodyPr/>
          <a:lstStyle/>
          <a:p>
            <a:pPr algn="l"/>
            <a:r>
              <a:rPr lang="cs-CZ" b="1" dirty="0" smtClean="0"/>
              <a:t>Nyní je zima.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Den se _________________ ,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noc se __________________ .</a:t>
            </a:r>
            <a:endParaRPr lang="cs-CZ" dirty="0"/>
          </a:p>
        </p:txBody>
      </p:sp>
      <p:sp>
        <p:nvSpPr>
          <p:cNvPr id="4" name="Obdélníkový popisek 3"/>
          <p:cNvSpPr/>
          <p:nvPr/>
        </p:nvSpPr>
        <p:spPr>
          <a:xfrm>
            <a:off x="6754304" y="5229200"/>
            <a:ext cx="2160240" cy="1080120"/>
          </a:xfrm>
          <a:prstGeom prst="wedgeRectCallout">
            <a:avLst>
              <a:gd name="adj1" fmla="val -38550"/>
              <a:gd name="adj2" fmla="val -83110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prstClr val="white"/>
                </a:solidFill>
              </a:rPr>
              <a:t>zkracuje</a:t>
            </a:r>
            <a:endParaRPr lang="cs-CZ" sz="3600" b="1" dirty="0">
              <a:solidFill>
                <a:prstClr val="white"/>
              </a:solidFill>
            </a:endParaRPr>
          </a:p>
        </p:txBody>
      </p:sp>
      <p:sp>
        <p:nvSpPr>
          <p:cNvPr id="5" name="Obdélníkový popisek 4"/>
          <p:cNvSpPr/>
          <p:nvPr/>
        </p:nvSpPr>
        <p:spPr>
          <a:xfrm>
            <a:off x="6588224" y="1916832"/>
            <a:ext cx="2326320" cy="1080120"/>
          </a:xfrm>
          <a:prstGeom prst="wedgeRectCallout">
            <a:avLst>
              <a:gd name="adj1" fmla="val -34002"/>
              <a:gd name="adj2" fmla="val 88877"/>
            </a:avLst>
          </a:prstGeom>
          <a:solidFill>
            <a:schemeClr val="accent1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/>
                </a:solidFill>
              </a:rPr>
              <a:t>prodlužuje</a:t>
            </a:r>
            <a:endParaRPr lang="cs-CZ" sz="36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092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Výbuch 1 4"/>
          <p:cNvSpPr/>
          <p:nvPr/>
        </p:nvSpPr>
        <p:spPr bwMode="auto">
          <a:xfrm rot="21280886">
            <a:off x="5508104" y="188640"/>
            <a:ext cx="3635896" cy="4752528"/>
          </a:xfrm>
          <a:prstGeom prst="irregularSeal1">
            <a:avLst/>
          </a:prstGeom>
          <a:solidFill>
            <a:schemeClr val="accent3"/>
          </a:solidFill>
          <a:ln w="9525" cap="flat" cmpd="sng" algn="ctr">
            <a:solidFill>
              <a:schemeClr val="accent4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</a:rPr>
              <a:t>prosinec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latin typeface="Times New Roman" pitchFamily="18" charset="0"/>
            </a:endParaRP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</a:rPr>
              <a:t>leden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</a:rPr>
              <a:t>únor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Times New Roman" pitchFamily="18" charset="0"/>
              </a:rPr>
              <a:t>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7504" y="2708920"/>
            <a:ext cx="56520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	Které jsou zimní měsíce?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4149080"/>
            <a:ext cx="70853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	Jaké pozorujeme změny v přírodě?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504" y="5733256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	Jaké bývá v zimě počasí?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28184" y="5445224"/>
            <a:ext cx="2458616" cy="680939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0102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c/c2/SnowflakesWilsonBentle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602" y="116632"/>
            <a:ext cx="5125417" cy="655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87020" y="1700808"/>
            <a:ext cx="37031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Sněhové vločky mají mnoho tvarů.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259320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6021288"/>
            <a:ext cx="5127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Jak se v zimě oblékáme?</a:t>
            </a:r>
            <a:endParaRPr lang="cs-CZ" sz="32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-1"/>
            <a:ext cx="7455594" cy="6131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4481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76672"/>
            <a:ext cx="64792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	Jak si hrají děti v zimě? </a:t>
            </a:r>
            <a:endParaRPr lang="cs-CZ" sz="3200" b="1" dirty="0"/>
          </a:p>
        </p:txBody>
      </p:sp>
      <p:pic>
        <p:nvPicPr>
          <p:cNvPr id="6146" name="Picture 2" descr="http://upload.wikimedia.org/wikipedia/commons/2/20/Airforce_skiing_at_keystone_colorad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70" y="1061447"/>
            <a:ext cx="8412742" cy="559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3" y="1269233"/>
            <a:ext cx="89904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	Jak v zimě sportujeme?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135677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692696"/>
            <a:ext cx="581439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>
                <a:solidFill>
                  <a:srgbClr val="000000"/>
                </a:solidFill>
              </a:rPr>
              <a:t>Které svátky slavíme v zimě?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43608" y="5589240"/>
            <a:ext cx="72728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>
                <a:solidFill>
                  <a:srgbClr val="000000"/>
                </a:solidFill>
              </a:rPr>
              <a:t>Které roční období přijde potom?</a:t>
            </a:r>
          </a:p>
        </p:txBody>
      </p:sp>
      <p:sp>
        <p:nvSpPr>
          <p:cNvPr id="4" name="Oválný popisek 3"/>
          <p:cNvSpPr/>
          <p:nvPr/>
        </p:nvSpPr>
        <p:spPr>
          <a:xfrm>
            <a:off x="2123728" y="1277471"/>
            <a:ext cx="2556284" cy="1215425"/>
          </a:xfrm>
          <a:prstGeom prst="wedgeEllipseCallout">
            <a:avLst>
              <a:gd name="adj1" fmla="val 77417"/>
              <a:gd name="adj2" fmla="val -50129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Vánoce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Výbuch 2 4"/>
          <p:cNvSpPr/>
          <p:nvPr/>
        </p:nvSpPr>
        <p:spPr>
          <a:xfrm rot="1979590">
            <a:off x="5196308" y="-101322"/>
            <a:ext cx="3888432" cy="3356992"/>
          </a:xfrm>
          <a:prstGeom prst="irregularSeal2">
            <a:avLst/>
          </a:prstGeom>
          <a:solidFill>
            <a:schemeClr val="accent3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Nový rok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3356992"/>
            <a:ext cx="76031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Nezapomeňte pomáhat ptáčkům a zvířátkům.</a:t>
            </a:r>
            <a:endParaRPr lang="cs-CZ" sz="3200" dirty="0"/>
          </a:p>
        </p:txBody>
      </p:sp>
      <p:sp>
        <p:nvSpPr>
          <p:cNvPr id="7" name="Slunce 6"/>
          <p:cNvSpPr/>
          <p:nvPr/>
        </p:nvSpPr>
        <p:spPr>
          <a:xfrm rot="836616">
            <a:off x="6660232" y="4581128"/>
            <a:ext cx="2328020" cy="2160240"/>
          </a:xfrm>
          <a:prstGeom prst="sun">
            <a:avLst>
              <a:gd name="adj" fmla="val 17144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Jaro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809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7"/>
            <a:ext cx="8208912" cy="792088"/>
          </a:xfrm>
        </p:spPr>
        <p:txBody>
          <a:bodyPr/>
          <a:lstStyle/>
          <a:p>
            <a:r>
              <a:rPr lang="cs-CZ" dirty="0" smtClean="0"/>
              <a:t>Seznam použité literatury: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7"/>
            <a:ext cx="9036496" cy="2376264"/>
          </a:xfrm>
        </p:spPr>
        <p:txBody>
          <a:bodyPr/>
          <a:lstStyle/>
          <a:p>
            <a:pPr marL="457200" lvl="1" indent="0"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Použité fotografie archiv autora.</a:t>
            </a:r>
          </a:p>
          <a:p>
            <a:pPr marL="457200" lvl="1" indent="0">
              <a:buNone/>
            </a:pPr>
            <a:r>
              <a:rPr lang="cs-CZ" sz="12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BENTLEY, Wilson. </a:t>
            </a:r>
            <a:r>
              <a:rPr lang="cs-CZ" sz="1200" i="1" dirty="0" err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Wikimedia</a:t>
            </a:r>
            <a:r>
              <a:rPr lang="cs-CZ" sz="1200" i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i="1" dirty="0" err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[online]. [cit. 4.12.2012]. Dostupný na WWW: 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  <a:hlinkClick r:id="rId3"/>
              </a:rPr>
              <a:t>upload.wikimedia.org/wikipedia/commons/c/c2/SnowflakesWilsonBentley.jpg</a:t>
            </a:r>
            <a:r>
              <a:rPr lang="cs-CZ" sz="1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1200" dirty="0" smtClean="0">
                <a:effectLst/>
                <a:latin typeface="Arial" pitchFamily="34" charset="0"/>
                <a:cs typeface="Arial" pitchFamily="34" charset="0"/>
              </a:rPr>
              <a:t>	VOLNÉ DÍLO. </a:t>
            </a:r>
            <a:r>
              <a:rPr lang="cs-CZ" sz="1200" i="1" dirty="0" err="1" smtClean="0">
                <a:effectLst/>
                <a:latin typeface="Arial" pitchFamily="34" charset="0"/>
                <a:cs typeface="Arial" pitchFamily="34" charset="0"/>
              </a:rPr>
              <a:t>Wikimedia</a:t>
            </a:r>
            <a:r>
              <a:rPr lang="cs-CZ" sz="1200" i="1" dirty="0" smtClean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cs-CZ" sz="1200" i="1" dirty="0" err="1" smtClean="0">
                <a:effectLst/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 smtClean="0">
                <a:effectLst/>
                <a:latin typeface="Arial" pitchFamily="34" charset="0"/>
                <a:cs typeface="Arial" pitchFamily="34" charset="0"/>
              </a:rPr>
              <a:t> [online]. [cit. 5.12.2012]. Dostupný na WWW: </a:t>
            </a:r>
            <a:r>
              <a:rPr lang="cs-CZ" sz="1200" dirty="0" smtClean="0">
                <a:effectLst/>
                <a:latin typeface="Arial" pitchFamily="34" charset="0"/>
                <a:cs typeface="Arial" pitchFamily="34" charset="0"/>
                <a:hlinkClick r:id="rId4"/>
              </a:rPr>
              <a:t>http://upload.wikimedia.org/wikipedia/commons/2/20/Airforce_skiing_at_keystone_colorado.jpg</a:t>
            </a:r>
            <a:r>
              <a:rPr lang="cs-CZ" sz="1200" dirty="0" smtClean="0">
                <a:effectLst/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Já a můj svět: prvouka pro 2. ročník : učebnice.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 1. vyd. Brno: Nová škola, 2008, 2 sv. Duhová řada. ISBN 80-728-9090-5.</a:t>
            </a:r>
          </a:p>
          <a:p>
            <a:pPr marL="0" indent="0">
              <a:buNone/>
            </a:pPr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290849" y="2636912"/>
            <a:ext cx="882047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office.microsoft.com/cs-cz/images/results.aspx?qu=rukavice&amp;ex=2#ai:MC900237714|mt:1|</a:t>
            </a:r>
            <a:r>
              <a:rPr lang="cs-CZ" sz="1200" dirty="0" smtClean="0"/>
              <a:t>    klipart rukavice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957459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  <p:sndAc>
          <p:stSnd>
            <p:snd r:embed="rId2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Garamond"/>
        <a:ea typeface=""/>
        <a:cs typeface=""/>
      </a:majorFont>
      <a:minorFont>
        <a:latin typeface="Garamond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1804</TotalTime>
  <Words>145</Words>
  <Application>Microsoft Office PowerPoint</Application>
  <PresentationFormat>Předvádění na obrazovce (4:3)</PresentationFormat>
  <Paragraphs>45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Default Design</vt:lpstr>
      <vt:lpstr>Prezentace aplikace PowerPoint</vt:lpstr>
      <vt:lpstr>Anotace</vt:lpstr>
      <vt:lpstr>Roční období</vt:lpstr>
      <vt:lpstr> Kdy začíná zima?</vt:lpstr>
      <vt:lpstr>Nyní je zima.   Den se _________________ ,  noc se __________________ 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Seznam použité literatury: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52</cp:revision>
  <dcterms:created xsi:type="dcterms:W3CDTF">2012-11-22T22:02:56Z</dcterms:created>
  <dcterms:modified xsi:type="dcterms:W3CDTF">2013-06-09T10:31:11Z</dcterms:modified>
</cp:coreProperties>
</file>