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816" r:id="rId2"/>
  </p:sldMasterIdLst>
  <p:sldIdLst>
    <p:sldId id="311" r:id="rId3"/>
    <p:sldId id="257" r:id="rId4"/>
    <p:sldId id="259" r:id="rId5"/>
    <p:sldId id="308" r:id="rId6"/>
    <p:sldId id="312" r:id="rId7"/>
    <p:sldId id="313" r:id="rId8"/>
    <p:sldId id="341" r:id="rId9"/>
    <p:sldId id="342" r:id="rId10"/>
    <p:sldId id="343" r:id="rId11"/>
    <p:sldId id="346" r:id="rId12"/>
    <p:sldId id="344" r:id="rId13"/>
    <p:sldId id="345" r:id="rId14"/>
    <p:sldId id="347" r:id="rId15"/>
    <p:sldId id="348" r:id="rId16"/>
    <p:sldId id="349" r:id="rId17"/>
    <p:sldId id="350" r:id="rId18"/>
    <p:sldId id="351" r:id="rId19"/>
    <p:sldId id="352" r:id="rId20"/>
    <p:sldId id="353" r:id="rId21"/>
    <p:sldId id="354" r:id="rId22"/>
    <p:sldId id="355" r:id="rId23"/>
    <p:sldId id="356" r:id="rId24"/>
    <p:sldId id="357" r:id="rId25"/>
    <p:sldId id="358" r:id="rId26"/>
    <p:sldId id="359" r:id="rId27"/>
    <p:sldId id="360" r:id="rId28"/>
    <p:sldId id="363" r:id="rId29"/>
    <p:sldId id="361" r:id="rId30"/>
    <p:sldId id="362" r:id="rId31"/>
    <p:sldId id="364" r:id="rId32"/>
    <p:sldId id="366" r:id="rId33"/>
    <p:sldId id="377" r:id="rId34"/>
    <p:sldId id="365" r:id="rId35"/>
    <p:sldId id="367" r:id="rId36"/>
    <p:sldId id="368" r:id="rId37"/>
    <p:sldId id="369" r:id="rId38"/>
    <p:sldId id="370" r:id="rId39"/>
    <p:sldId id="371" r:id="rId40"/>
    <p:sldId id="372" r:id="rId41"/>
    <p:sldId id="373" r:id="rId42"/>
    <p:sldId id="374" r:id="rId43"/>
    <p:sldId id="375" r:id="rId44"/>
    <p:sldId id="376" r:id="rId45"/>
    <p:sldId id="306" r:id="rId46"/>
    <p:sldId id="340" r:id="rId4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presProps" Target="presProps.xml"/><Relationship Id="rId8" Type="http://schemas.openxmlformats.org/officeDocument/2006/relationships/slide" Target="slides/slide6.xml"/><Relationship Id="rId51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5014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2252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8813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3470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9857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783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3874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7458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3328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249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2688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3" name="click.wav"/>
          </p:stSnd>
        </p:sndAc>
      </p:transition>
    </mc:Choice>
    <mc:Fallback xmlns="">
      <p:transition spd="med">
        <p:fade/>
        <p:sndAc>
          <p:stSnd>
            <p:snd r:embed="rId14" name="click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50258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3" name="click.wav"/>
          </p:stSnd>
        </p:sndAc>
      </p:transition>
    </mc:Choice>
    <mc:Fallback xmlns="">
      <p:transition spd="med">
        <p:fade/>
        <p:sndAc>
          <p:stSnd>
            <p:snd r:embed="rId1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PowerPoint_Presentation1.pptx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96938187"/>
              </p:ext>
            </p:extLst>
          </p:nvPr>
        </p:nvGraphicFramePr>
        <p:xfrm>
          <a:off x="565150" y="444500"/>
          <a:ext cx="7866063" cy="5902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73" name="Prezentace" r:id="rId4" imgW="2571035" imgH="1927867" progId="PowerPoint.Show.12">
                  <p:embed/>
                </p:oleObj>
              </mc:Choice>
              <mc:Fallback>
                <p:oleObj name="Prezentace" r:id="rId4" imgW="2571035" imgH="1927867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65150" y="444500"/>
                        <a:ext cx="7866063" cy="59023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806356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  <p:sndAc>
          <p:stSnd>
            <p:snd r:embed="rId3" name="click.wav"/>
          </p:stSnd>
        </p:sndAc>
      </p:transition>
    </mc:Choice>
    <mc:Fallback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116632"/>
            <a:ext cx="4433664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548680"/>
            <a:ext cx="8928992" cy="6309320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400" dirty="0">
                <a:solidFill>
                  <a:schemeClr val="tx1"/>
                </a:solidFill>
              </a:rPr>
              <a:t>	</a:t>
            </a:r>
            <a:r>
              <a:rPr lang="cs-CZ" sz="1800" dirty="0" smtClean="0"/>
              <a:t> Materiál </a:t>
            </a:r>
            <a:r>
              <a:rPr lang="cs-CZ" sz="1800" dirty="0"/>
              <a:t>je vhodný ke společné </a:t>
            </a:r>
            <a:r>
              <a:rPr lang="cs-CZ" sz="1800" dirty="0" smtClean="0"/>
              <a:t>práci žáků 3.třídy jako </a:t>
            </a:r>
            <a:r>
              <a:rPr lang="cs-CZ" sz="1800" b="1" dirty="0" smtClean="0"/>
              <a:t>opakování učiva o školním řádu a pravidlech chování ve škole</a:t>
            </a:r>
            <a:r>
              <a:rPr lang="cs-CZ" sz="1800" dirty="0" smtClean="0"/>
              <a:t>. </a:t>
            </a:r>
            <a:r>
              <a:rPr lang="cs-CZ" sz="1800" dirty="0"/>
              <a:t>K tomuto tématu je autorkou </a:t>
            </a:r>
            <a:r>
              <a:rPr lang="cs-CZ" sz="1800" dirty="0" smtClean="0"/>
              <a:t>vypracován ještě </a:t>
            </a:r>
            <a:r>
              <a:rPr lang="cs-CZ" sz="1800" dirty="0"/>
              <a:t>další samostatný DUM.</a:t>
            </a:r>
          </a:p>
          <a:p>
            <a:pPr marL="0" indent="0" algn="just">
              <a:buNone/>
            </a:pPr>
            <a:r>
              <a:rPr lang="cs-CZ" sz="1800" dirty="0" smtClean="0"/>
              <a:t>	Materiál vychází ze školního řádu ZŠ Svoboda nad Úpou. Opakování může být motivováno některou hrou, doporučuji hru „kopaná </a:t>
            </a:r>
            <a:r>
              <a:rPr lang="cs-CZ" sz="1800" smtClean="0"/>
              <a:t>před tabulí“.</a:t>
            </a:r>
            <a:endParaRPr lang="cs-CZ" sz="1800" dirty="0" smtClean="0"/>
          </a:p>
          <a:p>
            <a:pPr marL="0" indent="0" algn="just">
              <a:buNone/>
            </a:pPr>
            <a:r>
              <a:rPr lang="cs-CZ" sz="1800" dirty="0"/>
              <a:t>	</a:t>
            </a:r>
            <a:r>
              <a:rPr lang="cs-CZ" sz="1800" b="1" dirty="0" smtClean="0"/>
              <a:t>Pravidla hry „kopaná před tabulí“: </a:t>
            </a:r>
            <a:r>
              <a:rPr lang="cs-CZ" sz="1800" dirty="0" smtClean="0"/>
              <a:t>Žáky rozdělíme na dvě družstva, na dvě poloviny </a:t>
            </a:r>
            <a:r>
              <a:rPr lang="cs-CZ" sz="1800" dirty="0"/>
              <a:t>t</a:t>
            </a:r>
            <a:r>
              <a:rPr lang="cs-CZ" sz="1800" dirty="0" smtClean="0"/>
              <a:t>řídy směrem zepředu dozadu. Družstva se v odpovědích pravidelně střídají. Žáci mohou zůstat sedět ve dvou skupinách v lavicích a na odpovědích se mohou dohodnout s ostatními členy svého družstva. Nahlas odpovídá vždy jeden žák, říkáme, že střílí na bránu. </a:t>
            </a:r>
            <a:r>
              <a:rPr lang="cs-CZ" sz="1800" dirty="0"/>
              <a:t>Žáci v družstvu se </a:t>
            </a:r>
            <a:r>
              <a:rPr lang="cs-CZ" sz="1800" dirty="0" smtClean="0"/>
              <a:t>pravidelně střídají, </a:t>
            </a:r>
            <a:r>
              <a:rPr lang="cs-CZ" sz="1800" dirty="0"/>
              <a:t>kdo bude </a:t>
            </a:r>
            <a:r>
              <a:rPr lang="cs-CZ" sz="1800" dirty="0" smtClean="0"/>
              <a:t>střílet, </a:t>
            </a:r>
            <a:r>
              <a:rPr lang="cs-CZ" sz="1800" dirty="0"/>
              <a:t>třeba </a:t>
            </a:r>
            <a:r>
              <a:rPr lang="cs-CZ" sz="1800" dirty="0" smtClean="0"/>
              <a:t>popořadě podle </a:t>
            </a:r>
            <a:r>
              <a:rPr lang="cs-CZ" sz="1800" dirty="0"/>
              <a:t>lavic</a:t>
            </a:r>
            <a:r>
              <a:rPr lang="cs-CZ" sz="1800" dirty="0" smtClean="0"/>
              <a:t>. Jestliže žák odpoví správně, dává gól do soupeřovy brány, jestliže odpoví špatně, dává vlastní gól. Na tabuli učitel dvě brány skutečně znázorní a žák do nich svůj gól kreslí nebo znázorní třeba magnetem.</a:t>
            </a:r>
            <a:r>
              <a:rPr lang="cs-CZ" sz="1800" dirty="0"/>
              <a:t> Vítězí to družstvo, které má ve své bráně méně gólů. </a:t>
            </a:r>
            <a:endParaRPr lang="cs-CZ" sz="1800" dirty="0" smtClean="0"/>
          </a:p>
          <a:p>
            <a:pPr marL="0" indent="0" algn="just">
              <a:buNone/>
            </a:pPr>
            <a:r>
              <a:rPr lang="cs-CZ" sz="1800" dirty="0"/>
              <a:t>	</a:t>
            </a:r>
            <a:r>
              <a:rPr lang="cs-CZ" sz="1800" b="1" dirty="0" smtClean="0"/>
              <a:t>Pomůcky: </a:t>
            </a:r>
            <a:r>
              <a:rPr lang="cs-CZ" sz="1800" dirty="0" smtClean="0"/>
              <a:t>2 papíry s nakreslenou bránou, fix nebo magnety.</a:t>
            </a:r>
          </a:p>
          <a:p>
            <a:pPr marL="0" indent="0" algn="just">
              <a:buNone/>
            </a:pPr>
            <a:r>
              <a:rPr lang="cs-CZ" sz="1800" dirty="0"/>
              <a:t>	</a:t>
            </a:r>
            <a:r>
              <a:rPr lang="cs-CZ" sz="1800" dirty="0" smtClean="0"/>
              <a:t>Materiál slouží také </a:t>
            </a:r>
            <a:r>
              <a:rPr lang="cs-CZ" sz="1800" dirty="0"/>
              <a:t>k procvičení čtení s porozuměním a k rozšíření vědomostí, podporuje rozvoj  čtenářské a informační gramotnosti. </a:t>
            </a:r>
          </a:p>
          <a:p>
            <a:pPr marL="0" indent="0" algn="just">
              <a:buNone/>
            </a:pPr>
            <a:r>
              <a:rPr lang="cs-CZ" sz="1800" dirty="0"/>
              <a:t>	Materiál je inovativní tím, že umožňuje použití na interaktivní tabuli. Žáci se mohou do práce aktivně zapojit. </a:t>
            </a:r>
            <a:r>
              <a:rPr lang="cs-CZ" sz="1800" dirty="0" smtClean="0"/>
              <a:t>Vždy se objeví otázka, po kliknutí následuje odpověď, po dalším kliknutí následuje další otázka… Pro </a:t>
            </a:r>
            <a:r>
              <a:rPr lang="cs-CZ" sz="1800" dirty="0"/>
              <a:t>zpestření výuky je materiál obohacen o animované prvky</a:t>
            </a:r>
            <a:r>
              <a:rPr lang="cs-CZ" sz="1800" dirty="0" smtClean="0"/>
              <a:t>.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674673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  <p:sndAc>
          <p:stSnd>
            <p:snd r:embed="rId2" name="click.wav"/>
          </p:stSnd>
        </p:sndAc>
      </p:transition>
    </mc:Choice>
    <mc:Fallback>
      <p:transition spd="med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908720"/>
            <a:ext cx="6840760" cy="1584176"/>
          </a:xfrm>
        </p:spPr>
        <p:txBody>
          <a:bodyPr>
            <a:noAutofit/>
          </a:bodyPr>
          <a:lstStyle/>
          <a:p>
            <a:pPr algn="ctr"/>
            <a:r>
              <a:rPr lang="cs-CZ" sz="7200" b="1" dirty="0" smtClean="0">
                <a:solidFill>
                  <a:schemeClr val="accent6">
                    <a:lumMod val="50000"/>
                  </a:schemeClr>
                </a:solidFill>
              </a:rPr>
              <a:t>Školní řád</a:t>
            </a:r>
            <a:endParaRPr lang="cs-CZ" sz="7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356992"/>
            <a:ext cx="8136904" cy="864096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Opakování</a:t>
            </a:r>
            <a:endParaRPr lang="cs-CZ" sz="4800" b="1" i="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8317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47664" y="1052737"/>
            <a:ext cx="7344816" cy="1224135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Znáš školní řád</a:t>
            </a:r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4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2780928"/>
            <a:ext cx="8208912" cy="1224136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Víš, jak se ve škole chovat?</a:t>
            </a:r>
            <a:endParaRPr lang="cs-CZ" sz="4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179512" y="404664"/>
            <a:ext cx="1800200" cy="1656184"/>
          </a:xfrm>
          <a:prstGeom prst="smileyFac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4077072"/>
            <a:ext cx="53285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Přesvědčíme se.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47864" y="5229200"/>
            <a:ext cx="53285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Zahrajeme si hru:</a:t>
            </a:r>
            <a:endParaRPr lang="cs-CZ" sz="4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3470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04665"/>
            <a:ext cx="7125113" cy="1008112"/>
          </a:xfrm>
        </p:spPr>
        <p:txBody>
          <a:bodyPr/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Kopaná před tabulí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88840"/>
            <a:ext cx="8640960" cy="3869958"/>
          </a:xfrm>
        </p:spPr>
        <p:txBody>
          <a:bodyPr>
            <a:normAutofit/>
          </a:bodyPr>
          <a:lstStyle/>
          <a:p>
            <a:r>
              <a:rPr lang="cs-CZ" dirty="0" smtClean="0"/>
              <a:t>Rozdělte se na dvě družstva.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Střihněte si, které družstvo začne.</a:t>
            </a:r>
          </a:p>
          <a:p>
            <a:r>
              <a:rPr lang="cs-CZ" dirty="0" smtClean="0"/>
              <a:t>Při odpovědích se postupně střídejte.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Na odpovědi se můžeš domlouvat se spoluhráči.</a:t>
            </a:r>
          </a:p>
          <a:p>
            <a:r>
              <a:rPr lang="cs-CZ" dirty="0" smtClean="0"/>
              <a:t>Podle odpovědi střel gól soupeři, nebo vlastní.</a:t>
            </a:r>
          </a:p>
        </p:txBody>
      </p:sp>
    </p:spTree>
    <p:extLst>
      <p:ext uri="{BB962C8B-B14F-4D97-AF65-F5344CB8AC3E}">
        <p14:creationId xmlns:p14="http://schemas.microsoft.com/office/powerpoint/2010/main" val="638797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75724"/>
            <a:ext cx="8208912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1)</a:t>
            </a:r>
            <a:r>
              <a:rPr lang="cs-CZ" sz="3600" dirty="0" smtClean="0"/>
              <a:t> Která tři základní hesla v naší škole máme? Vzpomeneš si na jedno z nich?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48925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8960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75724"/>
            <a:ext cx="8208912" cy="1169100"/>
          </a:xfrm>
        </p:spPr>
        <p:txBody>
          <a:bodyPr>
            <a:noAutofit/>
          </a:bodyPr>
          <a:lstStyle/>
          <a:p>
            <a:r>
              <a:rPr lang="cs-CZ" sz="3600" dirty="0">
                <a:solidFill>
                  <a:srgbClr val="C00000"/>
                </a:solidFill>
              </a:rPr>
              <a:t>2</a:t>
            </a:r>
            <a:r>
              <a:rPr lang="cs-CZ" sz="3600" dirty="0" smtClean="0">
                <a:solidFill>
                  <a:srgbClr val="C00000"/>
                </a:solidFill>
              </a:rPr>
              <a:t>)</a:t>
            </a:r>
            <a:r>
              <a:rPr lang="cs-CZ" sz="3600" dirty="0" smtClean="0"/>
              <a:t> Která tři základní hesla v naší škole máme? Vzpomeneš si na druhé z nich?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363326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79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3)</a:t>
            </a:r>
            <a:r>
              <a:rPr lang="cs-CZ" sz="3600" dirty="0" smtClean="0"/>
              <a:t> Která tři základní hesla v naší škole máme? Vzpomeneš si na poslední?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88840"/>
            <a:ext cx="7848872" cy="413732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rgbClr val="FF0000"/>
                </a:solidFill>
              </a:rPr>
              <a:t> Jak vysíláš, tak přijímáš.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rgbClr val="FF0000"/>
                </a:solidFill>
              </a:rPr>
              <a:t> Nedělej druhému to, co sám nemáš rád.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rgbClr val="FF0000"/>
                </a:solidFill>
              </a:rPr>
              <a:t> Chovej se tak, jak chceš, aby </a:t>
            </a:r>
            <a:r>
              <a:rPr lang="cs-CZ" dirty="0" smtClean="0">
                <a:solidFill>
                  <a:srgbClr val="FF0000"/>
                </a:solidFill>
              </a:rPr>
              <a:t>se jiní </a:t>
            </a:r>
            <a:r>
              <a:rPr lang="cs-CZ" dirty="0">
                <a:solidFill>
                  <a:srgbClr val="FF0000"/>
                </a:solidFill>
              </a:rPr>
              <a:t>chovali k tobě.</a:t>
            </a: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0353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>
                <a:solidFill>
                  <a:srgbClr val="C00000"/>
                </a:solidFill>
              </a:rPr>
              <a:t>4</a:t>
            </a:r>
            <a:r>
              <a:rPr lang="cs-CZ" sz="3600" dirty="0" smtClean="0">
                <a:solidFill>
                  <a:srgbClr val="C00000"/>
                </a:solidFill>
              </a:rPr>
              <a:t>)</a:t>
            </a:r>
            <a:r>
              <a:rPr lang="cs-CZ" sz="3600" dirty="0" smtClean="0"/>
              <a:t> Kam si odložíš svou bundu a boty?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Do své skříňky.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3933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75724"/>
            <a:ext cx="8496944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5)</a:t>
            </a:r>
            <a:r>
              <a:rPr lang="cs-CZ" sz="3600" dirty="0" smtClean="0"/>
              <a:t> Co uděláš, pokud si zapomeneš klíč od skříňky?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348880"/>
            <a:ext cx="7776864" cy="37772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Počkám na souseda ze skříňky a nebo si klíč od něj půjčím.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8816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75724"/>
            <a:ext cx="7992888" cy="1169100"/>
          </a:xfrm>
        </p:spPr>
        <p:txBody>
          <a:bodyPr>
            <a:normAutofit/>
          </a:bodyPr>
          <a:lstStyle/>
          <a:p>
            <a:r>
              <a:rPr lang="cs-CZ" sz="3600" dirty="0">
                <a:solidFill>
                  <a:srgbClr val="C00000"/>
                </a:solidFill>
              </a:rPr>
              <a:t>6</a:t>
            </a:r>
            <a:r>
              <a:rPr lang="cs-CZ" sz="3600" dirty="0" smtClean="0">
                <a:solidFill>
                  <a:srgbClr val="C00000"/>
                </a:solidFill>
              </a:rPr>
              <a:t>)</a:t>
            </a:r>
            <a:r>
              <a:rPr lang="cs-CZ" sz="3600" dirty="0" smtClean="0"/>
              <a:t> Můžeš hned odejít do třídy?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88840"/>
            <a:ext cx="8136904" cy="41373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Ne, až po prvním zvonění v 7.50 hodin.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9026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7)</a:t>
            </a:r>
            <a:r>
              <a:rPr lang="cs-CZ" sz="3600" dirty="0" smtClean="0"/>
              <a:t> Co uděláš, pokud potkáš spolužáky nebo dospělé osoby?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Pozdravím.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3259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1169100"/>
          </a:xfrm>
        </p:spPr>
        <p:txBody>
          <a:bodyPr>
            <a:noAutofit/>
          </a:bodyPr>
          <a:lstStyle/>
          <a:p>
            <a:r>
              <a:rPr lang="cs-CZ" sz="3600" dirty="0">
                <a:solidFill>
                  <a:srgbClr val="C00000"/>
                </a:solidFill>
              </a:rPr>
              <a:t>8</a:t>
            </a:r>
            <a:r>
              <a:rPr lang="cs-CZ" sz="3600" dirty="0" smtClean="0">
                <a:solidFill>
                  <a:srgbClr val="C00000"/>
                </a:solidFill>
              </a:rPr>
              <a:t>)</a:t>
            </a:r>
            <a:r>
              <a:rPr lang="cs-CZ" sz="3600" dirty="0" smtClean="0"/>
              <a:t> Po které straně po schodech a na chodbě chodíš?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Chodím po pravé straně.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0364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9)</a:t>
            </a:r>
            <a:r>
              <a:rPr lang="cs-CZ" sz="3600" dirty="0" smtClean="0"/>
              <a:t> Co uděláš s aktovkou po příchodu do třídy?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Pověsím ji na svůj háček.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9788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10)</a:t>
            </a:r>
            <a:r>
              <a:rPr lang="cs-CZ" sz="3600" dirty="0" smtClean="0"/>
              <a:t> Co uděláš po přípravném zvonění?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Připravím se na vyučovací hodinu, odevzdám domácí úkoly a žákovskou knížku, splním svou službu.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1944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11)</a:t>
            </a:r>
            <a:r>
              <a:rPr lang="cs-CZ" sz="3600" dirty="0" smtClean="0"/>
              <a:t> Co uděláš o přestávce?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Napiji se, nasvačím se, dojdu si na WC a umyji si ruce.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Teprve potom si mohu povídat a hrát si se spolužáky.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8358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12)</a:t>
            </a:r>
            <a:r>
              <a:rPr lang="cs-CZ" sz="3600" dirty="0" smtClean="0"/>
              <a:t> Co uděláš, pokud strčíš do spolužáka nebo mu shodíš věci?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Omluvím se, řeknu: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„Promiň, nechtěl jsem to udělat.“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1460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13)</a:t>
            </a:r>
            <a:r>
              <a:rPr lang="cs-CZ" sz="3600" dirty="0" smtClean="0"/>
              <a:t> Co uděláš, pokud si chceš půjčit věc od spolužáka?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Dovolím si, řeknu: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„Prosím tě, půjčíš mi ... ?“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6587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14)</a:t>
            </a:r>
            <a:r>
              <a:rPr lang="cs-CZ" sz="3600" dirty="0" smtClean="0"/>
              <a:t> Co uděláš, pokud něco rozbiješ?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Omluvím se a pokusím se to napravit, řeknu: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„Nezlob se, nechtěl jsem to rozbít, jak to mohu napravit?“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919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15)</a:t>
            </a:r>
            <a:r>
              <a:rPr lang="cs-CZ" sz="3600" dirty="0" smtClean="0"/>
              <a:t> Co uděláš, pokud se zraníš?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Nahlásím to paní učitelce, aby mi mohla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>
                <a:solidFill>
                  <a:srgbClr val="FF0000"/>
                </a:solidFill>
              </a:rPr>
              <a:t>z</a:t>
            </a:r>
            <a:r>
              <a:rPr lang="cs-CZ" sz="3600" dirty="0" smtClean="0">
                <a:solidFill>
                  <a:srgbClr val="FF0000"/>
                </a:solidFill>
              </a:rPr>
              <a:t>ranění ošetřit.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7321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75724"/>
            <a:ext cx="9144000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16)</a:t>
            </a:r>
            <a:r>
              <a:rPr lang="cs-CZ" sz="3600" dirty="0" smtClean="0"/>
              <a:t> Co uděláš, pokud ti vadí chování spolužáka, pokud tě spolužák ve škole otravuje?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Řeknu spolužákovi, že mi jeho chování vadí, ať toho nechá.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Pokud neposlechne, nahlásím to paní učitelce.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4136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17)</a:t>
            </a:r>
            <a:r>
              <a:rPr lang="cs-CZ" sz="3600" dirty="0" smtClean="0"/>
              <a:t> Co uděláš, pokud ti někdo ublíží?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Nahlásím to paní učitelce, aby mi mohla pomoci situaci vyřešit.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7864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675724"/>
            <a:ext cx="8928992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18)</a:t>
            </a:r>
            <a:r>
              <a:rPr lang="cs-CZ" sz="3600" dirty="0" smtClean="0"/>
              <a:t> Co uděláš, pokud ti někdo vyhrožuje a zastrašuje tě, že to nemáš nikomu říkat?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Svěřím se paní učitelce nebo rodičům, aby mi mohli pomoci problém vyřešit .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701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675724"/>
            <a:ext cx="8928992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19)</a:t>
            </a:r>
            <a:r>
              <a:rPr lang="cs-CZ" sz="3600" dirty="0" smtClean="0"/>
              <a:t> Co uděláš, když zazvoní na hodinu?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Jdu na své místo, posadím se a počkám, až přijde učitel, potom vstanu a tím ho pozdravím.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8018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675724"/>
            <a:ext cx="8928992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20)</a:t>
            </a:r>
            <a:r>
              <a:rPr lang="cs-CZ" sz="3600" dirty="0" smtClean="0"/>
              <a:t> Co uděláš, pokud jsi zapomněl udělat domácí úkol?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Na začátku hodiny se přihlásím a omluvím: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„Paní učitelko omluvte mě, že jsem neudělal domácí úkol.“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8175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675724"/>
            <a:ext cx="8928992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21)</a:t>
            </a:r>
            <a:r>
              <a:rPr lang="cs-CZ" sz="3600" dirty="0" smtClean="0"/>
              <a:t> Co uděláš, pokud chceš něco říci?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>
                <a:solidFill>
                  <a:srgbClr val="FF0000"/>
                </a:solidFill>
              </a:rPr>
              <a:t>P</a:t>
            </a:r>
            <a:r>
              <a:rPr lang="cs-CZ" sz="3600" dirty="0" smtClean="0">
                <a:solidFill>
                  <a:srgbClr val="FF0000"/>
                </a:solidFill>
              </a:rPr>
              <a:t>řihlásím se a počkám, až mě paní učitelka vyvolá.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Nevykřikuji, neskáču do řeči.</a:t>
            </a:r>
          </a:p>
        </p:txBody>
      </p:sp>
    </p:spTree>
    <p:extLst>
      <p:ext uri="{BB962C8B-B14F-4D97-AF65-F5344CB8AC3E}">
        <p14:creationId xmlns:p14="http://schemas.microsoft.com/office/powerpoint/2010/main" val="188393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675724"/>
            <a:ext cx="8928992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22)</a:t>
            </a:r>
            <a:r>
              <a:rPr lang="cs-CZ" sz="3600" dirty="0" smtClean="0"/>
              <a:t> Co uděláš, pokud paní učitelka zadává domácí úkol?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Hned si úkol zapíšu do notýsku.</a:t>
            </a:r>
          </a:p>
        </p:txBody>
      </p:sp>
    </p:spTree>
    <p:extLst>
      <p:ext uri="{BB962C8B-B14F-4D97-AF65-F5344CB8AC3E}">
        <p14:creationId xmlns:p14="http://schemas.microsoft.com/office/powerpoint/2010/main" val="1144932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675724"/>
            <a:ext cx="8928992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23)</a:t>
            </a:r>
            <a:r>
              <a:rPr lang="cs-CZ" sz="3600" dirty="0" smtClean="0"/>
              <a:t> Co uděláš, pokud potřebuješ na WC?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>
                <a:solidFill>
                  <a:srgbClr val="FF0000"/>
                </a:solidFill>
              </a:rPr>
              <a:t>P</a:t>
            </a:r>
            <a:r>
              <a:rPr lang="cs-CZ" sz="3600" dirty="0" smtClean="0">
                <a:solidFill>
                  <a:srgbClr val="FF0000"/>
                </a:solidFill>
              </a:rPr>
              <a:t>řihlásím se, dovolím si a počkám, až mě paní učitelka pustí. </a:t>
            </a:r>
          </a:p>
        </p:txBody>
      </p:sp>
    </p:spTree>
    <p:extLst>
      <p:ext uri="{BB962C8B-B14F-4D97-AF65-F5344CB8AC3E}">
        <p14:creationId xmlns:p14="http://schemas.microsoft.com/office/powerpoint/2010/main" val="1834601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675724"/>
            <a:ext cx="8928992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24)</a:t>
            </a:r>
            <a:r>
              <a:rPr lang="cs-CZ" sz="3600" dirty="0" smtClean="0"/>
              <a:t> Co uděláš, pokud zazvoní na konec hodiny?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>
                <a:solidFill>
                  <a:srgbClr val="FF0000"/>
                </a:solidFill>
              </a:rPr>
              <a:t>P</a:t>
            </a:r>
            <a:r>
              <a:rPr lang="cs-CZ" sz="3600" dirty="0" smtClean="0">
                <a:solidFill>
                  <a:srgbClr val="FF0000"/>
                </a:solidFill>
              </a:rPr>
              <a:t>očkám, až paní učitelka ukončí hodinu, postavím se a připravím se na další vyučování. 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Potom mám přestávku.</a:t>
            </a:r>
          </a:p>
        </p:txBody>
      </p:sp>
    </p:spTree>
    <p:extLst>
      <p:ext uri="{BB962C8B-B14F-4D97-AF65-F5344CB8AC3E}">
        <p14:creationId xmlns:p14="http://schemas.microsoft.com/office/powerpoint/2010/main" val="480607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675724"/>
            <a:ext cx="8928992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25)</a:t>
            </a:r>
            <a:r>
              <a:rPr lang="cs-CZ" sz="3600" dirty="0" smtClean="0"/>
              <a:t> Při které přestávce můžeš navštěvovat spolužáky v jiných třídách?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Při rekreační přestávce.</a:t>
            </a:r>
          </a:p>
        </p:txBody>
      </p:sp>
    </p:spTree>
    <p:extLst>
      <p:ext uri="{BB962C8B-B14F-4D97-AF65-F5344CB8AC3E}">
        <p14:creationId xmlns:p14="http://schemas.microsoft.com/office/powerpoint/2010/main" val="3776351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675724"/>
            <a:ext cx="8928992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26)</a:t>
            </a:r>
            <a:r>
              <a:rPr lang="cs-CZ" sz="3600" dirty="0" smtClean="0"/>
              <a:t> Na co nesmíš zapomenout, pokud chceš jít na jiné patro?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Dovolit si učiteli, který má dohled.</a:t>
            </a:r>
          </a:p>
        </p:txBody>
      </p:sp>
    </p:spTree>
    <p:extLst>
      <p:ext uri="{BB962C8B-B14F-4D97-AF65-F5344CB8AC3E}">
        <p14:creationId xmlns:p14="http://schemas.microsoft.com/office/powerpoint/2010/main" val="3213656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675724"/>
            <a:ext cx="8928992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27)</a:t>
            </a:r>
            <a:r>
              <a:rPr lang="cs-CZ" sz="3600" dirty="0" smtClean="0"/>
              <a:t> Na koho se máš </a:t>
            </a:r>
            <a:r>
              <a:rPr lang="cs-CZ" sz="3600" dirty="0"/>
              <a:t>o přestávce </a:t>
            </a:r>
            <a:r>
              <a:rPr lang="cs-CZ" sz="3600" dirty="0" smtClean="0"/>
              <a:t>obrátit, pokud něco potřebuješ?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Na učitele, který má dohled.</a:t>
            </a:r>
          </a:p>
        </p:txBody>
      </p:sp>
    </p:spTree>
    <p:extLst>
      <p:ext uri="{BB962C8B-B14F-4D97-AF65-F5344CB8AC3E}">
        <p14:creationId xmlns:p14="http://schemas.microsoft.com/office/powerpoint/2010/main" val="2738608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675724"/>
            <a:ext cx="8928992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28)</a:t>
            </a:r>
            <a:r>
              <a:rPr lang="cs-CZ" sz="3600" dirty="0" smtClean="0"/>
              <a:t> Můžeš o přestávkách odejít do šatny?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Ne, nesmím.</a:t>
            </a:r>
          </a:p>
        </p:txBody>
      </p:sp>
    </p:spTree>
    <p:extLst>
      <p:ext uri="{BB962C8B-B14F-4D97-AF65-F5344CB8AC3E}">
        <p14:creationId xmlns:p14="http://schemas.microsoft.com/office/powerpoint/2010/main" val="1964142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675724"/>
            <a:ext cx="8928992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29)</a:t>
            </a:r>
            <a:r>
              <a:rPr lang="cs-CZ" sz="3600" dirty="0" smtClean="0"/>
              <a:t> Můžeš o přestávkách odejít ven?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Ne, nesmím.</a:t>
            </a:r>
          </a:p>
        </p:txBody>
      </p:sp>
    </p:spTree>
    <p:extLst>
      <p:ext uri="{BB962C8B-B14F-4D97-AF65-F5344CB8AC3E}">
        <p14:creationId xmlns:p14="http://schemas.microsoft.com/office/powerpoint/2010/main" val="4055524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675724"/>
            <a:ext cx="8928992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30)</a:t>
            </a:r>
            <a:r>
              <a:rPr lang="cs-CZ" sz="3600" dirty="0" smtClean="0"/>
              <a:t> Jak se máš chovat na toaletách?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Udržovat pořádek a čistotu,</a:t>
            </a:r>
          </a:p>
          <a:p>
            <a:pPr marL="0" indent="0">
              <a:buNone/>
            </a:pPr>
            <a:r>
              <a:rPr lang="cs-CZ" sz="3600" dirty="0">
                <a:solidFill>
                  <a:srgbClr val="FF0000"/>
                </a:solidFill>
              </a:rPr>
              <a:t>š</a:t>
            </a:r>
            <a:r>
              <a:rPr lang="cs-CZ" sz="3600" dirty="0" smtClean="0">
                <a:solidFill>
                  <a:srgbClr val="FF0000"/>
                </a:solidFill>
              </a:rPr>
              <a:t>etřit papírem,</a:t>
            </a:r>
          </a:p>
          <a:p>
            <a:pPr marL="0" indent="0">
              <a:buNone/>
            </a:pPr>
            <a:r>
              <a:rPr lang="cs-CZ" sz="3600" dirty="0">
                <a:solidFill>
                  <a:srgbClr val="FF0000"/>
                </a:solidFill>
              </a:rPr>
              <a:t>s</a:t>
            </a:r>
            <a:r>
              <a:rPr lang="cs-CZ" sz="3600" dirty="0" smtClean="0">
                <a:solidFill>
                  <a:srgbClr val="FF0000"/>
                </a:solidFill>
              </a:rPr>
              <a:t>plachovat,</a:t>
            </a:r>
          </a:p>
          <a:p>
            <a:pPr marL="0" indent="0">
              <a:buNone/>
            </a:pPr>
            <a:r>
              <a:rPr lang="cs-CZ" sz="3600" dirty="0">
                <a:solidFill>
                  <a:srgbClr val="FF0000"/>
                </a:solidFill>
              </a:rPr>
              <a:t>p</a:t>
            </a:r>
            <a:r>
              <a:rPr lang="cs-CZ" sz="3600" dirty="0" smtClean="0">
                <a:solidFill>
                  <a:srgbClr val="FF0000"/>
                </a:solidFill>
              </a:rPr>
              <a:t>ři odchodu nezamykat.</a:t>
            </a:r>
          </a:p>
        </p:txBody>
      </p:sp>
    </p:spTree>
    <p:extLst>
      <p:ext uri="{BB962C8B-B14F-4D97-AF65-F5344CB8AC3E}">
        <p14:creationId xmlns:p14="http://schemas.microsoft.com/office/powerpoint/2010/main" val="919487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675724"/>
            <a:ext cx="8928992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31)</a:t>
            </a:r>
            <a:r>
              <a:rPr lang="cs-CZ" sz="3600" dirty="0" smtClean="0"/>
              <a:t> Co máš udělat po návštěvě  toalety?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Umýt si ruce.</a:t>
            </a:r>
          </a:p>
        </p:txBody>
      </p:sp>
    </p:spTree>
    <p:extLst>
      <p:ext uri="{BB962C8B-B14F-4D97-AF65-F5344CB8AC3E}">
        <p14:creationId xmlns:p14="http://schemas.microsoft.com/office/powerpoint/2010/main" val="3786556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675724"/>
            <a:ext cx="8928992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32)</a:t>
            </a:r>
            <a:r>
              <a:rPr lang="cs-CZ" sz="3600" dirty="0" smtClean="0"/>
              <a:t> Co musíš udělat před hodinou tělesné výchovy?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Převléknout se do cvičebního úboru,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sundat řetízek, náramky, prstýnky,</a:t>
            </a:r>
          </a:p>
          <a:p>
            <a:pPr marL="0" indent="0">
              <a:buNone/>
            </a:pPr>
            <a:r>
              <a:rPr lang="cs-CZ" sz="3600" dirty="0">
                <a:solidFill>
                  <a:srgbClr val="FF0000"/>
                </a:solidFill>
              </a:rPr>
              <a:t>d</a:t>
            </a:r>
            <a:r>
              <a:rPr lang="cs-CZ" sz="3600" dirty="0" smtClean="0">
                <a:solidFill>
                  <a:srgbClr val="FF0000"/>
                </a:solidFill>
              </a:rPr>
              <a:t>louhé vlasy stáhnout do culíku.</a:t>
            </a:r>
          </a:p>
        </p:txBody>
      </p:sp>
    </p:spTree>
    <p:extLst>
      <p:ext uri="{BB962C8B-B14F-4D97-AF65-F5344CB8AC3E}">
        <p14:creationId xmlns:p14="http://schemas.microsoft.com/office/powerpoint/2010/main" val="29751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675724"/>
            <a:ext cx="8928992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33)</a:t>
            </a:r>
            <a:r>
              <a:rPr lang="cs-CZ" sz="3600" dirty="0" smtClean="0"/>
              <a:t> </a:t>
            </a:r>
            <a:r>
              <a:rPr lang="cs-CZ" sz="3600" dirty="0"/>
              <a:t>Můžeš lézt bez dovolení na nářadí</a:t>
            </a:r>
            <a:r>
              <a:rPr lang="cs-CZ" sz="3600" dirty="0" smtClean="0"/>
              <a:t>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Ne.</a:t>
            </a:r>
          </a:p>
        </p:txBody>
      </p:sp>
    </p:spTree>
    <p:extLst>
      <p:ext uri="{BB962C8B-B14F-4D97-AF65-F5344CB8AC3E}">
        <p14:creationId xmlns:p14="http://schemas.microsoft.com/office/powerpoint/2010/main" val="2376409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675724"/>
            <a:ext cx="8928992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34)</a:t>
            </a:r>
            <a:r>
              <a:rPr lang="cs-CZ" sz="3600" dirty="0" smtClean="0"/>
              <a:t> Jak se máš chovat při cvičení?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Dobře se rozcvičit,</a:t>
            </a:r>
          </a:p>
          <a:p>
            <a:pPr marL="0" indent="0">
              <a:buNone/>
            </a:pPr>
            <a:r>
              <a:rPr lang="cs-CZ" sz="3600" dirty="0">
                <a:solidFill>
                  <a:srgbClr val="FF0000"/>
                </a:solidFill>
              </a:rPr>
              <a:t>p</a:t>
            </a:r>
            <a:r>
              <a:rPr lang="cs-CZ" sz="3600" dirty="0" smtClean="0">
                <a:solidFill>
                  <a:srgbClr val="FF0000"/>
                </a:solidFill>
              </a:rPr>
              <a:t>oslouchat pokyny učitele,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Dávat pozor na srážky a zranění.</a:t>
            </a:r>
          </a:p>
        </p:txBody>
      </p:sp>
    </p:spTree>
    <p:extLst>
      <p:ext uri="{BB962C8B-B14F-4D97-AF65-F5344CB8AC3E}">
        <p14:creationId xmlns:p14="http://schemas.microsoft.com/office/powerpoint/2010/main" val="2707985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675724"/>
            <a:ext cx="8928992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35)</a:t>
            </a:r>
            <a:r>
              <a:rPr lang="cs-CZ" sz="3600" dirty="0" smtClean="0"/>
              <a:t> Jak se máš chovat v jídelně?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Dodržovat pravidla stolování,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uklidit po sobě,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neběhat,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pozdravit.</a:t>
            </a:r>
          </a:p>
        </p:txBody>
      </p:sp>
    </p:spTree>
    <p:extLst>
      <p:ext uri="{BB962C8B-B14F-4D97-AF65-F5344CB8AC3E}">
        <p14:creationId xmlns:p14="http://schemas.microsoft.com/office/powerpoint/2010/main" val="963967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675724"/>
            <a:ext cx="8928992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36)</a:t>
            </a:r>
            <a:r>
              <a:rPr lang="cs-CZ" sz="3600" dirty="0" smtClean="0"/>
              <a:t> Můžeš po vyučování sám zůstat ve škole?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Ne, nesmím, musím odejít před školu.</a:t>
            </a:r>
          </a:p>
        </p:txBody>
      </p:sp>
    </p:spTree>
    <p:extLst>
      <p:ext uri="{BB962C8B-B14F-4D97-AF65-F5344CB8AC3E}">
        <p14:creationId xmlns:p14="http://schemas.microsoft.com/office/powerpoint/2010/main" val="2360405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675724"/>
            <a:ext cx="8928992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37)</a:t>
            </a:r>
            <a:r>
              <a:rPr lang="cs-CZ" sz="3600" dirty="0" smtClean="0"/>
              <a:t> Kde máš čekat na kroužky?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Před školou.</a:t>
            </a:r>
          </a:p>
        </p:txBody>
      </p:sp>
    </p:spTree>
    <p:extLst>
      <p:ext uri="{BB962C8B-B14F-4D97-AF65-F5344CB8AC3E}">
        <p14:creationId xmlns:p14="http://schemas.microsoft.com/office/powerpoint/2010/main" val="2017083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675724"/>
            <a:ext cx="8928992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38)</a:t>
            </a:r>
            <a:r>
              <a:rPr lang="cs-CZ" sz="3600" dirty="0" smtClean="0"/>
              <a:t> Na co si před školou musíš dát pozor?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Musím se rozhlédnout než vstoupím do vozovky</a:t>
            </a:r>
          </a:p>
          <a:p>
            <a:pPr marL="0" indent="0">
              <a:buNone/>
            </a:pPr>
            <a:r>
              <a:rPr lang="cs-CZ" sz="3600" dirty="0">
                <a:solidFill>
                  <a:srgbClr val="FF0000"/>
                </a:solidFill>
              </a:rPr>
              <a:t>a</a:t>
            </a:r>
            <a:r>
              <a:rPr lang="cs-CZ" sz="3600" dirty="0" smtClean="0">
                <a:solidFill>
                  <a:srgbClr val="FF0000"/>
                </a:solidFill>
              </a:rPr>
              <a:t> dát pozor na padající led ze střechy.</a:t>
            </a:r>
          </a:p>
        </p:txBody>
      </p:sp>
    </p:spTree>
    <p:extLst>
      <p:ext uri="{BB962C8B-B14F-4D97-AF65-F5344CB8AC3E}">
        <p14:creationId xmlns:p14="http://schemas.microsoft.com/office/powerpoint/2010/main" val="3806094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057749"/>
          </a:xfrm>
        </p:spPr>
        <p:txBody>
          <a:bodyPr/>
          <a:lstStyle/>
          <a:p>
            <a:r>
              <a:rPr lang="cs-CZ" sz="4800" dirty="0" smtClean="0"/>
              <a:t>Chvála vítězům,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4437112"/>
            <a:ext cx="6400800" cy="1080120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C00000"/>
                </a:solidFill>
              </a:rPr>
              <a:t>Čest poraženým!</a:t>
            </a:r>
            <a:endParaRPr lang="cs-CZ" sz="4800" dirty="0">
              <a:solidFill>
                <a:srgbClr val="C00000"/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323528" y="692696"/>
            <a:ext cx="1800200" cy="1656184"/>
          </a:xfrm>
          <a:prstGeom prst="smileyFac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ový popisek 4"/>
          <p:cNvSpPr/>
          <p:nvPr/>
        </p:nvSpPr>
        <p:spPr>
          <a:xfrm>
            <a:off x="3401100" y="1520788"/>
            <a:ext cx="5275355" cy="1260140"/>
          </a:xfrm>
          <a:prstGeom prst="wedgeRoundRectCallout">
            <a:avLst>
              <a:gd name="adj1" fmla="val -86575"/>
              <a:gd name="adj2" fmla="val -11006"/>
              <a:gd name="adj3" fmla="val 16667"/>
            </a:avLst>
          </a:prstGeom>
          <a:solidFill>
            <a:srgbClr val="FFC000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Kolik jste dali celkem gólů?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8446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Zdroje: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07361"/>
            <a:ext cx="8640960" cy="1333607"/>
          </a:xfrm>
        </p:spPr>
        <p:txBody>
          <a:bodyPr>
            <a:normAutofit/>
          </a:bodyPr>
          <a:lstStyle/>
          <a:p>
            <a:pPr marL="0" lvl="0" indent="0" defTabSz="914400">
              <a:spcBef>
                <a:spcPts val="0"/>
              </a:spcBef>
              <a:spcAft>
                <a:spcPts val="0"/>
              </a:spcAft>
              <a:buClrTx/>
              <a:buNone/>
            </a:pPr>
            <a:r>
              <a:rPr lang="cs-CZ" sz="1300" dirty="0">
                <a:solidFill>
                  <a:srgbClr val="C00000"/>
                </a:solidFill>
                <a:latin typeface="DejaVuSerifCondensed"/>
              </a:rPr>
              <a:t>ŠTIKOVÁ, Věra. </a:t>
            </a:r>
            <a:r>
              <a:rPr lang="cs-CZ" sz="1300" i="1" dirty="0">
                <a:solidFill>
                  <a:srgbClr val="C00000"/>
                </a:solidFill>
                <a:latin typeface="DejaVuSerifCondensed-Italic"/>
              </a:rPr>
              <a:t>Já a můj svět: prvouka pro 3. ročník</a:t>
            </a:r>
            <a:r>
              <a:rPr lang="cs-CZ" sz="1300" dirty="0">
                <a:solidFill>
                  <a:srgbClr val="C00000"/>
                </a:solidFill>
                <a:latin typeface="DejaVuSerifCondensed"/>
              </a:rPr>
              <a:t>. 1. vyd. Brno: Nová škola, 2008, 2 sv. Duhová</a:t>
            </a:r>
          </a:p>
          <a:p>
            <a:pPr marL="0" lvl="0" indent="0" defTabSz="914400">
              <a:spcBef>
                <a:spcPts val="0"/>
              </a:spcBef>
              <a:spcAft>
                <a:spcPts val="0"/>
              </a:spcAft>
              <a:buClrTx/>
              <a:buNone/>
            </a:pPr>
            <a:r>
              <a:rPr lang="cs-CZ" sz="1300" dirty="0">
                <a:solidFill>
                  <a:srgbClr val="C00000"/>
                </a:solidFill>
                <a:latin typeface="DejaVuSerifCondensed"/>
              </a:rPr>
              <a:t>řada. ISBN 978-80-7289-097-2</a:t>
            </a:r>
            <a:r>
              <a:rPr lang="cs-CZ" sz="1300" dirty="0" smtClean="0">
                <a:solidFill>
                  <a:srgbClr val="C00000"/>
                </a:solidFill>
                <a:latin typeface="DejaVuSerifCondensed"/>
              </a:rPr>
              <a:t>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300" dirty="0" smtClean="0"/>
              <a:t>ŠTIKOVÁ</a:t>
            </a:r>
            <a:r>
              <a:rPr lang="cs-CZ" sz="1300" dirty="0"/>
              <a:t>, Věra. </a:t>
            </a:r>
            <a:r>
              <a:rPr lang="cs-CZ" sz="1300" i="1" dirty="0"/>
              <a:t>Metodický průvodce učebnicí prvouka 3</a:t>
            </a:r>
            <a:r>
              <a:rPr lang="cs-CZ" sz="1300" dirty="0"/>
              <a:t>. Brno, nám. SNP 9: Nová škola, 2007, ISBN 80-7289-065-4.</a:t>
            </a:r>
          </a:p>
          <a:p>
            <a:pPr marL="0" lvl="0" indent="0" defTabSz="914400">
              <a:spcBef>
                <a:spcPts val="0"/>
              </a:spcBef>
              <a:spcAft>
                <a:spcPts val="0"/>
              </a:spcAft>
              <a:buClrTx/>
              <a:buNone/>
            </a:pPr>
            <a:endParaRPr lang="cs-CZ" sz="1300" dirty="0" smtClean="0">
              <a:solidFill>
                <a:srgbClr val="C00000"/>
              </a:solidFill>
              <a:latin typeface="DejaVuSerifCondensed"/>
            </a:endParaRPr>
          </a:p>
          <a:p>
            <a:pPr marL="0" lvl="0" indent="0" defTabSz="914400">
              <a:spcBef>
                <a:spcPts val="0"/>
              </a:spcBef>
              <a:spcAft>
                <a:spcPts val="0"/>
              </a:spcAft>
              <a:buClrTx/>
              <a:buNone/>
            </a:pPr>
            <a:endParaRPr lang="cs-CZ" sz="1300" dirty="0">
              <a:solidFill>
                <a:srgbClr val="C00000"/>
              </a:solidFill>
              <a:latin typeface="DejaVuSerifCondensed"/>
            </a:endParaRPr>
          </a:p>
          <a:p>
            <a:pPr marL="0" lvl="0" indent="0" fontAlgn="base">
              <a:spcAft>
                <a:spcPct val="0"/>
              </a:spcAft>
              <a:buNone/>
            </a:pPr>
            <a:r>
              <a:rPr lang="cs-CZ" sz="1300" kern="0" dirty="0">
                <a:solidFill>
                  <a:srgbClr val="000000"/>
                </a:solidFill>
                <a:latin typeface="Comic Sans MS"/>
              </a:rPr>
              <a:t>Školní řád ZŠ a MŠ Svoboda nad Úpou, Kostelní 560</a:t>
            </a:r>
          </a:p>
          <a:p>
            <a:pPr marL="0" lvl="0" indent="0" defTabSz="914400">
              <a:spcBef>
                <a:spcPts val="0"/>
              </a:spcBef>
              <a:spcAft>
                <a:spcPts val="0"/>
              </a:spcAft>
              <a:buClrTx/>
              <a:buNone/>
            </a:pPr>
            <a:endParaRPr lang="cs-CZ" sz="1200" dirty="0">
              <a:solidFill>
                <a:srgbClr val="C00000"/>
              </a:solidFill>
              <a:latin typeface="DejaVuSerifCondensed"/>
            </a:endParaRPr>
          </a:p>
          <a:p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48440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  <p:sndAc>
          <p:stSnd>
            <p:snd r:embed="rId2" name="click.wav"/>
          </p:stSnd>
        </p:sndAc>
      </p:transition>
    </mc:Choice>
    <mc:Fallback>
      <p:transition spd="med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3795</TotalTime>
  <Words>1021</Words>
  <Application>Microsoft Office PowerPoint</Application>
  <PresentationFormat>Předvádění na obrazovce (4:3)</PresentationFormat>
  <Paragraphs>126</Paragraphs>
  <Slides>45</Slides>
  <Notes>0</Notes>
  <HiddenSlides>3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45</vt:i4>
      </vt:variant>
    </vt:vector>
  </HeadingPairs>
  <TitlesOfParts>
    <vt:vector size="48" baseType="lpstr">
      <vt:lpstr>Motiv sady Office</vt:lpstr>
      <vt:lpstr>Motiv systému Office</vt:lpstr>
      <vt:lpstr>Prezentace</vt:lpstr>
      <vt:lpstr>Prezentace aplikace PowerPoint</vt:lpstr>
      <vt:lpstr>Anotace</vt:lpstr>
      <vt:lpstr>Školní řád</vt:lpstr>
      <vt:lpstr>Znáš školní řád?</vt:lpstr>
      <vt:lpstr>Kopaná před tabulí</vt:lpstr>
      <vt:lpstr>1) Která tři základní hesla v naší škole máme? Vzpomeneš si na jedno z nich?</vt:lpstr>
      <vt:lpstr>2) Která tři základní hesla v naší škole máme? Vzpomeneš si na druhé z nich?</vt:lpstr>
      <vt:lpstr>3) Která tři základní hesla v naší škole máme? Vzpomeneš si na poslední?</vt:lpstr>
      <vt:lpstr>4) Kam si odložíš svou bundu a boty?</vt:lpstr>
      <vt:lpstr>5) Co uděláš, pokud si zapomeneš klíč od skříňky?</vt:lpstr>
      <vt:lpstr>6) Můžeš hned odejít do třídy?</vt:lpstr>
      <vt:lpstr>7) Co uděláš, pokud potkáš spolužáky nebo dospělé osoby?</vt:lpstr>
      <vt:lpstr>8) Po které straně po schodech a na chodbě chodíš?</vt:lpstr>
      <vt:lpstr>9) Co uděláš s aktovkou po příchodu do třídy?</vt:lpstr>
      <vt:lpstr>10) Co uděláš po přípravném zvonění?</vt:lpstr>
      <vt:lpstr>11) Co uděláš o přestávce?</vt:lpstr>
      <vt:lpstr>12) Co uděláš, pokud strčíš do spolužáka nebo mu shodíš věci?</vt:lpstr>
      <vt:lpstr>13) Co uděláš, pokud si chceš půjčit věc od spolužáka?</vt:lpstr>
      <vt:lpstr>14) Co uděláš, pokud něco rozbiješ?</vt:lpstr>
      <vt:lpstr>15) Co uděláš, pokud se zraníš?</vt:lpstr>
      <vt:lpstr>16) Co uděláš, pokud ti vadí chování spolužáka, pokud tě spolužák ve škole otravuje?</vt:lpstr>
      <vt:lpstr>17) Co uděláš, pokud ti někdo ublíží?</vt:lpstr>
      <vt:lpstr>18) Co uděláš, pokud ti někdo vyhrožuje a zastrašuje tě, že to nemáš nikomu říkat?</vt:lpstr>
      <vt:lpstr>19) Co uděláš, když zazvoní na hodinu?</vt:lpstr>
      <vt:lpstr>20) Co uděláš, pokud jsi zapomněl udělat domácí úkol?</vt:lpstr>
      <vt:lpstr>21) Co uděláš, pokud chceš něco říci?</vt:lpstr>
      <vt:lpstr>22) Co uděláš, pokud paní učitelka zadává domácí úkol?</vt:lpstr>
      <vt:lpstr>23) Co uděláš, pokud potřebuješ na WC?</vt:lpstr>
      <vt:lpstr>24) Co uděláš, pokud zazvoní na konec hodiny?</vt:lpstr>
      <vt:lpstr>25) Při které přestávce můžeš navštěvovat spolužáky v jiných třídách?</vt:lpstr>
      <vt:lpstr>26) Na co nesmíš zapomenout, pokud chceš jít na jiné patro?</vt:lpstr>
      <vt:lpstr>27) Na koho se máš o přestávce obrátit, pokud něco potřebuješ?</vt:lpstr>
      <vt:lpstr>28) Můžeš o přestávkách odejít do šatny?</vt:lpstr>
      <vt:lpstr>29) Můžeš o přestávkách odejít ven?</vt:lpstr>
      <vt:lpstr>30) Jak se máš chovat na toaletách?</vt:lpstr>
      <vt:lpstr>31) Co máš udělat po návštěvě  toalety?</vt:lpstr>
      <vt:lpstr>32) Co musíš udělat před hodinou tělesné výchovy?</vt:lpstr>
      <vt:lpstr>33) Můžeš lézt bez dovolení na nářadí?</vt:lpstr>
      <vt:lpstr>34) Jak se máš chovat při cvičení?</vt:lpstr>
      <vt:lpstr>35) Jak se máš chovat v jídelně?</vt:lpstr>
      <vt:lpstr>36) Můžeš po vyučování sám zůstat ve škole?</vt:lpstr>
      <vt:lpstr>37) Kde máš čekat na kroužky?</vt:lpstr>
      <vt:lpstr>38) Na co si před školou musíš dát pozor?</vt:lpstr>
      <vt:lpstr>Chvála vítězům,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Milada</dc:creator>
  <cp:lastModifiedBy>Milada Pleskačová</cp:lastModifiedBy>
  <cp:revision>243</cp:revision>
  <dcterms:created xsi:type="dcterms:W3CDTF">2013-01-18T15:24:45Z</dcterms:created>
  <dcterms:modified xsi:type="dcterms:W3CDTF">2013-06-09T10:41:45Z</dcterms:modified>
</cp:coreProperties>
</file>