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9" r:id="rId2"/>
    <p:sldId id="256" r:id="rId3"/>
    <p:sldId id="257" r:id="rId4"/>
    <p:sldId id="271" r:id="rId5"/>
    <p:sldId id="275" r:id="rId6"/>
    <p:sldId id="262" r:id="rId7"/>
    <p:sldId id="272" r:id="rId8"/>
    <p:sldId id="274" r:id="rId9"/>
    <p:sldId id="273" r:id="rId10"/>
    <p:sldId id="278" r:id="rId11"/>
    <p:sldId id="277" r:id="rId12"/>
    <p:sldId id="276" r:id="rId13"/>
    <p:sldId id="279" r:id="rId14"/>
    <p:sldId id="270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588" autoAdjust="0"/>
    <p:restoredTop sz="94737" autoAdjust="0"/>
  </p:normalViewPr>
  <p:slideViewPr>
    <p:cSldViewPr>
      <p:cViewPr varScale="1">
        <p:scale>
          <a:sx n="70" d="100"/>
          <a:sy n="70" d="100"/>
        </p:scale>
        <p:origin x="-202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p:transition spd="slow">
    <p:push dir="u"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 spd="slow">
    <p:push dir="u"/>
    <p:sndAc>
      <p:stSnd>
        <p:snd r:embed="rId13" name="click.wav"/>
      </p:stSnd>
    </p:sndAc>
  </p:transition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grafika.cz/old-idif/grafika/img1/images3/pomlazka_big.gif" TargetMode="Externa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c/cd/Stray_kitten_Rambo002.jpg" TargetMode="External"/><Relationship Id="rId13" Type="http://schemas.openxmlformats.org/officeDocument/2006/relationships/hyperlink" Target="http://upload.wikimedia.org/wikipedia/commons/7/7c/Salix_caprea20110423_109.jpg" TargetMode="External"/><Relationship Id="rId3" Type="http://schemas.openxmlformats.org/officeDocument/2006/relationships/hyperlink" Target="http://upload.wikimedia.org/wikipedia/commons/f/f6/Fr%C3%BChlingslandschft_Aaretal_Schweiz.jpg" TargetMode="External"/><Relationship Id="rId7" Type="http://schemas.openxmlformats.org/officeDocument/2006/relationships/hyperlink" Target="http://upload.wikimedia.org/wikipedia/commons/0/06/Hen_with_chickens_in_native_breeding.jpg" TargetMode="External"/><Relationship Id="rId12" Type="http://schemas.openxmlformats.org/officeDocument/2006/relationships/hyperlink" Target="http://upload.wikimedia.org/wikipedia/commons/c/cb/Velikono%C4%8Dn%C3%AD_vaj%C3%AD%C4%8Dka_malovan%C3%A1_voskem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a/a7/RAIOimage113.JPG" TargetMode="External"/><Relationship Id="rId11" Type="http://schemas.openxmlformats.org/officeDocument/2006/relationships/hyperlink" Target="http://upload.wikimedia.org/wikipedia/commons/8/82/Velikono%C4%8Dn%C3%AD_ber%C3%A1nek.jpg" TargetMode="External"/><Relationship Id="rId5" Type="http://schemas.openxmlformats.org/officeDocument/2006/relationships/hyperlink" Target="http://upload.wikimedia.org/wikipedia/commons/3/34/Double-Rainbow.jpg" TargetMode="External"/><Relationship Id="rId15" Type="http://schemas.openxmlformats.org/officeDocument/2006/relationships/hyperlink" Target="http://upload.wikimedia.org/wikipedia/commons/3/31/Pallo_valmiina.jpg" TargetMode="External"/><Relationship Id="rId10" Type="http://schemas.openxmlformats.org/officeDocument/2006/relationships/hyperlink" Target="http://upload.wikimedia.org/wikipedia/commons/4/4e/Cyclo_touring_illustrative.jpg" TargetMode="External"/><Relationship Id="rId4" Type="http://schemas.openxmlformats.org/officeDocument/2006/relationships/hyperlink" Target="http://upload.wikimedia.org/wikipedia/commons/c/c9/L%C3%B6wenzahnwiese.jpg" TargetMode="External"/><Relationship Id="rId9" Type="http://schemas.openxmlformats.org/officeDocument/2006/relationships/hyperlink" Target="http://upload.wikimedia.org/wikipedia/commons/0/0c/Reichenbach_-_Laga_2009_14.jpg" TargetMode="External"/><Relationship Id="rId14" Type="http://schemas.openxmlformats.org/officeDocument/2006/relationships/hyperlink" Target="http://upload.wikimedia.org/wikipedia/commons/c/cf/Inlinerneu2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4294967295"/>
          </p:nvPr>
        </p:nvSpPr>
        <p:spPr>
          <a:xfrm>
            <a:off x="642910" y="2571750"/>
            <a:ext cx="7715304" cy="3786188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cs-CZ" b="1" dirty="0"/>
              <a:t>Název </a:t>
            </a:r>
            <a:r>
              <a:rPr lang="cs-CZ" b="1" dirty="0" smtClean="0"/>
              <a:t>školy: </a:t>
            </a:r>
            <a:r>
              <a:rPr lang="cs-CZ" dirty="0"/>
              <a:t>Základní škola a mateřská škola, </a:t>
            </a:r>
            <a:r>
              <a:rPr lang="cs-CZ" dirty="0" smtClean="0"/>
              <a:t>  </a:t>
            </a:r>
          </a:p>
          <a:p>
            <a:pPr algn="l">
              <a:buNone/>
            </a:pPr>
            <a:r>
              <a:rPr lang="cs-CZ" dirty="0"/>
              <a:t> </a:t>
            </a:r>
            <a:r>
              <a:rPr lang="cs-CZ" dirty="0" smtClean="0"/>
              <a:t>                       Svoboda </a:t>
            </a:r>
            <a:r>
              <a:rPr lang="cs-CZ" dirty="0"/>
              <a:t>nad  Úpou, okres Trutnov</a:t>
            </a:r>
            <a:r>
              <a:rPr lang="cs-CZ" dirty="0" smtClean="0"/>
              <a:t> </a:t>
            </a:r>
          </a:p>
          <a:p>
            <a:pPr marL="0" indent="0" algn="l">
              <a:buNone/>
            </a:pPr>
            <a:r>
              <a:rPr lang="cs-CZ" b="1" dirty="0" smtClean="0"/>
              <a:t>Autor: </a:t>
            </a:r>
            <a:r>
              <a:rPr lang="cs-CZ" dirty="0"/>
              <a:t>Mgr. </a:t>
            </a:r>
            <a:r>
              <a:rPr lang="cs-CZ" dirty="0" smtClean="0"/>
              <a:t>Milada Pleskačová                                 </a:t>
            </a:r>
            <a:r>
              <a:rPr lang="cs-CZ" b="1" dirty="0" smtClean="0"/>
              <a:t>                          Datum: 22. 11. 2012</a:t>
            </a:r>
            <a:endParaRPr lang="cs-CZ" dirty="0" smtClean="0"/>
          </a:p>
          <a:p>
            <a:pPr marL="0" indent="0" algn="l">
              <a:buNone/>
            </a:pPr>
            <a:r>
              <a:rPr lang="cs-CZ" b="1" dirty="0" smtClean="0"/>
              <a:t>Název: </a:t>
            </a:r>
            <a:r>
              <a:rPr lang="cs-CZ" dirty="0" smtClean="0"/>
              <a:t>VY_12_INOVACE_1.2.2PRV2,3_9</a:t>
            </a:r>
          </a:p>
          <a:p>
            <a:pPr marL="0" indent="0" algn="l">
              <a:buNone/>
            </a:pPr>
            <a:r>
              <a:rPr lang="cs-CZ" b="1" dirty="0" smtClean="0"/>
              <a:t>Téma: </a:t>
            </a:r>
            <a:r>
              <a:rPr lang="cs-CZ" dirty="0" smtClean="0"/>
              <a:t>   Roční období - Jaro                                                              </a:t>
            </a:r>
          </a:p>
          <a:p>
            <a:pPr marL="0" indent="0" algn="l">
              <a:buNone/>
            </a:pPr>
            <a:r>
              <a:rPr lang="cs-CZ" b="1" dirty="0" smtClean="0"/>
              <a:t>Ročník: </a:t>
            </a:r>
            <a:r>
              <a:rPr lang="cs-CZ" dirty="0"/>
              <a:t>2</a:t>
            </a:r>
            <a:r>
              <a:rPr lang="cs-CZ" dirty="0" smtClean="0"/>
              <a:t>. </a:t>
            </a:r>
            <a:r>
              <a:rPr lang="cs-CZ" dirty="0"/>
              <a:t>a </a:t>
            </a:r>
            <a:r>
              <a:rPr lang="cs-CZ" dirty="0" smtClean="0"/>
              <a:t>3. </a:t>
            </a:r>
          </a:p>
          <a:p>
            <a:pPr marL="0" indent="0" algn="l">
              <a:buNone/>
            </a:pPr>
            <a:r>
              <a:rPr lang="cs-CZ" b="1" dirty="0" smtClean="0"/>
              <a:t>Číslo projektu: </a:t>
            </a:r>
            <a:r>
              <a:rPr lang="cs-CZ" dirty="0"/>
              <a:t>CZ.1.07/1.4.00/21.3068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4" name="obrázek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642918"/>
            <a:ext cx="7715304" cy="1571636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20204439"/>
      </p:ext>
    </p:extLst>
  </p:cSld>
  <p:clrMapOvr>
    <a:masterClrMapping/>
  </p:clrMapOvr>
  <p:transition spd="slow">
    <p:push dir="u"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57200" y="260648"/>
            <a:ext cx="7772400" cy="1368152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57200" y="1844824"/>
            <a:ext cx="7772400" cy="4176464"/>
          </a:xfrm>
        </p:spPr>
        <p:txBody>
          <a:bodyPr/>
          <a:lstStyle/>
          <a:p>
            <a:pPr algn="l"/>
            <a:r>
              <a:rPr lang="cs-CZ" sz="1800" dirty="0" smtClean="0"/>
              <a:t>	Materiál je určen žákům 2.třídy k seznámení s učivem o jaru a žákům 3.třídy k opakování učiva. </a:t>
            </a:r>
          </a:p>
          <a:p>
            <a:pPr algn="l"/>
            <a:r>
              <a:rPr lang="cs-CZ" sz="1800" dirty="0" smtClean="0"/>
              <a:t>	Materiál je inovativní tím, že je určen pro použití na interaktivní tabuli. Žáci se mohou do práce aktivně zapojit, informace se odkrývají postupně a žáci mohou na otázku nejdříve odpovědět, teprve potom učitel odpověď odkryje dalším kliknutím. Materiál je doplněn o fotografie k tématu. V materiálu jsou animované prvky pro zpestření výuky. </a:t>
            </a:r>
          </a:p>
          <a:p>
            <a:pPr algn="l"/>
            <a:r>
              <a:rPr lang="cs-CZ" sz="1800" dirty="0" smtClean="0"/>
              <a:t>	Materiál podporuje čtenářskou a informační gramotnost, poskytuje rozšiřující informace a souvislosti, není výčtem učiva, je pouze podkladem pro práci učitele. </a:t>
            </a:r>
          </a:p>
          <a:p>
            <a:pPr algn="l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82211673"/>
      </p:ext>
    </p:extLst>
  </p:cSld>
  <p:clrMapOvr>
    <a:masterClrMapping/>
  </p:clrMapOvr>
  <p:transition spd="slow">
    <p:push dir="u"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9" y="675724"/>
            <a:ext cx="3600400" cy="924475"/>
          </a:xfrm>
        </p:spPr>
        <p:txBody>
          <a:bodyPr/>
          <a:lstStyle/>
          <a:p>
            <a:r>
              <a:rPr lang="cs-CZ" b="1" dirty="0" smtClean="0">
                <a:solidFill>
                  <a:srgbClr val="00B0F0"/>
                </a:solidFill>
              </a:rPr>
              <a:t>Roční období</a:t>
            </a:r>
            <a:endParaRPr lang="cs-CZ" b="1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3" y="1807361"/>
            <a:ext cx="2389038" cy="405143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6000" b="1" dirty="0" smtClean="0">
                <a:solidFill>
                  <a:srgbClr val="FF0000"/>
                </a:solidFill>
              </a:rPr>
              <a:t>Jaro</a:t>
            </a:r>
            <a:endParaRPr lang="cs-CZ" sz="60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Milada\Pictures\Pictures\Pictures (2)\Sample Pictures\Tulip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16632"/>
            <a:ext cx="4283968" cy="321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708920"/>
            <a:ext cx="2906393" cy="39362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0485949"/>
      </p:ext>
    </p:extLst>
  </p:cSld>
  <p:clrMapOvr>
    <a:masterClrMapping/>
  </p:clrMapOvr>
  <p:transition spd="slow">
    <p:push dir="u"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upload.wikimedia.org/wikipedia/commons/f/f6/Fr%C3%BChlingslandschft_Aaretal_Schwei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91510"/>
            <a:ext cx="8928992" cy="6729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0"/>
            <a:ext cx="4464496" cy="692696"/>
          </a:xfrm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Kdy začíná jaro?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12cípá hvězda 2"/>
          <p:cNvSpPr/>
          <p:nvPr/>
        </p:nvSpPr>
        <p:spPr>
          <a:xfrm>
            <a:off x="4890322" y="-10692"/>
            <a:ext cx="4248472" cy="3769538"/>
          </a:xfrm>
          <a:prstGeom prst="star12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21.března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07503" y="699954"/>
            <a:ext cx="54726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Jak se tomuto dnu říká?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5" name="Vodorovný svitek 4"/>
          <p:cNvSpPr/>
          <p:nvPr/>
        </p:nvSpPr>
        <p:spPr>
          <a:xfrm>
            <a:off x="107504" y="1214542"/>
            <a:ext cx="4608512" cy="1080120"/>
          </a:xfrm>
          <a:prstGeom prst="horizontalScroll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</a:rPr>
              <a:t>Jarní rovnodennost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07504" y="2656076"/>
            <a:ext cx="36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Co to znamená?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7" name="Zaoblený obdélníkový popisek 6"/>
          <p:cNvSpPr/>
          <p:nvPr/>
        </p:nvSpPr>
        <p:spPr>
          <a:xfrm>
            <a:off x="435725" y="5085184"/>
            <a:ext cx="5976664" cy="1584176"/>
          </a:xfrm>
          <a:prstGeom prst="wedgeRoundRectCallout">
            <a:avLst>
              <a:gd name="adj1" fmla="val -47786"/>
              <a:gd name="adj2" fmla="val -177142"/>
              <a:gd name="adj3" fmla="val 16667"/>
            </a:avLst>
          </a:prstGeom>
          <a:solidFill>
            <a:schemeClr val="accent5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Den je stejně dlouhý jako noc.</a:t>
            </a:r>
          </a:p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Tedy 12 hodin den</a:t>
            </a:r>
          </a:p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a 12 hodin noc.</a:t>
            </a: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3582324"/>
      </p:ext>
    </p:extLst>
  </p:cSld>
  <p:clrMapOvr>
    <a:masterClrMapping/>
  </p:clrMapOvr>
  <p:transition spd="slow">
    <p:push dir="u"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5" grpId="0" animBg="1"/>
      <p:bldP spid="6" grpId="0"/>
      <p:bldP spid="7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675724"/>
            <a:ext cx="7920880" cy="5129540"/>
          </a:xfrm>
        </p:spPr>
        <p:txBody>
          <a:bodyPr/>
          <a:lstStyle/>
          <a:p>
            <a:pPr algn="l"/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  <a:t>Nyní začíná jaro.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Den se _________________ ,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noc se __________________ .</a:t>
            </a:r>
            <a:endParaRPr lang="cs-CZ" dirty="0"/>
          </a:p>
        </p:txBody>
      </p:sp>
      <p:sp>
        <p:nvSpPr>
          <p:cNvPr id="4" name="Obdélníkový popisek 3"/>
          <p:cNvSpPr/>
          <p:nvPr/>
        </p:nvSpPr>
        <p:spPr>
          <a:xfrm>
            <a:off x="6012160" y="5229200"/>
            <a:ext cx="2902384" cy="1080120"/>
          </a:xfrm>
          <a:prstGeom prst="wedgeRectCallout">
            <a:avLst>
              <a:gd name="adj1" fmla="val -42551"/>
              <a:gd name="adj2" fmla="val -128798"/>
            </a:avLst>
          </a:prstGeom>
          <a:solidFill>
            <a:srgbClr val="00B05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accent5">
                    <a:lumMod val="75000"/>
                  </a:schemeClr>
                </a:solidFill>
              </a:rPr>
              <a:t>zkracuje</a:t>
            </a:r>
            <a:endParaRPr lang="cs-CZ" sz="36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5" name="Obdélníkový popisek 4"/>
          <p:cNvSpPr/>
          <p:nvPr/>
        </p:nvSpPr>
        <p:spPr>
          <a:xfrm>
            <a:off x="5895347" y="1556792"/>
            <a:ext cx="3046400" cy="1080120"/>
          </a:xfrm>
          <a:prstGeom prst="wedgeRectCallout">
            <a:avLst>
              <a:gd name="adj1" fmla="val -36861"/>
              <a:gd name="adj2" fmla="val 123815"/>
            </a:avLst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00B0F0"/>
                </a:solidFill>
              </a:rPr>
              <a:t>prodlužuje</a:t>
            </a:r>
            <a:endParaRPr lang="cs-CZ" sz="36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2414230"/>
      </p:ext>
    </p:extLst>
  </p:cSld>
  <p:clrMapOvr>
    <a:masterClrMapping/>
  </p:clrMapOvr>
  <p:transition spd="slow">
    <p:push dir="u"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upload.wikimedia.org/wikipedia/commons/c/c9/L%C3%B6wenzahnwiese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0" b="674"/>
          <a:stretch/>
        </p:blipFill>
        <p:spPr bwMode="auto">
          <a:xfrm>
            <a:off x="107503" y="1460"/>
            <a:ext cx="5922683" cy="6856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Výbuch 1 4"/>
          <p:cNvSpPr/>
          <p:nvPr/>
        </p:nvSpPr>
        <p:spPr bwMode="auto">
          <a:xfrm>
            <a:off x="5096631" y="457508"/>
            <a:ext cx="4049488" cy="4752528"/>
          </a:xfrm>
          <a:prstGeom prst="irregularSeal1">
            <a:avLst/>
          </a:prstGeom>
          <a:solidFill>
            <a:srgbClr val="FFFF00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36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</a:rPr>
              <a:t>březen</a:t>
            </a:r>
            <a:endParaRPr kumimoji="0" lang="cs-CZ" sz="3600" b="1" i="0" u="none" strike="noStrike" cap="none" normalizeH="0" baseline="0" dirty="0" smtClean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latin typeface="Times New Roman" pitchFamily="18" charset="0"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36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</a:rPr>
              <a:t>duben</a:t>
            </a: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36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</a:rPr>
              <a:t>k</a:t>
            </a:r>
            <a:r>
              <a:rPr lang="cs-CZ" sz="36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</a:rPr>
              <a:t>věten</a:t>
            </a: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Times New Roman" pitchFamily="18" charset="0"/>
              </a:rPr>
              <a:t> 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0" y="82609"/>
            <a:ext cx="79928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Které jsou jarní měsíce?</a:t>
            </a:r>
            <a:endParaRPr lang="cs-CZ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0" y="5210036"/>
            <a:ext cx="8820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Jaké pozorujeme změny v přírodě?</a:t>
            </a:r>
            <a:endParaRPr lang="cs-CZ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0" y="5733256"/>
            <a:ext cx="7119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Jaké bývá na jaře počasí?</a:t>
            </a:r>
            <a:endParaRPr lang="cs-CZ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3" y="1807361"/>
            <a:ext cx="754245" cy="541519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70102073"/>
      </p:ext>
    </p:extLst>
  </p:cSld>
  <p:clrMapOvr>
    <a:masterClrMapping/>
  </p:clrMapOvr>
  <p:transition spd="slow">
    <p:push dir="u"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  <p:bldP spid="6" grpId="0"/>
      <p:bldP spid="7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90646"/>
            <a:ext cx="8424936" cy="6734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01305" y="332656"/>
            <a:ext cx="7125113" cy="924475"/>
          </a:xfrm>
        </p:spPr>
        <p:txBody>
          <a:bodyPr/>
          <a:lstStyle/>
          <a:p>
            <a:r>
              <a:rPr lang="cs-CZ" sz="3600" dirty="0" smtClean="0">
                <a:solidFill>
                  <a:srgbClr val="00B0F0"/>
                </a:solidFill>
              </a:rPr>
              <a:t>bouřka</a:t>
            </a:r>
            <a:endParaRPr lang="cs-CZ" sz="3600" dirty="0">
              <a:solidFill>
                <a:srgbClr val="00B0F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74530" y="1340768"/>
            <a:ext cx="55769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Jak se na jaře oblékáme?</a:t>
            </a:r>
            <a:endParaRPr lang="cs-CZ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4481983"/>
      </p:ext>
    </p:extLst>
  </p:cSld>
  <p:clrMapOvr>
    <a:masterClrMapping/>
  </p:clrMapOvr>
  <p:transition spd="slow">
    <p:push dir="u"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31366"/>
          <a:stretch/>
        </p:blipFill>
        <p:spPr bwMode="auto">
          <a:xfrm>
            <a:off x="0" y="116632"/>
            <a:ext cx="9144000" cy="64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b="1" dirty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rgbClr val="FFC000"/>
                </a:solidFill>
              </a:rPr>
              <a:t>d</a:t>
            </a:r>
            <a:r>
              <a:rPr lang="cs-CZ" sz="4000" b="1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rgbClr val="FFC000"/>
                </a:solidFill>
              </a:rPr>
              <a:t>uha</a:t>
            </a:r>
            <a:endParaRPr lang="cs-CZ" sz="4000" b="1" dirty="0">
              <a:ln>
                <a:solidFill>
                  <a:schemeClr val="accent5">
                    <a:lumMod val="75000"/>
                  </a:schemeClr>
                </a:solidFill>
              </a:ln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3072205"/>
      </p:ext>
    </p:extLst>
  </p:cSld>
  <p:clrMapOvr>
    <a:masterClrMapping/>
  </p:clrMapOvr>
  <p:transition spd="slow">
    <p:push dir="u"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81985"/>
            <a:ext cx="64792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Jak na jaře sportujeme?</a:t>
            </a:r>
            <a:endParaRPr lang="cs-CZ" sz="3200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95"/>
          <a:stretch/>
        </p:blipFill>
        <p:spPr bwMode="auto">
          <a:xfrm>
            <a:off x="-1" y="836712"/>
            <a:ext cx="9177657" cy="45499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27687"/>
            <a:ext cx="3065197" cy="213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552" r="33387"/>
          <a:stretch/>
        </p:blipFill>
        <p:spPr bwMode="auto">
          <a:xfrm>
            <a:off x="3851920" y="4727686"/>
            <a:ext cx="2734868" cy="2146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35677867"/>
      </p:ext>
    </p:extLst>
  </p:cSld>
  <p:clrMapOvr>
    <a:masterClrMapping/>
  </p:clrMapOvr>
  <p:transition spd="slow">
    <p:push dir="u"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07502" y="116632"/>
            <a:ext cx="89904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Jaké práce vykonávají dospělí na jaře?</a:t>
            </a:r>
            <a:endParaRPr lang="cs-CZ" sz="3200" dirty="0"/>
          </a:p>
        </p:txBody>
      </p:sp>
      <p:pic>
        <p:nvPicPr>
          <p:cNvPr id="6146" name="Picture 2" descr="http://upload.wikimedia.org/wikipedia/commons/0/0c/Reichenbach_-_Laga_2009_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279" y="908720"/>
            <a:ext cx="8865701" cy="5887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8555620"/>
      </p:ext>
    </p:extLst>
  </p:cSld>
  <p:clrMapOvr>
    <a:masterClrMapping/>
  </p:clrMapOvr>
  <p:transition spd="slow">
    <p:push dir="u"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845423"/>
            <a:ext cx="4323724" cy="3242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07504" y="260648"/>
            <a:ext cx="73931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Co se děje na jaře se zvířátky?</a:t>
            </a:r>
            <a:endParaRPr lang="cs-CZ" sz="3200" dirty="0"/>
          </a:p>
        </p:txBody>
      </p:sp>
      <p:pic>
        <p:nvPicPr>
          <p:cNvPr id="5124" name="Picture 4" descr="http://upload.wikimedia.org/wikipedia/commons/c/cd/Stray_kitten_Rambo00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521330"/>
            <a:ext cx="4450879" cy="3336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0969737"/>
      </p:ext>
    </p:extLst>
  </p:cSld>
  <p:clrMapOvr>
    <a:masterClrMapping/>
  </p:clrMapOvr>
  <p:transition spd="slow">
    <p:push dir="u"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839" y="260648"/>
            <a:ext cx="79928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3200" dirty="0">
                <a:solidFill>
                  <a:srgbClr val="000000"/>
                </a:solidFill>
              </a:rPr>
              <a:t>Které svátky slavíme </a:t>
            </a:r>
            <a:r>
              <a:rPr lang="cs-CZ" sz="3200" dirty="0" smtClean="0">
                <a:solidFill>
                  <a:srgbClr val="000000"/>
                </a:solidFill>
              </a:rPr>
              <a:t>na jaře?</a:t>
            </a:r>
            <a:endParaRPr lang="cs-CZ" sz="3200" dirty="0">
              <a:solidFill>
                <a:srgbClr val="000000"/>
              </a:solidFill>
            </a:endParaRPr>
          </a:p>
        </p:txBody>
      </p:sp>
      <p:sp>
        <p:nvSpPr>
          <p:cNvPr id="4" name="Oválný popisek 3"/>
          <p:cNvSpPr/>
          <p:nvPr/>
        </p:nvSpPr>
        <p:spPr>
          <a:xfrm>
            <a:off x="2699792" y="1052736"/>
            <a:ext cx="4680012" cy="1647473"/>
          </a:xfrm>
          <a:prstGeom prst="wedgeEllipseCallout">
            <a:avLst>
              <a:gd name="adj1" fmla="val 21679"/>
              <a:gd name="adj2" fmla="val -71504"/>
            </a:avLst>
          </a:prstGeom>
          <a:solidFill>
            <a:srgbClr val="FFC0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rgbClr val="FF0000"/>
                </a:solidFill>
              </a:rPr>
              <a:t>Velikonoce</a:t>
            </a:r>
            <a:endParaRPr lang="cs-CZ" sz="4000" b="1" dirty="0">
              <a:solidFill>
                <a:srgbClr val="FF000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212097"/>
            <a:ext cx="4128000" cy="3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517986"/>
            <a:ext cx="4176000" cy="31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/>
          <p:cNvSpPr/>
          <p:nvPr/>
        </p:nvSpPr>
        <p:spPr>
          <a:xfrm>
            <a:off x="127653" y="2790800"/>
            <a:ext cx="682061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>
                <a:hlinkClick r:id="rId5"/>
              </a:rPr>
              <a:t>http://</a:t>
            </a:r>
            <a:r>
              <a:rPr lang="cs-CZ" sz="1400" dirty="0" smtClean="0">
                <a:hlinkClick r:id="rId5"/>
              </a:rPr>
              <a:t>www.grafika.cz/old-idif/grafika/img1/images3/pomlazka_big.gif</a:t>
            </a:r>
            <a:r>
              <a:rPr lang="cs-CZ" sz="1400" dirty="0" smtClean="0"/>
              <a:t> 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934262509"/>
      </p:ext>
    </p:extLst>
  </p:cSld>
  <p:clrMapOvr>
    <a:masterClrMapping/>
  </p:clrMapOvr>
  <p:transition spd="slow">
    <p:push dir="u"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07683" y="381804"/>
            <a:ext cx="496855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3200" dirty="0">
                <a:solidFill>
                  <a:srgbClr val="000000"/>
                </a:solidFill>
              </a:rPr>
              <a:t>N</a:t>
            </a:r>
            <a:r>
              <a:rPr lang="cs-CZ" sz="3200" dirty="0" smtClean="0">
                <a:solidFill>
                  <a:srgbClr val="000000"/>
                </a:solidFill>
              </a:rPr>
              <a:t>a jaře slavíme také</a:t>
            </a:r>
            <a:r>
              <a:rPr lang="cs-CZ" sz="3200" dirty="0">
                <a:solidFill>
                  <a:srgbClr val="000000"/>
                </a:solidFill>
              </a:rPr>
              <a:t>:</a:t>
            </a:r>
          </a:p>
        </p:txBody>
      </p:sp>
      <p:sp>
        <p:nvSpPr>
          <p:cNvPr id="3" name="Obdélník 2"/>
          <p:cNvSpPr/>
          <p:nvPr/>
        </p:nvSpPr>
        <p:spPr>
          <a:xfrm>
            <a:off x="107504" y="5881627"/>
            <a:ext cx="81369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3200" dirty="0">
                <a:solidFill>
                  <a:srgbClr val="000000"/>
                </a:solidFill>
              </a:rPr>
              <a:t>Které roční období přijde potom?</a:t>
            </a:r>
          </a:p>
        </p:txBody>
      </p:sp>
      <p:sp>
        <p:nvSpPr>
          <p:cNvPr id="7" name="Slunce 6"/>
          <p:cNvSpPr/>
          <p:nvPr/>
        </p:nvSpPr>
        <p:spPr>
          <a:xfrm rot="836616">
            <a:off x="6170933" y="3580342"/>
            <a:ext cx="2800631" cy="2855589"/>
          </a:xfrm>
          <a:prstGeom prst="sun">
            <a:avLst>
              <a:gd name="adj" fmla="val 17144"/>
            </a:avLst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FF0000"/>
                </a:solidFill>
              </a:rPr>
              <a:t>Léto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07682" y="1198095"/>
            <a:ext cx="7158883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Svátek práce - </a:t>
            </a:r>
            <a:r>
              <a:rPr lang="cs-CZ" sz="2800" dirty="0" smtClean="0"/>
              <a:t>1.května</a:t>
            </a:r>
          </a:p>
          <a:p>
            <a:endParaRPr lang="cs-CZ" sz="2800" dirty="0" smtClean="0"/>
          </a:p>
          <a:p>
            <a:r>
              <a:rPr lang="cs-CZ" sz="2800" dirty="0" smtClean="0">
                <a:solidFill>
                  <a:srgbClr val="0070C0"/>
                </a:solidFill>
              </a:rPr>
              <a:t>Den osvobození - </a:t>
            </a:r>
            <a:r>
              <a:rPr lang="cs-CZ" sz="2800" dirty="0" smtClean="0"/>
              <a:t>8.května</a:t>
            </a:r>
          </a:p>
          <a:p>
            <a:endParaRPr lang="cs-CZ" sz="2800" dirty="0" smtClean="0"/>
          </a:p>
          <a:p>
            <a:r>
              <a:rPr lang="cs-CZ" sz="2800" dirty="0" smtClean="0">
                <a:solidFill>
                  <a:srgbClr val="C00000"/>
                </a:solidFill>
              </a:rPr>
              <a:t>Svátek matek - </a:t>
            </a:r>
            <a:r>
              <a:rPr lang="cs-CZ" sz="2800" dirty="0" smtClean="0"/>
              <a:t>druhou květnou neděli</a:t>
            </a:r>
          </a:p>
          <a:p>
            <a:endParaRPr lang="cs-CZ" sz="2800" dirty="0" smtClean="0"/>
          </a:p>
          <a:p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Mezinárodní den dětí – </a:t>
            </a:r>
            <a:r>
              <a:rPr lang="cs-CZ" sz="2800" dirty="0" smtClean="0"/>
              <a:t>1.června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862700656"/>
      </p:ext>
    </p:extLst>
  </p:cSld>
  <p:clrMapOvr>
    <a:masterClrMapping/>
  </p:clrMapOvr>
  <p:transition spd="slow">
    <p:push dir="u"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 animBg="1"/>
      <p:bldP spid="6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"/>
            <a:ext cx="8208912" cy="836712"/>
          </a:xfrm>
        </p:spPr>
        <p:txBody>
          <a:bodyPr/>
          <a:lstStyle/>
          <a:p>
            <a:r>
              <a:rPr lang="cs-CZ" dirty="0" smtClean="0"/>
              <a:t>Seznam použitých materiálů: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764704"/>
            <a:ext cx="9144000" cy="6093296"/>
          </a:xfrm>
        </p:spPr>
        <p:txBody>
          <a:bodyPr>
            <a:normAutofit fontScale="92500" lnSpcReduction="20000"/>
          </a:bodyPr>
          <a:lstStyle/>
          <a:p>
            <a:r>
              <a:rPr lang="cs-CZ" sz="1300" dirty="0">
                <a:latin typeface="Arial" pitchFamily="34" charset="0"/>
                <a:cs typeface="Arial" pitchFamily="34" charset="0"/>
              </a:rPr>
              <a:t>GIMMEL, Benjamin. </a:t>
            </a:r>
            <a:r>
              <a:rPr lang="cs-CZ" sz="1300" i="1" dirty="0" err="1">
                <a:latin typeface="Arial" pitchFamily="34" charset="0"/>
                <a:cs typeface="Arial" pitchFamily="34" charset="0"/>
              </a:rPr>
              <a:t>Wikimedia</a:t>
            </a:r>
            <a:r>
              <a:rPr lang="cs-CZ" sz="1300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300" i="1" dirty="0" err="1">
                <a:latin typeface="Arial" pitchFamily="34" charset="0"/>
                <a:cs typeface="Arial" pitchFamily="34" charset="0"/>
              </a:rPr>
              <a:t>Commons</a:t>
            </a:r>
            <a:r>
              <a:rPr lang="cs-CZ" sz="1300" dirty="0">
                <a:latin typeface="Arial" pitchFamily="34" charset="0"/>
                <a:cs typeface="Arial" pitchFamily="34" charset="0"/>
              </a:rPr>
              <a:t> [online]. [cit. 10.3.2013]. Dostupný na WWW: </a:t>
            </a:r>
            <a:r>
              <a:rPr lang="cs-CZ" sz="1300" dirty="0">
                <a:latin typeface="Arial" pitchFamily="34" charset="0"/>
                <a:cs typeface="Arial" pitchFamily="34" charset="0"/>
                <a:hlinkClick r:id="rId3"/>
              </a:rPr>
              <a:t>http://</a:t>
            </a:r>
            <a:r>
              <a:rPr lang="cs-CZ" sz="1300" dirty="0" smtClean="0">
                <a:latin typeface="Arial" pitchFamily="34" charset="0"/>
                <a:cs typeface="Arial" pitchFamily="34" charset="0"/>
                <a:hlinkClick r:id="rId3"/>
              </a:rPr>
              <a:t>upload.wikimedia.org/wikipedia/commons/f/f6/Fr%C3%BChlingslandschft_Aaretal_Schweiz.jpg</a:t>
            </a:r>
            <a:r>
              <a:rPr lang="cs-CZ" sz="13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cs-CZ" sz="1300" dirty="0">
                <a:latin typeface="Arial" pitchFamily="34" charset="0"/>
                <a:cs typeface="Arial" pitchFamily="34" charset="0"/>
              </a:rPr>
              <a:t>CARONNA. </a:t>
            </a:r>
            <a:r>
              <a:rPr lang="cs-CZ" sz="1300" i="1" dirty="0" err="1">
                <a:latin typeface="Arial" pitchFamily="34" charset="0"/>
                <a:cs typeface="Arial" pitchFamily="34" charset="0"/>
              </a:rPr>
              <a:t>Wikimedia</a:t>
            </a:r>
            <a:r>
              <a:rPr lang="cs-CZ" sz="1300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300" i="1" dirty="0" err="1">
                <a:latin typeface="Arial" pitchFamily="34" charset="0"/>
                <a:cs typeface="Arial" pitchFamily="34" charset="0"/>
              </a:rPr>
              <a:t>Commons</a:t>
            </a:r>
            <a:r>
              <a:rPr lang="cs-CZ" sz="1300" dirty="0">
                <a:latin typeface="Arial" pitchFamily="34" charset="0"/>
                <a:cs typeface="Arial" pitchFamily="34" charset="0"/>
              </a:rPr>
              <a:t> [online]. [cit. 10.3.2013]. Dostupný na WWW: </a:t>
            </a:r>
            <a:r>
              <a:rPr lang="cs-CZ" sz="1300" dirty="0">
                <a:latin typeface="Arial" pitchFamily="34" charset="0"/>
                <a:cs typeface="Arial" pitchFamily="34" charset="0"/>
                <a:hlinkClick r:id="rId4"/>
              </a:rPr>
              <a:t>http://</a:t>
            </a:r>
            <a:r>
              <a:rPr lang="cs-CZ" sz="1300" dirty="0" smtClean="0">
                <a:latin typeface="Arial" pitchFamily="34" charset="0"/>
                <a:cs typeface="Arial" pitchFamily="34" charset="0"/>
                <a:hlinkClick r:id="rId4"/>
              </a:rPr>
              <a:t>upload.wikimedia.org/wikipedia/commons/c/c9/L%C3%B6wenzahnwiese.jpg</a:t>
            </a:r>
            <a:r>
              <a:rPr lang="cs-CZ" sz="13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cs-CZ" sz="1300" dirty="0">
                <a:latin typeface="Arial" pitchFamily="34" charset="0"/>
                <a:cs typeface="Arial" pitchFamily="34" charset="0"/>
              </a:rPr>
              <a:t>WEISS, Leonardo. </a:t>
            </a:r>
            <a:r>
              <a:rPr lang="cs-CZ" sz="1300" i="1" dirty="0" err="1">
                <a:latin typeface="Arial" pitchFamily="34" charset="0"/>
                <a:cs typeface="Arial" pitchFamily="34" charset="0"/>
              </a:rPr>
              <a:t>Wikimedia</a:t>
            </a:r>
            <a:r>
              <a:rPr lang="cs-CZ" sz="1300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300" i="1" dirty="0" err="1">
                <a:latin typeface="Arial" pitchFamily="34" charset="0"/>
                <a:cs typeface="Arial" pitchFamily="34" charset="0"/>
              </a:rPr>
              <a:t>Commons</a:t>
            </a:r>
            <a:r>
              <a:rPr lang="cs-CZ" sz="1300" dirty="0">
                <a:latin typeface="Arial" pitchFamily="34" charset="0"/>
                <a:cs typeface="Arial" pitchFamily="34" charset="0"/>
              </a:rPr>
              <a:t> [online]. [cit. 10.3.2013]. Dostupný na WWW: </a:t>
            </a:r>
            <a:r>
              <a:rPr lang="cs-CZ" sz="1300" dirty="0">
                <a:latin typeface="Arial" pitchFamily="34" charset="0"/>
                <a:cs typeface="Arial" pitchFamily="34" charset="0"/>
                <a:hlinkClick r:id="rId5"/>
              </a:rPr>
              <a:t>http://</a:t>
            </a:r>
            <a:r>
              <a:rPr lang="cs-CZ" sz="1300" dirty="0" smtClean="0">
                <a:latin typeface="Arial" pitchFamily="34" charset="0"/>
                <a:cs typeface="Arial" pitchFamily="34" charset="0"/>
                <a:hlinkClick r:id="rId5"/>
              </a:rPr>
              <a:t>upload.wikimedia.org/wikipedia/commons/3/34/Double-Rainbow.jpg</a:t>
            </a:r>
            <a:r>
              <a:rPr lang="cs-CZ" sz="13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pt-BR" sz="1300" dirty="0">
                <a:latin typeface="Arial" pitchFamily="34" charset="0"/>
                <a:cs typeface="Arial" pitchFamily="34" charset="0"/>
              </a:rPr>
              <a:t>REIS, Marcelo. </a:t>
            </a:r>
            <a:r>
              <a:rPr lang="pt-BR" sz="1300" i="1" dirty="0">
                <a:latin typeface="Arial" pitchFamily="34" charset="0"/>
                <a:cs typeface="Arial" pitchFamily="34" charset="0"/>
              </a:rPr>
              <a:t>Wikimedia Commons</a:t>
            </a:r>
            <a:r>
              <a:rPr lang="pt-BR" sz="1300" dirty="0">
                <a:latin typeface="Arial" pitchFamily="34" charset="0"/>
                <a:cs typeface="Arial" pitchFamily="34" charset="0"/>
              </a:rPr>
              <a:t> [online]. [cit. 10.3.2013]. Dostupný na WWW: </a:t>
            </a:r>
            <a:r>
              <a:rPr lang="pt-BR" sz="1300" dirty="0">
                <a:latin typeface="Arial" pitchFamily="34" charset="0"/>
                <a:cs typeface="Arial" pitchFamily="34" charset="0"/>
                <a:hlinkClick r:id="rId6"/>
              </a:rPr>
              <a:t>http://</a:t>
            </a:r>
            <a:r>
              <a:rPr lang="pt-BR" sz="1300" dirty="0" smtClean="0">
                <a:latin typeface="Arial" pitchFamily="34" charset="0"/>
                <a:cs typeface="Arial" pitchFamily="34" charset="0"/>
                <a:hlinkClick r:id="rId6"/>
              </a:rPr>
              <a:t>upload.wikimedia.org/wikipedia/commons/a/a7/RAIOimage113.JPG</a:t>
            </a:r>
            <a:r>
              <a:rPr lang="cs-CZ" sz="13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cs-CZ" sz="1300" dirty="0">
                <a:latin typeface="Arial" pitchFamily="34" charset="0"/>
                <a:cs typeface="Arial" pitchFamily="34" charset="0"/>
              </a:rPr>
              <a:t>POSPÍŠIL, Ervín. </a:t>
            </a:r>
            <a:r>
              <a:rPr lang="cs-CZ" sz="1300" i="1" dirty="0" err="1">
                <a:latin typeface="Arial" pitchFamily="34" charset="0"/>
                <a:cs typeface="Arial" pitchFamily="34" charset="0"/>
              </a:rPr>
              <a:t>Wikimedia</a:t>
            </a:r>
            <a:r>
              <a:rPr lang="cs-CZ" sz="1300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300" i="1" dirty="0" err="1">
                <a:latin typeface="Arial" pitchFamily="34" charset="0"/>
                <a:cs typeface="Arial" pitchFamily="34" charset="0"/>
              </a:rPr>
              <a:t>Common</a:t>
            </a:r>
            <a:r>
              <a:rPr lang="cs-CZ" sz="1300" dirty="0">
                <a:latin typeface="Arial" pitchFamily="34" charset="0"/>
                <a:cs typeface="Arial" pitchFamily="34" charset="0"/>
              </a:rPr>
              <a:t> [online]. [cit. 10.3.2013]. Dostupný na WWW: </a:t>
            </a:r>
            <a:r>
              <a:rPr lang="cs-CZ" sz="1300" dirty="0">
                <a:latin typeface="Arial" pitchFamily="34" charset="0"/>
                <a:cs typeface="Arial" pitchFamily="34" charset="0"/>
                <a:hlinkClick r:id="rId7"/>
              </a:rPr>
              <a:t>http://</a:t>
            </a:r>
            <a:r>
              <a:rPr lang="cs-CZ" sz="1300" dirty="0" smtClean="0">
                <a:latin typeface="Arial" pitchFamily="34" charset="0"/>
                <a:cs typeface="Arial" pitchFamily="34" charset="0"/>
                <a:hlinkClick r:id="rId7"/>
              </a:rPr>
              <a:t>upload.wikimedia.org/wikipedia/commons/0/06/Hen_with_chickens_in_native_breeding.jpg</a:t>
            </a:r>
            <a:r>
              <a:rPr lang="cs-CZ" sz="13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cs-CZ" sz="1300" dirty="0">
                <a:latin typeface="Arial" pitchFamily="34" charset="0"/>
                <a:cs typeface="Arial" pitchFamily="34" charset="0"/>
              </a:rPr>
              <a:t>JASIUTOWICZ, Krzysztof P. </a:t>
            </a:r>
            <a:r>
              <a:rPr lang="cs-CZ" sz="1300" i="1" dirty="0" err="1">
                <a:latin typeface="Arial" pitchFamily="34" charset="0"/>
                <a:cs typeface="Arial" pitchFamily="34" charset="0"/>
              </a:rPr>
              <a:t>Wikimedia</a:t>
            </a:r>
            <a:r>
              <a:rPr lang="cs-CZ" sz="1300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300" i="1" dirty="0" err="1">
                <a:latin typeface="Arial" pitchFamily="34" charset="0"/>
                <a:cs typeface="Arial" pitchFamily="34" charset="0"/>
              </a:rPr>
              <a:t>Commons</a:t>
            </a:r>
            <a:r>
              <a:rPr lang="cs-CZ" sz="1300" dirty="0">
                <a:latin typeface="Arial" pitchFamily="34" charset="0"/>
                <a:cs typeface="Arial" pitchFamily="34" charset="0"/>
              </a:rPr>
              <a:t> [online]. [cit. 10.3.2013]. Dostupný na WWW: </a:t>
            </a:r>
            <a:r>
              <a:rPr lang="cs-CZ" sz="1300" dirty="0">
                <a:latin typeface="Arial" pitchFamily="34" charset="0"/>
                <a:cs typeface="Arial" pitchFamily="34" charset="0"/>
                <a:hlinkClick r:id="rId8"/>
              </a:rPr>
              <a:t>http://</a:t>
            </a:r>
            <a:r>
              <a:rPr lang="cs-CZ" sz="1300" dirty="0" smtClean="0">
                <a:latin typeface="Arial" pitchFamily="34" charset="0"/>
                <a:cs typeface="Arial" pitchFamily="34" charset="0"/>
                <a:hlinkClick r:id="rId8"/>
              </a:rPr>
              <a:t>upload.wikimedia.org/wikipedia/commons/c/cd/Stray_kitten_Rambo002.jpg</a:t>
            </a:r>
            <a:r>
              <a:rPr lang="cs-CZ" sz="13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en-US" sz="1300" dirty="0">
                <a:latin typeface="Arial" pitchFamily="34" charset="0"/>
                <a:cs typeface="Arial" pitchFamily="34" charset="0"/>
              </a:rPr>
              <a:t>ZACKE82. </a:t>
            </a:r>
            <a:r>
              <a:rPr lang="en-US" sz="1300" i="1" dirty="0">
                <a:latin typeface="Arial" pitchFamily="34" charset="0"/>
                <a:cs typeface="Arial" pitchFamily="34" charset="0"/>
              </a:rPr>
              <a:t>Wikimedia Commons</a:t>
            </a:r>
            <a:r>
              <a:rPr lang="en-US" sz="1300" dirty="0">
                <a:latin typeface="Arial" pitchFamily="34" charset="0"/>
                <a:cs typeface="Arial" pitchFamily="34" charset="0"/>
              </a:rPr>
              <a:t> [online]. [cit. 10.3.2013]. </a:t>
            </a:r>
            <a:r>
              <a:rPr lang="en-US" sz="1300" dirty="0" err="1">
                <a:latin typeface="Arial" pitchFamily="34" charset="0"/>
                <a:cs typeface="Arial" pitchFamily="34" charset="0"/>
              </a:rPr>
              <a:t>Dostupný</a:t>
            </a:r>
            <a:r>
              <a:rPr lang="en-US" sz="13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300" dirty="0" err="1">
                <a:latin typeface="Arial" pitchFamily="34" charset="0"/>
                <a:cs typeface="Arial" pitchFamily="34" charset="0"/>
              </a:rPr>
              <a:t>na</a:t>
            </a:r>
            <a:r>
              <a:rPr lang="en-US" sz="1300" dirty="0">
                <a:latin typeface="Arial" pitchFamily="34" charset="0"/>
                <a:cs typeface="Arial" pitchFamily="34" charset="0"/>
              </a:rPr>
              <a:t> WWW: </a:t>
            </a:r>
            <a:r>
              <a:rPr lang="en-US" sz="1300" dirty="0">
                <a:latin typeface="Arial" pitchFamily="34" charset="0"/>
                <a:cs typeface="Arial" pitchFamily="34" charset="0"/>
                <a:hlinkClick r:id="rId9"/>
              </a:rPr>
              <a:t>http://upload.wikimedia.org/wikipedia/commons/0/0c/Reichenbach_-_</a:t>
            </a:r>
            <a:r>
              <a:rPr lang="en-US" sz="1300" dirty="0" smtClean="0">
                <a:latin typeface="Arial" pitchFamily="34" charset="0"/>
                <a:cs typeface="Arial" pitchFamily="34" charset="0"/>
                <a:hlinkClick r:id="rId9"/>
              </a:rPr>
              <a:t>Laga_2009_14.jpg</a:t>
            </a:r>
            <a:r>
              <a:rPr lang="cs-CZ" sz="13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en-US" sz="1300" dirty="0">
                <a:latin typeface="Arial" pitchFamily="34" charset="0"/>
                <a:cs typeface="Arial" pitchFamily="34" charset="0"/>
              </a:rPr>
              <a:t>KRIPLOZOIK. </a:t>
            </a:r>
            <a:r>
              <a:rPr lang="en-US" sz="1300" i="1" dirty="0">
                <a:latin typeface="Arial" pitchFamily="34" charset="0"/>
                <a:cs typeface="Arial" pitchFamily="34" charset="0"/>
              </a:rPr>
              <a:t>Wikimedia commons</a:t>
            </a:r>
            <a:r>
              <a:rPr lang="en-US" sz="1300" dirty="0">
                <a:latin typeface="Arial" pitchFamily="34" charset="0"/>
                <a:cs typeface="Arial" pitchFamily="34" charset="0"/>
              </a:rPr>
              <a:t> [online]. [cit. 10.3.2013]. </a:t>
            </a:r>
            <a:r>
              <a:rPr lang="en-US" sz="1300" dirty="0" err="1">
                <a:latin typeface="Arial" pitchFamily="34" charset="0"/>
                <a:cs typeface="Arial" pitchFamily="34" charset="0"/>
              </a:rPr>
              <a:t>Dostupný</a:t>
            </a:r>
            <a:r>
              <a:rPr lang="en-US" sz="13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300" dirty="0" err="1">
                <a:latin typeface="Arial" pitchFamily="34" charset="0"/>
                <a:cs typeface="Arial" pitchFamily="34" charset="0"/>
              </a:rPr>
              <a:t>na</a:t>
            </a:r>
            <a:r>
              <a:rPr lang="en-US" sz="1300" dirty="0">
                <a:latin typeface="Arial" pitchFamily="34" charset="0"/>
                <a:cs typeface="Arial" pitchFamily="34" charset="0"/>
              </a:rPr>
              <a:t> WWW: </a:t>
            </a:r>
            <a:r>
              <a:rPr lang="en-US" sz="1300" dirty="0">
                <a:latin typeface="Arial" pitchFamily="34" charset="0"/>
                <a:cs typeface="Arial" pitchFamily="34" charset="0"/>
                <a:hlinkClick r:id="rId10"/>
              </a:rPr>
              <a:t>http://</a:t>
            </a:r>
            <a:r>
              <a:rPr lang="en-US" sz="1300" dirty="0" smtClean="0">
                <a:latin typeface="Arial" pitchFamily="34" charset="0"/>
                <a:cs typeface="Arial" pitchFamily="34" charset="0"/>
                <a:hlinkClick r:id="rId10"/>
              </a:rPr>
              <a:t>upload.wikimedia.org/wikipedia/commons/4/4e/Cyclo_touring_illustrative.jpg</a:t>
            </a:r>
            <a:r>
              <a:rPr lang="cs-CZ" sz="13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300" dirty="0">
                <a:latin typeface="Arial" pitchFamily="34" charset="0"/>
                <a:cs typeface="Arial" pitchFamily="34" charset="0"/>
              </a:rPr>
              <a:t>VOLNÉ </a:t>
            </a:r>
            <a:endParaRPr lang="cs-CZ" sz="13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300" dirty="0" smtClean="0">
                <a:latin typeface="Arial" pitchFamily="34" charset="0"/>
                <a:cs typeface="Arial" pitchFamily="34" charset="0"/>
              </a:rPr>
              <a:t>DÍLO</a:t>
            </a:r>
            <a:r>
              <a:rPr lang="cs-CZ" sz="1300" dirty="0">
                <a:latin typeface="Arial" pitchFamily="34" charset="0"/>
                <a:cs typeface="Arial" pitchFamily="34" charset="0"/>
              </a:rPr>
              <a:t>. </a:t>
            </a:r>
            <a:r>
              <a:rPr lang="cs-CZ" sz="1300" i="1" dirty="0" err="1">
                <a:latin typeface="Arial" pitchFamily="34" charset="0"/>
                <a:cs typeface="Arial" pitchFamily="34" charset="0"/>
              </a:rPr>
              <a:t>Wikimedia</a:t>
            </a:r>
            <a:r>
              <a:rPr lang="cs-CZ" sz="1300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300" i="1" dirty="0" err="1">
                <a:latin typeface="Arial" pitchFamily="34" charset="0"/>
                <a:cs typeface="Arial" pitchFamily="34" charset="0"/>
              </a:rPr>
              <a:t>Commons</a:t>
            </a:r>
            <a:r>
              <a:rPr lang="cs-CZ" sz="1300" dirty="0">
                <a:latin typeface="Arial" pitchFamily="34" charset="0"/>
                <a:cs typeface="Arial" pitchFamily="34" charset="0"/>
              </a:rPr>
              <a:t> [online]. [cit. 10.3.2013]. Dostupný na WWW: </a:t>
            </a:r>
            <a:r>
              <a:rPr lang="cs-CZ" sz="1300" dirty="0">
                <a:latin typeface="Arial" pitchFamily="34" charset="0"/>
                <a:cs typeface="Arial" pitchFamily="34" charset="0"/>
                <a:hlinkClick r:id="rId11"/>
              </a:rPr>
              <a:t>http://</a:t>
            </a:r>
            <a:r>
              <a:rPr lang="cs-CZ" sz="1300" dirty="0" smtClean="0">
                <a:latin typeface="Arial" pitchFamily="34" charset="0"/>
                <a:cs typeface="Arial" pitchFamily="34" charset="0"/>
                <a:hlinkClick r:id="rId11"/>
              </a:rPr>
              <a:t>upload.wikimedia.org/wikipedia/commons/8/82/Velikono%C4%8Dn%C3%AD_ber%C3%A1nek.jpg</a:t>
            </a:r>
            <a:r>
              <a:rPr lang="cs-CZ" sz="13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cs-CZ" sz="1300" dirty="0">
                <a:latin typeface="Arial" pitchFamily="34" charset="0"/>
                <a:cs typeface="Arial" pitchFamily="34" charset="0"/>
              </a:rPr>
              <a:t>VOLNÉ DÍLO. </a:t>
            </a:r>
            <a:r>
              <a:rPr lang="cs-CZ" sz="1300" i="1" dirty="0" err="1">
                <a:latin typeface="Arial" pitchFamily="34" charset="0"/>
                <a:cs typeface="Arial" pitchFamily="34" charset="0"/>
              </a:rPr>
              <a:t>Wikimedia</a:t>
            </a:r>
            <a:r>
              <a:rPr lang="cs-CZ" sz="1300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300" i="1" dirty="0" err="1">
                <a:latin typeface="Arial" pitchFamily="34" charset="0"/>
                <a:cs typeface="Arial" pitchFamily="34" charset="0"/>
              </a:rPr>
              <a:t>Commons</a:t>
            </a:r>
            <a:r>
              <a:rPr lang="cs-CZ" sz="1300" dirty="0">
                <a:latin typeface="Arial" pitchFamily="34" charset="0"/>
                <a:cs typeface="Arial" pitchFamily="34" charset="0"/>
              </a:rPr>
              <a:t> [online]. [cit. 10.3.2013]. Dostupný na WWW: </a:t>
            </a:r>
            <a:r>
              <a:rPr lang="cs-CZ" sz="1300" dirty="0">
                <a:latin typeface="Arial" pitchFamily="34" charset="0"/>
                <a:cs typeface="Arial" pitchFamily="34" charset="0"/>
                <a:hlinkClick r:id="rId12"/>
              </a:rPr>
              <a:t>http://</a:t>
            </a:r>
            <a:r>
              <a:rPr lang="cs-CZ" sz="1300" dirty="0" smtClean="0">
                <a:latin typeface="Arial" pitchFamily="34" charset="0"/>
                <a:cs typeface="Arial" pitchFamily="34" charset="0"/>
                <a:hlinkClick r:id="rId12"/>
              </a:rPr>
              <a:t>upload.wikimedia.org/wikipedia/commons/c/cb/Velikono%C4%8Dn%C3%AD_vaj%C3%AD%C4%8Dka_malovan%C3%A1_voskem.jpg</a:t>
            </a:r>
            <a:r>
              <a:rPr lang="cs-CZ" sz="13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cs-CZ" sz="1300" dirty="0">
                <a:latin typeface="Arial" pitchFamily="34" charset="0"/>
                <a:cs typeface="Arial" pitchFamily="34" charset="0"/>
              </a:rPr>
              <a:t>BFF. </a:t>
            </a:r>
            <a:r>
              <a:rPr lang="cs-CZ" sz="1300" i="1" dirty="0" err="1">
                <a:latin typeface="Arial" pitchFamily="34" charset="0"/>
                <a:cs typeface="Arial" pitchFamily="34" charset="0"/>
              </a:rPr>
              <a:t>Wikimedia</a:t>
            </a:r>
            <a:r>
              <a:rPr lang="cs-CZ" sz="1300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300" i="1" dirty="0" err="1">
                <a:latin typeface="Arial" pitchFamily="34" charset="0"/>
                <a:cs typeface="Arial" pitchFamily="34" charset="0"/>
              </a:rPr>
              <a:t>Commons</a:t>
            </a:r>
            <a:r>
              <a:rPr lang="cs-CZ" sz="1300" dirty="0">
                <a:latin typeface="Arial" pitchFamily="34" charset="0"/>
                <a:cs typeface="Arial" pitchFamily="34" charset="0"/>
              </a:rPr>
              <a:t> [online]. [cit. 10.3.2013]. Dostupný na WWW: </a:t>
            </a:r>
            <a:r>
              <a:rPr lang="cs-CZ" sz="1300" dirty="0">
                <a:latin typeface="Arial" pitchFamily="34" charset="0"/>
                <a:cs typeface="Arial" pitchFamily="34" charset="0"/>
                <a:hlinkClick r:id="rId13"/>
              </a:rPr>
              <a:t>http://</a:t>
            </a:r>
            <a:r>
              <a:rPr lang="cs-CZ" sz="1300" dirty="0" smtClean="0">
                <a:latin typeface="Arial" pitchFamily="34" charset="0"/>
                <a:cs typeface="Arial" pitchFamily="34" charset="0"/>
                <a:hlinkClick r:id="rId13"/>
              </a:rPr>
              <a:t>upload.wikimedia.org/wikipedia/commons/7/7c/Salix_caprea20110423_109.jpg</a:t>
            </a:r>
            <a:r>
              <a:rPr lang="cs-CZ" sz="13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pt-BR" sz="1300" dirty="0">
                <a:latin typeface="Arial" pitchFamily="34" charset="0"/>
                <a:cs typeface="Arial" pitchFamily="34" charset="0"/>
              </a:rPr>
              <a:t>LOUISANA. </a:t>
            </a:r>
            <a:r>
              <a:rPr lang="pt-BR" sz="1300" i="1" dirty="0">
                <a:latin typeface="Arial" pitchFamily="34" charset="0"/>
                <a:cs typeface="Arial" pitchFamily="34" charset="0"/>
              </a:rPr>
              <a:t>Wikimedia Commons</a:t>
            </a:r>
            <a:r>
              <a:rPr lang="pt-BR" sz="1300" dirty="0">
                <a:latin typeface="Arial" pitchFamily="34" charset="0"/>
                <a:cs typeface="Arial" pitchFamily="34" charset="0"/>
              </a:rPr>
              <a:t> [online]. [cit. 10.3.2013]. Dostupný na WWW: </a:t>
            </a:r>
            <a:r>
              <a:rPr lang="pt-BR" sz="1300" dirty="0">
                <a:latin typeface="Arial" pitchFamily="34" charset="0"/>
                <a:cs typeface="Arial" pitchFamily="34" charset="0"/>
                <a:hlinkClick r:id="rId14"/>
              </a:rPr>
              <a:t>http://</a:t>
            </a:r>
            <a:r>
              <a:rPr lang="pt-BR" sz="1300" dirty="0" smtClean="0">
                <a:latin typeface="Arial" pitchFamily="34" charset="0"/>
                <a:cs typeface="Arial" pitchFamily="34" charset="0"/>
                <a:hlinkClick r:id="rId14"/>
              </a:rPr>
              <a:t>upload.wikimedia.org/wikipedia/commons/c/cf/Inlinerneu2.jpg</a:t>
            </a:r>
            <a:r>
              <a:rPr lang="cs-CZ" sz="13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cs-CZ" sz="1300" dirty="0">
                <a:latin typeface="Arial" pitchFamily="34" charset="0"/>
                <a:cs typeface="Arial" pitchFamily="34" charset="0"/>
              </a:rPr>
              <a:t>CHRISTOPHER BRUNO. </a:t>
            </a:r>
            <a:r>
              <a:rPr lang="cs-CZ" sz="1300" i="1" dirty="0" err="1">
                <a:latin typeface="Arial" pitchFamily="34" charset="0"/>
                <a:cs typeface="Arial" pitchFamily="34" charset="0"/>
              </a:rPr>
              <a:t>Wikimedia</a:t>
            </a:r>
            <a:r>
              <a:rPr lang="cs-CZ" sz="1300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300" i="1" dirty="0" err="1">
                <a:latin typeface="Arial" pitchFamily="34" charset="0"/>
                <a:cs typeface="Arial" pitchFamily="34" charset="0"/>
              </a:rPr>
              <a:t>Commons</a:t>
            </a:r>
            <a:r>
              <a:rPr lang="cs-CZ" sz="1300" dirty="0">
                <a:latin typeface="Arial" pitchFamily="34" charset="0"/>
                <a:cs typeface="Arial" pitchFamily="34" charset="0"/>
              </a:rPr>
              <a:t> [online]. [cit. 10.3.2013]. Dostupný na WWW: </a:t>
            </a:r>
            <a:r>
              <a:rPr lang="cs-CZ" sz="1300" dirty="0">
                <a:latin typeface="Arial" pitchFamily="34" charset="0"/>
                <a:cs typeface="Arial" pitchFamily="34" charset="0"/>
                <a:hlinkClick r:id="rId15"/>
              </a:rPr>
              <a:t>http://</a:t>
            </a:r>
            <a:r>
              <a:rPr lang="cs-CZ" sz="1300" dirty="0" smtClean="0">
                <a:latin typeface="Arial" pitchFamily="34" charset="0"/>
                <a:cs typeface="Arial" pitchFamily="34" charset="0"/>
                <a:hlinkClick r:id="rId15"/>
              </a:rPr>
              <a:t>upload.wikimedia.org/wikipedia/commons/3/31/Pallo_valmiina.jpg</a:t>
            </a:r>
            <a:r>
              <a:rPr lang="cs-CZ" sz="1300" dirty="0" smtClean="0">
                <a:latin typeface="Arial" pitchFamily="34" charset="0"/>
                <a:cs typeface="Arial" pitchFamily="34" charset="0"/>
              </a:rPr>
              <a:t> </a:t>
            </a:r>
            <a:endParaRPr lang="cs-CZ" sz="1300" dirty="0">
              <a:latin typeface="Arial" pitchFamily="34" charset="0"/>
              <a:cs typeface="Arial" pitchFamily="34" charset="0"/>
            </a:endParaRPr>
          </a:p>
          <a:p>
            <a:r>
              <a:rPr lang="cs-CZ" sz="1300" dirty="0">
                <a:latin typeface="Arial" pitchFamily="34" charset="0"/>
                <a:cs typeface="Arial" pitchFamily="34" charset="0"/>
              </a:rPr>
              <a:t>ŠTIKOVÁ, Věra. </a:t>
            </a:r>
            <a:r>
              <a:rPr lang="cs-CZ" sz="1300" i="1" dirty="0">
                <a:latin typeface="Arial" pitchFamily="34" charset="0"/>
                <a:cs typeface="Arial" pitchFamily="34" charset="0"/>
              </a:rPr>
              <a:t>Já a můj svět: prvouka pro 2. ročník : učebnice.</a:t>
            </a:r>
            <a:r>
              <a:rPr lang="cs-CZ" sz="1300" dirty="0">
                <a:latin typeface="Arial" pitchFamily="34" charset="0"/>
                <a:cs typeface="Arial" pitchFamily="34" charset="0"/>
              </a:rPr>
              <a:t> 1. vyd. Brno: Nová škola, 2008, 2 sv. Duhová řada. ISBN 80-728-9090-5.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957459110"/>
      </p:ext>
    </p:extLst>
  </p:cSld>
  <p:clrMapOvr>
    <a:masterClrMapping/>
  </p:clrMapOvr>
  <p:transition spd="slow">
    <p:push dir="u"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TC102455596[[fn=Jaro]]</Template>
  <TotalTime>568</TotalTime>
  <Words>485</Words>
  <Application>Microsoft Office PowerPoint</Application>
  <PresentationFormat>Předvádění na obrazovce (4:3)</PresentationFormat>
  <Paragraphs>64</Paragraphs>
  <Slides>14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Spring</vt:lpstr>
      <vt:lpstr>Prezentace aplikace PowerPoint</vt:lpstr>
      <vt:lpstr>Anotace</vt:lpstr>
      <vt:lpstr>Roční období</vt:lpstr>
      <vt:lpstr>Kdy začíná jaro?</vt:lpstr>
      <vt:lpstr>Nyní začíná jaro.   Den se _________________ ,  noc se __________________ .</vt:lpstr>
      <vt:lpstr>Prezentace aplikace PowerPoint</vt:lpstr>
      <vt:lpstr>bouřka</vt:lpstr>
      <vt:lpstr>duha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Seznam použitých materiálů: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Milada</dc:creator>
  <cp:lastModifiedBy>Milada Pleskačová</cp:lastModifiedBy>
  <cp:revision>69</cp:revision>
  <dcterms:created xsi:type="dcterms:W3CDTF">2012-11-22T22:02:56Z</dcterms:created>
  <dcterms:modified xsi:type="dcterms:W3CDTF">2013-06-09T10:51:35Z</dcterms:modified>
</cp:coreProperties>
</file>