
<file path=[Content_Types].xml><?xml version="1.0" encoding="utf-8"?>
<Types xmlns="http://schemas.openxmlformats.org/package/2006/content-types">
  <Default Extension="png" ContentType="image/png"/>
  <Default Extension="wma" ContentType="audio/x-ms-wma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56" r:id="rId2"/>
    <p:sldId id="267" r:id="rId3"/>
    <p:sldId id="268" r:id="rId4"/>
    <p:sldId id="269" r:id="rId5"/>
    <p:sldId id="271" r:id="rId6"/>
    <p:sldId id="270" r:id="rId7"/>
    <p:sldId id="272" r:id="rId8"/>
    <p:sldId id="274" r:id="rId9"/>
    <p:sldId id="258" r:id="rId10"/>
    <p:sldId id="260" r:id="rId11"/>
    <p:sldId id="276" r:id="rId12"/>
    <p:sldId id="275" r:id="rId13"/>
    <p:sldId id="273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FFFF"/>
    <a:srgbClr val="DCC2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80" d="100"/>
          <a:sy n="80" d="100"/>
        </p:scale>
        <p:origin x="-1086" y="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wmf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hyperlink" Target="http://cs.wikipedia.org/wiki/Soubor:Bach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204864"/>
            <a:ext cx="8321936" cy="1800200"/>
          </a:xfrm>
        </p:spPr>
        <p:txBody>
          <a:bodyPr>
            <a:normAutofit/>
          </a:bodyPr>
          <a:lstStyle/>
          <a:p>
            <a:pPr algn="l"/>
            <a:r>
              <a:rPr lang="cs-CZ" sz="1800" spc="0" dirty="0">
                <a:ln>
                  <a:noFill/>
                </a:ln>
                <a:solidFill>
                  <a:schemeClr val="bg1"/>
                </a:solidFill>
                <a:effectLst/>
                <a:latin typeface="Calibri"/>
              </a:rPr>
              <a:t>Škola: Základní škola a Mateřská škola Halže, příspěvková organizace</a:t>
            </a:r>
            <a:br>
              <a:rPr lang="cs-CZ" sz="1800" spc="0" dirty="0">
                <a:ln>
                  <a:noFill/>
                </a:ln>
                <a:solidFill>
                  <a:schemeClr val="bg1"/>
                </a:solidFill>
                <a:effectLst/>
                <a:latin typeface="Calibri"/>
              </a:rPr>
            </a:br>
            <a:r>
              <a:rPr lang="cs-CZ" sz="1800" spc="0" dirty="0">
                <a:ln>
                  <a:noFill/>
                </a:ln>
                <a:solidFill>
                  <a:schemeClr val="bg1"/>
                </a:solidFill>
                <a:effectLst/>
                <a:latin typeface="Calibri"/>
              </a:rPr>
              <a:t>Název: </a:t>
            </a:r>
            <a:r>
              <a:rPr lang="cs-CZ" sz="1800" spc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/>
              </a:rPr>
              <a:t/>
            </a:r>
            <a:br>
              <a:rPr lang="cs-CZ" sz="1800" spc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/>
              </a:rPr>
            </a:br>
            <a:r>
              <a:rPr lang="cs-CZ" sz="3600" spc="0" dirty="0" smtClean="0">
                <a:ln>
                  <a:noFill/>
                </a:ln>
                <a:solidFill>
                  <a:srgbClr val="002060"/>
                </a:solidFill>
                <a:effectLst/>
                <a:latin typeface="Calibri"/>
              </a:rPr>
              <a:t>VY_32_INOVACE_20_HV_Písnička Nákup</a:t>
            </a:r>
            <a:r>
              <a:rPr lang="cs-CZ" sz="3600" spc="0" dirty="0">
                <a:ln>
                  <a:noFill/>
                </a:ln>
                <a:solidFill>
                  <a:srgbClr val="002060"/>
                </a:solidFill>
                <a:effectLst/>
                <a:latin typeface="Calibri"/>
              </a:rPr>
              <a:t/>
            </a:r>
            <a:br>
              <a:rPr lang="cs-CZ" sz="3600" spc="0" dirty="0">
                <a:ln>
                  <a:noFill/>
                </a:ln>
                <a:solidFill>
                  <a:srgbClr val="002060"/>
                </a:solidFill>
                <a:effectLst/>
                <a:latin typeface="Calibri"/>
              </a:rPr>
            </a:br>
            <a:r>
              <a:rPr lang="cs-CZ" sz="1800" spc="0" dirty="0">
                <a:ln>
                  <a:noFill/>
                </a:ln>
                <a:solidFill>
                  <a:schemeClr val="bg1"/>
                </a:solidFill>
                <a:effectLst/>
                <a:latin typeface="Calibri"/>
              </a:rPr>
              <a:t>Číslo projektu: CZ.1.07/1.4.00/21.3551</a:t>
            </a:r>
            <a:br>
              <a:rPr lang="cs-CZ" sz="1800" spc="0" dirty="0">
                <a:ln>
                  <a:noFill/>
                </a:ln>
                <a:solidFill>
                  <a:schemeClr val="bg1"/>
                </a:solidFill>
                <a:effectLst/>
                <a:latin typeface="Calibri"/>
              </a:rPr>
            </a:br>
            <a:r>
              <a:rPr lang="cs-CZ" sz="1800" spc="0" dirty="0">
                <a:ln>
                  <a:noFill/>
                </a:ln>
                <a:solidFill>
                  <a:schemeClr val="bg1"/>
                </a:solidFill>
                <a:effectLst/>
                <a:latin typeface="Calibri"/>
              </a:rPr>
              <a:t>Autor: Mgr. Jarmila </a:t>
            </a:r>
            <a:r>
              <a:rPr lang="cs-CZ" sz="1800" spc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/>
              </a:rPr>
              <a:t>Kočandrlová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149080"/>
            <a:ext cx="8327665" cy="2304256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>
                <a:solidFill>
                  <a:srgbClr val="002060"/>
                </a:solidFill>
              </a:rPr>
              <a:t>Anotace: </a:t>
            </a:r>
          </a:p>
          <a:p>
            <a:pPr algn="l"/>
            <a:r>
              <a:rPr lang="cs-CZ" sz="2000" dirty="0" smtClean="0">
                <a:solidFill>
                  <a:srgbClr val="002060"/>
                </a:solidFill>
              </a:rPr>
              <a:t>Určeno žákům 1.stupně ZŠ</a:t>
            </a:r>
            <a:r>
              <a:rPr lang="cs-CZ" sz="2000" dirty="0" smtClean="0">
                <a:solidFill>
                  <a:srgbClr val="002060"/>
                </a:solidFill>
              </a:rPr>
              <a:t>.</a:t>
            </a:r>
          </a:p>
          <a:p>
            <a:pPr algn="l"/>
            <a:r>
              <a:rPr lang="cs-CZ" sz="2000" dirty="0" smtClean="0">
                <a:solidFill>
                  <a:srgbClr val="002060"/>
                </a:solidFill>
              </a:rPr>
              <a:t>Nácvik písně  Ilji Hurníka Nákup. Obsahuje zvukovou nahrávku melodie písně.</a:t>
            </a:r>
          </a:p>
          <a:p>
            <a:pPr algn="l"/>
            <a:r>
              <a:rPr lang="cs-CZ" dirty="0" smtClean="0">
                <a:solidFill>
                  <a:srgbClr val="002060"/>
                </a:solidFill>
              </a:rPr>
              <a:t>Žáci si tvoří vlastní text – např. podle abecedy, z určitého obchodu apod.</a:t>
            </a:r>
            <a:endParaRPr lang="cs-CZ" sz="2000" dirty="0" smtClean="0">
              <a:solidFill>
                <a:srgbClr val="002060"/>
              </a:solidFill>
            </a:endParaRPr>
          </a:p>
          <a:p>
            <a:pPr algn="l"/>
            <a:endParaRPr lang="cs-CZ" sz="2000" dirty="0" smtClean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14740"/>
            <a:ext cx="5194601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3914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kocandrlova\AppData\Local\Microsoft\Windows\Temporary Internet Files\Content.IE5\MQU9AF70\MP90038596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060847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147248" cy="1858536"/>
          </a:xfrm>
        </p:spPr>
        <p:txBody>
          <a:bodyPr>
            <a:noAutofit/>
          </a:bodyPr>
          <a:lstStyle/>
          <a:p>
            <a:r>
              <a:rPr lang="cs-CZ" sz="12000" dirty="0" smtClean="0">
                <a:solidFill>
                  <a:srgbClr val="002060"/>
                </a:solidFill>
              </a:rPr>
              <a:t>NÁKUP</a:t>
            </a:r>
            <a:endParaRPr lang="cs-CZ" sz="120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3383435"/>
            <a:ext cx="2520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Hudba i text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Ilja Hurník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4" name="flétna Nákup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>
            <a:biLevel thresh="75000"/>
          </a:blip>
          <a:stretch>
            <a:fillRect/>
          </a:stretch>
        </p:blipFill>
        <p:spPr>
          <a:xfrm>
            <a:off x="1455777" y="503849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70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16832"/>
            <a:ext cx="9144000" cy="4618748"/>
          </a:xfrm>
          <a:prstGeom prst="rect">
            <a:avLst/>
          </a:prstGeom>
        </p:spPr>
      </p:pic>
      <p:pic>
        <p:nvPicPr>
          <p:cNvPr id="1026" name="Picture 2" descr="C:\Users\jkocandrlova\AppData\Local\Microsoft\Windows\Temporary Internet Files\Content.IE5\1B9HI19M\MC90042813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323" y="0"/>
            <a:ext cx="3028677" cy="3474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kocandrlova\AppData\Local\Microsoft\Windows\Temporary Internet Files\Content.IE5\4O778GTM\MC9002954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900" y="60678"/>
            <a:ext cx="1800200" cy="206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kocandrlova\AppData\Local\Microsoft\Windows\Temporary Internet Files\Content.IE5\2Z2LSYWA\MC900437555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792"/>
            <a:ext cx="2474572" cy="2116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642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4521657"/>
          </a:xfrm>
          <a:prstGeom prst="rect">
            <a:avLst/>
          </a:prstGeom>
        </p:spPr>
      </p:pic>
      <p:pic>
        <p:nvPicPr>
          <p:cNvPr id="1027" name="Picture 3" descr="C:\Users\jkocandrlova\AppData\Local\Microsoft\Windows\Temporary Internet Files\Content.IE5\1B9HI19M\MC9003253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35719"/>
            <a:ext cx="1746667" cy="233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kocandrlova\AppData\Local\Microsoft\Windows\Temporary Internet Files\Content.IE5\MQU9AF70\MC9003253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332" y="4671619"/>
            <a:ext cx="2160240" cy="2310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4O778GTM\MC90044177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4769" y="1191816"/>
            <a:ext cx="25202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kocandrlova\AppData\Local\Microsoft\Windows\Temporary Internet Files\Content.IE5\4O778GTM\MC90044177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927" y="423937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kocandrlova\AppData\Local\Microsoft\Windows\Temporary Internet Files\Content.IE5\4O778GTM\MC9004130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4918811"/>
            <a:ext cx="3240360" cy="1570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251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3" y="542100"/>
            <a:ext cx="9144000" cy="4521657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1058627" y="1628211"/>
            <a:ext cx="4536504" cy="1948199"/>
            <a:chOff x="1090999" y="2283501"/>
            <a:chExt cx="4536504" cy="1948199"/>
          </a:xfrm>
        </p:grpSpPr>
        <p:sp>
          <p:nvSpPr>
            <p:cNvPr id="3" name="Obdélník 2"/>
            <p:cNvSpPr/>
            <p:nvPr/>
          </p:nvSpPr>
          <p:spPr>
            <a:xfrm>
              <a:off x="1090999" y="2283501"/>
              <a:ext cx="4536504" cy="288032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1090999" y="2571533"/>
              <a:ext cx="4536504" cy="1660167"/>
              <a:chOff x="1090999" y="2571533"/>
              <a:chExt cx="4536504" cy="1660167"/>
            </a:xfrm>
          </p:grpSpPr>
          <p:sp>
            <p:nvSpPr>
              <p:cNvPr id="4" name="Obdélník 3"/>
              <p:cNvSpPr/>
              <p:nvPr/>
            </p:nvSpPr>
            <p:spPr>
              <a:xfrm flipV="1">
                <a:off x="1090999" y="2571533"/>
                <a:ext cx="4536504" cy="351656"/>
              </a:xfrm>
              <a:prstGeom prst="rect">
                <a:avLst/>
              </a:prstGeom>
              <a:solidFill>
                <a:schemeClr val="bg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bdélník 4"/>
              <p:cNvSpPr/>
              <p:nvPr/>
            </p:nvSpPr>
            <p:spPr>
              <a:xfrm flipV="1">
                <a:off x="1090999" y="2899761"/>
                <a:ext cx="4536504" cy="351656"/>
              </a:xfrm>
              <a:prstGeom prst="rect">
                <a:avLst/>
              </a:prstGeom>
              <a:solidFill>
                <a:schemeClr val="bg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bdélník 5"/>
              <p:cNvSpPr/>
              <p:nvPr/>
            </p:nvSpPr>
            <p:spPr>
              <a:xfrm flipV="1">
                <a:off x="1090999" y="3227989"/>
                <a:ext cx="4536504" cy="351656"/>
              </a:xfrm>
              <a:prstGeom prst="rect">
                <a:avLst/>
              </a:prstGeom>
              <a:solidFill>
                <a:schemeClr val="bg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 flipV="1">
                <a:off x="1090999" y="3556217"/>
                <a:ext cx="4536504" cy="351656"/>
              </a:xfrm>
              <a:prstGeom prst="rect">
                <a:avLst/>
              </a:prstGeom>
              <a:solidFill>
                <a:schemeClr val="bg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bdélník 7"/>
              <p:cNvSpPr/>
              <p:nvPr/>
            </p:nvSpPr>
            <p:spPr>
              <a:xfrm flipV="1">
                <a:off x="1090999" y="3880044"/>
                <a:ext cx="4536504" cy="351656"/>
              </a:xfrm>
              <a:prstGeom prst="rect">
                <a:avLst/>
              </a:prstGeom>
              <a:solidFill>
                <a:schemeClr val="bg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9" name="Obdélník 8"/>
          <p:cNvSpPr/>
          <p:nvPr/>
        </p:nvSpPr>
        <p:spPr>
          <a:xfrm>
            <a:off x="575556" y="228766"/>
            <a:ext cx="7992888" cy="6088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Doplňte vlastní nákup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jkocandrlova\AppData\Local\Microsoft\Windows\Temporary Internet Files\Content.IE5\MQU9AF70\MP9003828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980510"/>
            <a:ext cx="2664296" cy="1903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kocandrlova\AppData\Local\Microsoft\Windows\Temporary Internet Files\Content.IE5\1B9HI19M\MP900387856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6" t="7273" r="6061" b="12032"/>
          <a:stretch/>
        </p:blipFill>
        <p:spPr bwMode="auto">
          <a:xfrm>
            <a:off x="6372200" y="4980510"/>
            <a:ext cx="2774713" cy="191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kocandrlova\AppData\Local\Microsoft\Windows\Temporary Internet Files\Content.IE5\4O778GTM\MP900387869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05" t="9908" r="10786" b="14962"/>
          <a:stretch/>
        </p:blipFill>
        <p:spPr bwMode="auto">
          <a:xfrm>
            <a:off x="-8173" y="4954930"/>
            <a:ext cx="1400735" cy="187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kocandrlova\AppData\Local\Microsoft\Windows\Temporary Internet Files\Content.IE5\2Z2LSYWA\MP900387900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4" t="13114" r="7575" b="14157"/>
          <a:stretch/>
        </p:blipFill>
        <p:spPr bwMode="auto">
          <a:xfrm>
            <a:off x="1392562" y="4980510"/>
            <a:ext cx="2896146" cy="1853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kocandrlova\AppData\Local\Microsoft\Windows\Temporary Internet Files\Content.IE5\MQU9AF70\MP90042544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177674"/>
            <a:ext cx="2412268" cy="161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20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4081" y="3329608"/>
            <a:ext cx="7135352" cy="352839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05"/>
            <a:ext cx="7020272" cy="3546027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3" y="3789040"/>
            <a:ext cx="2097578" cy="28281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leva 3"/>
          <p:cNvSpPr/>
          <p:nvPr/>
        </p:nvSpPr>
        <p:spPr>
          <a:xfrm rot="19584591">
            <a:off x="6186877" y="989289"/>
            <a:ext cx="2981227" cy="1686871"/>
          </a:xfrm>
          <a:prstGeom prst="leftArrow">
            <a:avLst/>
          </a:prstGeom>
          <a:solidFill>
            <a:schemeClr val="tx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ILJA   HURNÍK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8902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7186" y="290469"/>
            <a:ext cx="7020272" cy="354602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203848" y="2313892"/>
            <a:ext cx="5040560" cy="360040"/>
          </a:xfrm>
          <a:prstGeom prst="rect">
            <a:avLst/>
          </a:prstGeom>
          <a:solidFill>
            <a:srgbClr val="DCC2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34819" y="3396437"/>
            <a:ext cx="6313369" cy="360040"/>
          </a:xfrm>
          <a:prstGeom prst="rect">
            <a:avLst/>
          </a:prstGeom>
          <a:solidFill>
            <a:srgbClr val="DCC2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78" b="54623"/>
          <a:stretch/>
        </p:blipFill>
        <p:spPr>
          <a:xfrm>
            <a:off x="1377186" y="3880148"/>
            <a:ext cx="7020272" cy="141523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73"/>
          <a:stretch/>
        </p:blipFill>
        <p:spPr>
          <a:xfrm>
            <a:off x="1377186" y="5295382"/>
            <a:ext cx="7020272" cy="1144440"/>
          </a:xfrm>
          <a:prstGeom prst="rect">
            <a:avLst/>
          </a:prstGeom>
        </p:spPr>
      </p:pic>
      <p:sp>
        <p:nvSpPr>
          <p:cNvPr id="21" name="Zaoblený obdélníkový popisek 20"/>
          <p:cNvSpPr/>
          <p:nvPr/>
        </p:nvSpPr>
        <p:spPr>
          <a:xfrm>
            <a:off x="3209564" y="980728"/>
            <a:ext cx="5472608" cy="612648"/>
          </a:xfrm>
          <a:prstGeom prst="wedgeRoundRectCallout">
            <a:avLst>
              <a:gd name="adj1" fmla="val -51990"/>
              <a:gd name="adj2" fmla="val -193681"/>
              <a:gd name="adj3" fmla="val 16667"/>
            </a:avLst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DCC2D6"/>
                </a:solidFill>
              </a:rPr>
              <a:t>Dopište jména not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130823" y="15268"/>
            <a:ext cx="2492726" cy="2836827"/>
            <a:chOff x="395536" y="-3190"/>
            <a:chExt cx="2492726" cy="2836827"/>
          </a:xfrm>
        </p:grpSpPr>
        <p:pic>
          <p:nvPicPr>
            <p:cNvPr id="1028" name="Picture 4" descr="C:\Users\jkocandrlova\AppData\Local\Microsoft\Windows\Temporary Internet Files\Content.IE5\1B9HI19M\MC90031858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-3190"/>
              <a:ext cx="2215347" cy="28368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jkocandrlova\AppData\Local\Microsoft\Windows\Temporary Internet Files\Content.IE5\4O778GTM\MC90001939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140378">
              <a:off x="1619671" y="1481789"/>
              <a:ext cx="1268591" cy="9933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0" name="Picture 6" descr="C:\Users\jkocandrlova\AppData\Local\Microsoft\Windows\Temporary Internet Files\Content.IE5\2Z2LSYWA\MC90044179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8451">
            <a:off x="-41541" y="4965016"/>
            <a:ext cx="2123649" cy="212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804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034819" y="3396437"/>
            <a:ext cx="6313369" cy="360040"/>
          </a:xfrm>
          <a:prstGeom prst="rect">
            <a:avLst/>
          </a:prstGeom>
          <a:solidFill>
            <a:srgbClr val="DCC2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1835696" y="179811"/>
            <a:ext cx="7020274" cy="6043694"/>
            <a:chOff x="1377186" y="290469"/>
            <a:chExt cx="7020274" cy="6043694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77186" y="290469"/>
              <a:ext cx="7020272" cy="3546027"/>
            </a:xfrm>
            <a:prstGeom prst="rect">
              <a:avLst/>
            </a:prstGeom>
          </p:spPr>
        </p:pic>
        <p:grpSp>
          <p:nvGrpSpPr>
            <p:cNvPr id="2" name="Skupina 1"/>
            <p:cNvGrpSpPr/>
            <p:nvPr/>
          </p:nvGrpSpPr>
          <p:grpSpPr>
            <a:xfrm>
              <a:off x="1377186" y="2348880"/>
              <a:ext cx="7020274" cy="3985283"/>
              <a:chOff x="1377186" y="2348880"/>
              <a:chExt cx="7020274" cy="3985283"/>
            </a:xfrm>
          </p:grpSpPr>
          <p:pic>
            <p:nvPicPr>
              <p:cNvPr id="12" name="Obrázek 11"/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278" b="54623"/>
              <a:stretch/>
            </p:blipFill>
            <p:spPr>
              <a:xfrm>
                <a:off x="1377186" y="3836496"/>
                <a:ext cx="7020272" cy="1415234"/>
              </a:xfrm>
              <a:prstGeom prst="rect">
                <a:avLst/>
              </a:prstGeom>
            </p:spPr>
          </p:pic>
          <p:pic>
            <p:nvPicPr>
              <p:cNvPr id="20" name="Obrázek 19"/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67573"/>
              <a:stretch/>
            </p:blipFill>
            <p:spPr>
              <a:xfrm>
                <a:off x="1377187" y="5148370"/>
                <a:ext cx="7020272" cy="1144440"/>
              </a:xfrm>
              <a:prstGeom prst="rect">
                <a:avLst/>
              </a:prstGeom>
            </p:spPr>
          </p:pic>
          <p:sp>
            <p:nvSpPr>
              <p:cNvPr id="8" name="Obdélník 7"/>
              <p:cNvSpPr/>
              <p:nvPr/>
            </p:nvSpPr>
            <p:spPr>
              <a:xfrm>
                <a:off x="3032719" y="2348880"/>
                <a:ext cx="5205704" cy="488796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1377186" y="3396436"/>
                <a:ext cx="7020273" cy="48371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bdélník 9"/>
              <p:cNvSpPr/>
              <p:nvPr/>
            </p:nvSpPr>
            <p:spPr>
              <a:xfrm>
                <a:off x="1559223" y="4653136"/>
                <a:ext cx="6788966" cy="432048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1377187" y="5850452"/>
                <a:ext cx="7020273" cy="48371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" name="TextovéPole 3"/>
          <p:cNvSpPr txBox="1"/>
          <p:nvPr/>
        </p:nvSpPr>
        <p:spPr>
          <a:xfrm>
            <a:off x="107505" y="47667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Zakroužkujte noty čtvrťové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1772816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Najdi notu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c1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9541" y="319286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Najdi notu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  c2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7504" y="425208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Pod notou f udělej tečku.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1579" y="565848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Zakroužkuj pomlky.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8" name="Picture 2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31015"/>
            <a:ext cx="1563596" cy="1626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1" y="3953077"/>
            <a:ext cx="1510045" cy="157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79" y="2610805"/>
            <a:ext cx="1510045" cy="157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77" y="1310349"/>
            <a:ext cx="1510045" cy="157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3" y="0"/>
            <a:ext cx="1566165" cy="1629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Zaoblený obdélníkový popisek 23"/>
          <p:cNvSpPr/>
          <p:nvPr/>
        </p:nvSpPr>
        <p:spPr>
          <a:xfrm>
            <a:off x="3913255" y="737280"/>
            <a:ext cx="5205704" cy="382046"/>
          </a:xfrm>
          <a:prstGeom prst="wedgeRoundRectCallout">
            <a:avLst>
              <a:gd name="adj1" fmla="val -48340"/>
              <a:gd name="adj2" fmla="val -25829"/>
              <a:gd name="adj3" fmla="val 16667"/>
            </a:avLst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DCC2D6"/>
                </a:solidFill>
              </a:rPr>
              <a:t>Klikni na notu a splň úkol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1961408" y="0"/>
            <a:ext cx="1951847" cy="1604733"/>
          </a:xfrm>
          <a:prstGeom prst="smileyFac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63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6" presetClass="exit" presetSubtype="0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750"/>
                            </p:stCondLst>
                            <p:childTnLst>
                              <p:par>
                                <p:cTn id="45" presetID="26" presetClass="exit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7" grpId="0" animBg="1"/>
      <p:bldP spid="7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4119463"/>
            <a:ext cx="15733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 kterém taktu je písnička Nákup?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38915" y="4850576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Je písnička Nákup lidová nebo umělá?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2" name="Picture 4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34522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92280" y="3963660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Kdo písničku složil?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169" y="2840206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50570" y="2516084"/>
            <a:ext cx="4170548" cy="1157577"/>
          </a:xfrm>
          <a:solidFill>
            <a:schemeClr val="bg1"/>
          </a:solidFill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Pamatujete si?</a:t>
            </a:r>
            <a:endParaRPr lang="cs-CZ"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050" name="Picture 2" descr="C:\Users\jkocandrlova\AppData\Local\Microsoft\Windows\Temporary Internet Files\Content.IE5\JWBRB41N\MC90044214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52777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kocandrlova\AppData\Local\Microsoft\Windows\Temporary Internet Files\Content.IE5\4O778GTM\MC900355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0918" y="-284492"/>
            <a:ext cx="2675833" cy="3572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jkocandrlova\AppData\Local\Microsoft\Windows\Temporary Internet Files\Content.IE5\MQU9AF70\MC9000828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595" y="0"/>
            <a:ext cx="4392488" cy="2516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72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88815" y="332656"/>
            <a:ext cx="8286275" cy="1368152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NÁKUPY PRO ŠIKOVNÉ ŽÁKY</a:t>
            </a:r>
            <a:endParaRPr lang="cs-CZ" sz="4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24755" y="3429885"/>
            <a:ext cx="157331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Nakupujte potraviny jen od jednoho začátečního písmene.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98650" y="2633985"/>
            <a:ext cx="19732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Jděte nakupovat do PAPÍRNICTVÍ.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2" name="Picture 4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228" y="1494670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32240" y="3823836"/>
            <a:ext cx="1584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Zkuste nakupovat v anglickém obchodě.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jkocandrlova\AppData\Local\Microsoft\Windows\Temporary Internet Files\Content.IE5\JWBRB41N\MC9004421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628" y="3118550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kocandrlova\AppData\Local\Microsoft\Windows\Temporary Internet Files\Content.IE5\JWBRB41N\MC90044214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12" y="3118550"/>
            <a:ext cx="281940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kocandrlova\AppData\Local\Microsoft\Windows\Temporary Internet Files\Content.IE5\2Z2LSYWA\MC9004414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0709" y="410987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jkocandrlova\AppData\Local\Microsoft\Windows\Temporary Internet Files\Content.IE5\2Z2LSYWA\MC9004414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49467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jkocandrlova\AppData\Local\Microsoft\Windows\Temporary Internet Files\Content.IE5\2Z2LSYWA\MC9004414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4847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6556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575556" y="1628210"/>
            <a:ext cx="5019575" cy="19482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14528"/>
            <a:ext cx="9144000" cy="4521657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575556" y="228766"/>
            <a:ext cx="7992888" cy="6088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Nakupování podle abecedy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jkocandrlova\AppData\Local\Microsoft\Windows\Temporary Internet Files\Content.IE5\4O778GTM\MP9004226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005" y="4874195"/>
            <a:ext cx="1632339" cy="2440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575556" y="1542244"/>
            <a:ext cx="5292588" cy="2034168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jkocandrlova\AppData\Local\Microsoft\Windows\Temporary Internet Files\Content.IE5\MQU9AF70\MP9004025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55" y="4960367"/>
            <a:ext cx="1296144" cy="194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kocandrlova\AppData\Local\Microsoft\Windows\Temporary Internet Files\Content.IE5\1B9HI19M\MP9004049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174265"/>
            <a:ext cx="2263208" cy="1616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kocandrlova\AppData\Local\Microsoft\Windows\Temporary Internet Files\Content.IE5\MQU9AF70\MP90043372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594" y="5009431"/>
            <a:ext cx="2329537" cy="174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 rot="10800000" flipV="1">
            <a:off x="1058627" y="1916243"/>
            <a:ext cx="4536504" cy="35165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0070C0"/>
                </a:solidFill>
              </a:rPr>
              <a:t> BRAM  - BO   - RY,    BA    - NÁ -  NY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rot="10800000" flipV="1">
            <a:off x="1058627" y="2244471"/>
            <a:ext cx="4536504" cy="3516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CI   -     BU  -    LI,      CIT  - RÓ -   NY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1058627" y="2572699"/>
            <a:ext cx="4536504" cy="35165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7030A0"/>
                </a:solidFill>
              </a:rPr>
              <a:t> ČO   -   KO   -  LÁ    -  DU,  ČES -  NEK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1058627" y="2900927"/>
            <a:ext cx="4536504" cy="3516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C00000"/>
                </a:solidFill>
              </a:rPr>
              <a:t> DOR  -  TY,     DAT   – LE,   DÝ  -   NI     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 rot="10800000" flipV="1">
            <a:off x="1058627" y="3224754"/>
            <a:ext cx="4536504" cy="35165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FAJ –   NO –    VÉ       FA -   ZO -   LE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58627" y="1619139"/>
            <a:ext cx="4536504" cy="2880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FF0000"/>
                </a:solidFill>
              </a:rPr>
              <a:t>  A -       NA   -   NAS     A       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 -    NÝZ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489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4" grpId="0" animBg="1"/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kocandrlova\AppData\Local\Microsoft\Windows\Temporary Internet Files\Content.IE5\1B9HI19M\MP9003415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445" y="4900947"/>
            <a:ext cx="2747848" cy="196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3" y="542100"/>
            <a:ext cx="9144000" cy="4521657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575556" y="228766"/>
            <a:ext cx="7992888" cy="6088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 papírnictví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MQU9AF70\MP9004011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2" y="5063757"/>
            <a:ext cx="2232248" cy="1785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4O778GTM\MP90017785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2618" y="4857079"/>
            <a:ext cx="3001382" cy="2000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575556" y="1692915"/>
            <a:ext cx="5019575" cy="1883496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C:\Users\jkocandrlova\AppData\Local\Microsoft\Windows\Temporary Internet Files\Content.IE5\MQU9AF70\MC9003055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036300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58627" y="1628211"/>
            <a:ext cx="4536504" cy="2880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FF0000"/>
                </a:solidFill>
              </a:rPr>
              <a:t>  BA  -  RE   -   VNÉ      PAS – TEL  - 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 rot="10800000" flipV="1">
            <a:off x="1058627" y="1916243"/>
            <a:ext cx="4536504" cy="35165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0070C0"/>
                </a:solidFill>
              </a:rPr>
              <a:t>  TR  -  HA   -    CÍ         BLO    -     ČKY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 rot="10800000" flipV="1">
            <a:off x="1058627" y="2244471"/>
            <a:ext cx="4536504" cy="3516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KVA  - LIT  -    NÍ         LE  -   PI  - DLO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1058627" y="2572699"/>
            <a:ext cx="4536504" cy="35165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7030A0"/>
                </a:solidFill>
              </a:rPr>
              <a:t>    A       OS   -  TRÉ      NŮ   -        ŽKY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rot="10800000" flipV="1">
            <a:off x="1058627" y="2900927"/>
            <a:ext cx="4536504" cy="351656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C00000"/>
                </a:solidFill>
              </a:rPr>
              <a:t>  VO  -  DOV  -  KY        A     ŠTĚT - 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 rot="10800000" flipV="1">
            <a:off x="1058627" y="3224754"/>
            <a:ext cx="4536504" cy="35165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ČTVRT- KY         A        SE  -  ŠI  -   TY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437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05914"/>
            <a:ext cx="475252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Kterou písničku složil Ilja Hurník?</a:t>
            </a:r>
            <a:endParaRPr lang="cs-CZ" dirty="0"/>
          </a:p>
        </p:txBody>
      </p:sp>
      <p:sp>
        <p:nvSpPr>
          <p:cNvPr id="3" name="Plechovka 2"/>
          <p:cNvSpPr/>
          <p:nvPr/>
        </p:nvSpPr>
        <p:spPr>
          <a:xfrm>
            <a:off x="334855" y="1564366"/>
            <a:ext cx="2016224" cy="23042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Bejvávalo</a:t>
            </a:r>
            <a:endParaRPr lang="cs-CZ" sz="3200" dirty="0"/>
          </a:p>
        </p:txBody>
      </p:sp>
      <p:sp>
        <p:nvSpPr>
          <p:cNvPr id="4" name="Plechovka 3"/>
          <p:cNvSpPr/>
          <p:nvPr/>
        </p:nvSpPr>
        <p:spPr>
          <a:xfrm>
            <a:off x="2555776" y="2716494"/>
            <a:ext cx="2016224" cy="23042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Ta naše písnička česká</a:t>
            </a:r>
            <a:endParaRPr lang="cs-CZ" sz="3200" dirty="0"/>
          </a:p>
        </p:txBody>
      </p:sp>
      <p:sp>
        <p:nvSpPr>
          <p:cNvPr id="5" name="Plechovka 4"/>
          <p:cNvSpPr/>
          <p:nvPr/>
        </p:nvSpPr>
        <p:spPr>
          <a:xfrm>
            <a:off x="6925898" y="548680"/>
            <a:ext cx="2016224" cy="23042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poli bříza</a:t>
            </a:r>
            <a:endParaRPr lang="cs-CZ" sz="3200" dirty="0"/>
          </a:p>
        </p:txBody>
      </p:sp>
      <p:sp>
        <p:nvSpPr>
          <p:cNvPr id="6" name="Plechovka 5"/>
          <p:cNvSpPr/>
          <p:nvPr/>
        </p:nvSpPr>
        <p:spPr>
          <a:xfrm>
            <a:off x="6948264" y="3284984"/>
            <a:ext cx="2016224" cy="23042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Mravenci</a:t>
            </a:r>
            <a:endParaRPr lang="cs-CZ" sz="3200" dirty="0"/>
          </a:p>
        </p:txBody>
      </p:sp>
      <p:sp>
        <p:nvSpPr>
          <p:cNvPr id="7" name="Plechovka 6"/>
          <p:cNvSpPr/>
          <p:nvPr/>
        </p:nvSpPr>
        <p:spPr>
          <a:xfrm>
            <a:off x="4770214" y="4360745"/>
            <a:ext cx="2016224" cy="23042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Holka modrooká</a:t>
            </a:r>
            <a:endParaRPr lang="cs-CZ" sz="3200" dirty="0"/>
          </a:p>
        </p:txBody>
      </p:sp>
      <p:sp>
        <p:nvSpPr>
          <p:cNvPr id="8" name="Plechovka 7"/>
          <p:cNvSpPr/>
          <p:nvPr/>
        </p:nvSpPr>
        <p:spPr>
          <a:xfrm>
            <a:off x="334855" y="4437112"/>
            <a:ext cx="2016224" cy="23042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Pár havraních copánků</a:t>
            </a:r>
            <a:endParaRPr lang="cs-CZ" sz="3200" dirty="0"/>
          </a:p>
        </p:txBody>
      </p:sp>
      <p:sp>
        <p:nvSpPr>
          <p:cNvPr id="9" name="Plechovka 8"/>
          <p:cNvSpPr/>
          <p:nvPr/>
        </p:nvSpPr>
        <p:spPr>
          <a:xfrm>
            <a:off x="4770214" y="1564366"/>
            <a:ext cx="2016224" cy="230425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Na shledanou, vlaštovičko </a:t>
            </a:r>
            <a:endParaRPr lang="cs-CZ" sz="2800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6516216" y="579382"/>
            <a:ext cx="2627784" cy="1332728"/>
          </a:xfrm>
          <a:prstGeom prst="wedgeRoundRectCallout">
            <a:avLst>
              <a:gd name="adj1" fmla="val -60601"/>
              <a:gd name="adj2" fmla="val 95469"/>
              <a:gd name="adj3" fmla="val 16667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Tuhle písničku si zazpíváme až na podzim.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410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FF00"/>
                </a:solidFill>
                <a:hlinkClick r:id="rId2"/>
              </a:rPr>
              <a:t>http</a:t>
            </a:r>
            <a:r>
              <a:rPr lang="cs-CZ" sz="2400" dirty="0">
                <a:solidFill>
                  <a:srgbClr val="FFFF00"/>
                </a:solidFill>
                <a:hlinkClick r:id="rId2"/>
              </a:rPr>
              <a:t>://cs.wikipedia.org/wiki/</a:t>
            </a:r>
            <a:r>
              <a:rPr lang="cs-CZ" sz="2400" dirty="0" err="1">
                <a:solidFill>
                  <a:srgbClr val="FFFF00"/>
                </a:solidFill>
                <a:hlinkClick r:id="rId2"/>
              </a:rPr>
              <a:t>Soubor:Ilja_Hurník.jpg</a:t>
            </a:r>
            <a:endParaRPr lang="cs-CZ" sz="2400" dirty="0" smtClean="0">
              <a:solidFill>
                <a:srgbClr val="FFFF00"/>
              </a:solidFill>
              <a:hlinkClick r:id="rId2"/>
            </a:endParaRPr>
          </a:p>
          <a:p>
            <a:pPr marL="0" indent="0">
              <a:buNone/>
            </a:pPr>
            <a:r>
              <a:rPr lang="cs-CZ" sz="2400" dirty="0" smtClean="0"/>
              <a:t>Kliparty z webu </a:t>
            </a:r>
            <a:r>
              <a:rPr lang="cs-CZ" sz="2400" dirty="0" smtClean="0">
                <a:hlinkClick r:id="rId3"/>
              </a:rPr>
              <a:t>www.microsoft.office.com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Zvuk : </a:t>
            </a:r>
            <a:r>
              <a:rPr lang="cs-CZ" sz="2400" dirty="0" smtClean="0">
                <a:solidFill>
                  <a:srgbClr val="002060"/>
                </a:solidFill>
              </a:rPr>
              <a:t>autorka prezentace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1600" dirty="0" smtClean="0"/>
          </a:p>
          <a:p>
            <a:pPr marL="36576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655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mořská tráva">
      <a:dk1>
        <a:srgbClr val="00B0F0"/>
      </a:dk1>
      <a:lt1>
        <a:srgbClr val="92D050"/>
      </a:lt1>
      <a:dk2>
        <a:srgbClr val="80F1F4"/>
      </a:dk2>
      <a:lt2>
        <a:srgbClr val="A3FFA3"/>
      </a:lt2>
      <a:accent1>
        <a:srgbClr val="697202"/>
      </a:accent1>
      <a:accent2>
        <a:srgbClr val="FA9408"/>
      </a:accent2>
      <a:accent3>
        <a:srgbClr val="66FF66"/>
      </a:accent3>
      <a:accent4>
        <a:srgbClr val="00843C"/>
      </a:accent4>
      <a:accent5>
        <a:srgbClr val="FFFF65"/>
      </a:accent5>
      <a:accent6>
        <a:srgbClr val="00B050"/>
      </a:accent6>
      <a:hlink>
        <a:srgbClr val="002060"/>
      </a:hlink>
      <a:folHlink>
        <a:srgbClr val="00B05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580</TotalTime>
  <Words>309</Words>
  <Application>Microsoft Office PowerPoint</Application>
  <PresentationFormat>Předvádění na obrazovce (4:3)</PresentationFormat>
  <Paragraphs>58</Paragraphs>
  <Slides>14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Technický</vt:lpstr>
      <vt:lpstr>Škola: Základní škola a Mateřská škola Halže, příspěvková organizace Název:  VY_32_INOVACE_20_HV_Písnička Nákup Číslo projektu: CZ.1.07/1.4.00/21.3551 Autor: Mgr. Jarmila Kočandrlová</vt:lpstr>
      <vt:lpstr>NÁKUP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Pamatujete si?</vt:lpstr>
      <vt:lpstr>NÁKUPY PRO ŠIKOVNÉ ŽÁKY</vt:lpstr>
      <vt:lpstr>Prezentace aplikace PowerPoint</vt:lpstr>
      <vt:lpstr>Prezentace aplikace PowerPoint</vt:lpstr>
      <vt:lpstr>Kterou písničku složil Ilja Hurník?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64</cp:revision>
  <dcterms:created xsi:type="dcterms:W3CDTF">2013-01-04T15:23:40Z</dcterms:created>
  <dcterms:modified xsi:type="dcterms:W3CDTF">2013-06-10T17:39:30Z</dcterms:modified>
</cp:coreProperties>
</file>