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7" r:id="rId3"/>
    <p:sldId id="268" r:id="rId4"/>
    <p:sldId id="282" r:id="rId5"/>
    <p:sldId id="257" r:id="rId6"/>
    <p:sldId id="260" r:id="rId7"/>
    <p:sldId id="265" r:id="rId8"/>
    <p:sldId id="266" r:id="rId9"/>
    <p:sldId id="263" r:id="rId10"/>
    <p:sldId id="269" r:id="rId11"/>
    <p:sldId id="262" r:id="rId12"/>
    <p:sldId id="277" r:id="rId13"/>
    <p:sldId id="261" r:id="rId14"/>
    <p:sldId id="270" r:id="rId15"/>
    <p:sldId id="271" r:id="rId16"/>
    <p:sldId id="278" r:id="rId17"/>
    <p:sldId id="272" r:id="rId18"/>
    <p:sldId id="279" r:id="rId19"/>
    <p:sldId id="273" r:id="rId20"/>
    <p:sldId id="280" r:id="rId21"/>
    <p:sldId id="274" r:id="rId22"/>
    <p:sldId id="284" r:id="rId23"/>
    <p:sldId id="275" r:id="rId24"/>
    <p:sldId id="283" r:id="rId25"/>
    <p:sldId id="276" r:id="rId26"/>
    <p:sldId id="281" r:id="rId27"/>
    <p:sldId id="285" r:id="rId28"/>
    <p:sldId id="259" r:id="rId29"/>
    <p:sldId id="258" r:id="rId30"/>
  </p:sldIdLst>
  <p:sldSz cx="9144000" cy="6858000" type="screen4x3"/>
  <p:notesSz cx="6858000" cy="9144000"/>
  <p:custShowLst>
    <p:custShow name="Vlastní prezentace 1" id="0">
      <p:sldLst>
        <p:sld r:id="rId4"/>
        <p:sld r:id="rId6"/>
        <p:sld r:id="rId8"/>
        <p:sld r:id="rId10"/>
        <p:sld r:id="rId12"/>
        <p:sld r:id="rId14"/>
        <p:sld r:id="rId16"/>
        <p:sld r:id="rId18"/>
        <p:sld r:id="rId20"/>
        <p:sld r:id="rId22"/>
        <p:sld r:id="rId26"/>
        <p:sld r:id="rId29"/>
      </p:sldLst>
    </p:custShow>
  </p:custShow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04C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21.4.2013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vlastas.cz/fotoalba/galerie/66" TargetMode="External"/><Relationship Id="rId3" Type="http://schemas.openxmlformats.org/officeDocument/2006/relationships/hyperlink" Target="http://cs.wikipedia.org/wiki/Soubor:Dvorak1.jpg" TargetMode="External"/><Relationship Id="rId7" Type="http://schemas.openxmlformats.org/officeDocument/2006/relationships/hyperlink" Target="http://upload.wikimedia.org/wikipedia/commons/b/b1/R&#367;&#382;ena_Maturov&#225;_as_the_first_Rusalka.jpg" TargetMode="External"/><Relationship Id="rId2" Type="http://schemas.openxmlformats.org/officeDocument/2006/relationships/hyperlink" Target="http://cs.wikipedia.org/wiki/Soubor:Nelahozeves,_Dvo&#345;&#225;k&#367;v_d&#367;m_-_celek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Poster_for_the_premiere_of_Rusalka_in_Prague,_31_March,_1901..jpg" TargetMode="External"/><Relationship Id="rId5" Type="http://schemas.openxmlformats.org/officeDocument/2006/relationships/hyperlink" Target="http://hd.housedivided.dickinson.edu/node/34510" TargetMode="External"/><Relationship Id="rId4" Type="http://schemas.openxmlformats.org/officeDocument/2006/relationships/hyperlink" Target="http://www.antonin-dvorak.cz/zajimavosti" TargetMode="External"/><Relationship Id="rId9" Type="http://schemas.openxmlformats.org/officeDocument/2006/relationships/hyperlink" Target="http://commons.wikimedia.org/wiki/File:Anton&#237;n_Dvo&#345;&#225;k_with_his_wife_Anna_in_London,_1886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3140968"/>
            <a:ext cx="8568952" cy="36004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Určeno žákům 1.stupně ZŠ. Formou hry získají informace o životě a díle Antonína Dvořáka.</a:t>
            </a:r>
          </a:p>
          <a:p>
            <a:r>
              <a:rPr lang="cs-CZ" dirty="0" smtClean="0"/>
              <a:t>Lze zobrazit dvěma způsoby :</a:t>
            </a:r>
          </a:p>
          <a:p>
            <a:r>
              <a:rPr lang="cs-CZ" dirty="0" smtClean="0"/>
              <a:t> 1) stylem otázka + hned následující odpověď. Luštit slovo může celá třída společně.</a:t>
            </a:r>
          </a:p>
          <a:p>
            <a:r>
              <a:rPr lang="cs-CZ" dirty="0" smtClean="0"/>
              <a:t>2) druhou možností je pustit si nejprve KVIZ a teprve po kvizu pustit hodnocení nebo celou prezentaci. Kviz  se zobrazí, pokud si nastavíte ve vlastní prezentaci zobrazení </a:t>
            </a:r>
            <a:r>
              <a:rPr lang="cs-CZ" b="1" i="1" dirty="0" smtClean="0"/>
              <a:t>lichých</a:t>
            </a:r>
            <a:r>
              <a:rPr lang="cs-CZ" dirty="0" smtClean="0"/>
              <a:t> snímků. Na sudých snímcích jsou správné odpovědi, které si žáci zapisují na papír.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39564" y="1311408"/>
            <a:ext cx="7175351" cy="1793167"/>
          </a:xfrm>
          <a:solidFill>
            <a:schemeClr val="bg2"/>
          </a:solidFill>
        </p:spPr>
        <p:txBody>
          <a:bodyPr/>
          <a:lstStyle/>
          <a:p>
            <a:pPr marL="182880" indent="0">
              <a:buNone/>
            </a:pPr>
            <a: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Škola: Základní škola a Mateřská škola Halže, příspěvková organizace</a:t>
            </a:r>
            <a:b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</a:br>
            <a: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Název: </a:t>
            </a:r>
            <a:r>
              <a:rPr lang="cs-CZ" sz="3600" dirty="0" smtClean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VY_32_INOVACE_17_HV_A.Dvořák</a:t>
            </a:r>
            <a: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/>
            </a:r>
            <a:b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</a:br>
            <a: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Číslo projektu: CZ.1.07/1.4.00/21.3551</a:t>
            </a:r>
            <a:b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</a:br>
            <a:r>
              <a:rPr lang="cs-CZ" sz="1800" dirty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Autor: Mgr. Jarmila </a:t>
            </a:r>
            <a:r>
              <a:rPr lang="cs-CZ" sz="1800" dirty="0" smtClean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  <a:t>Kočandrlová</a:t>
            </a:r>
            <a:br>
              <a:rPr lang="cs-CZ" sz="1800" dirty="0" smtClean="0">
                <a:solidFill>
                  <a:schemeClr val="accent4">
                    <a:lumMod val="50000"/>
                  </a:schemeClr>
                </a:solidFill>
                <a:effectLst/>
                <a:latin typeface="Calibri"/>
              </a:rPr>
            </a:b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1663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3220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8109" y="230167"/>
            <a:ext cx="4190776" cy="65886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25128" y="797511"/>
            <a:ext cx="4752981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72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Antonín  </a:t>
            </a:r>
            <a:r>
              <a:rPr lang="cs-CZ" sz="72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Dvořák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1841 </a:t>
            </a:r>
            <a:r>
              <a:rPr lang="cs-CZ" dirty="0"/>
              <a:t>Nelahozeves </a:t>
            </a:r>
            <a:r>
              <a:rPr lang="cs-CZ" dirty="0" smtClean="0"/>
              <a:t>– 1904 Praha</a:t>
            </a:r>
          </a:p>
          <a:p>
            <a:endParaRPr lang="cs-CZ" dirty="0"/>
          </a:p>
          <a:p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byl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jeden z nejvýznamnějších hudebních skladatelů všech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dob.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J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e </a:t>
            </a:r>
            <a:r>
              <a:rPr lang="cs-CZ" sz="2400" dirty="0">
                <a:solidFill>
                  <a:schemeClr val="accent6">
                    <a:lumMod val="50000"/>
                  </a:schemeClr>
                </a:solidFill>
              </a:rPr>
              <a:t>světově nejproslulejším a nejhranějším českým </a:t>
            </a:r>
            <a:r>
              <a:rPr lang="cs-CZ" sz="2400" dirty="0" smtClean="0">
                <a:solidFill>
                  <a:schemeClr val="accent6">
                    <a:lumMod val="50000"/>
                  </a:schemeClr>
                </a:solidFill>
              </a:rPr>
              <a:t>skladatelem.</a:t>
            </a:r>
            <a:endParaRPr lang="cs-CZ" sz="2400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668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2132856"/>
            <a:ext cx="878497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/>
              <a:t>Vyber správnou odpověď </a:t>
            </a:r>
          </a:p>
          <a:p>
            <a:pPr algn="ctr"/>
            <a:r>
              <a:rPr lang="cs-CZ" sz="4000" dirty="0" smtClean="0"/>
              <a:t>a zapiš si písmenko, které k ní patří.</a:t>
            </a:r>
          </a:p>
          <a:p>
            <a:pPr algn="ctr"/>
            <a:r>
              <a:rPr lang="cs-CZ" sz="4000" dirty="0" smtClean="0"/>
              <a:t>Budeš-li odpovídat správně, </a:t>
            </a:r>
          </a:p>
          <a:p>
            <a:pPr algn="ctr"/>
            <a:r>
              <a:rPr lang="cs-CZ" sz="4000" dirty="0" smtClean="0"/>
              <a:t>sestavíš z písmen slovo.</a:t>
            </a:r>
            <a:endParaRPr lang="cs-CZ" sz="4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79042" y="476672"/>
            <a:ext cx="280512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C000"/>
                </a:solidFill>
              </a:rPr>
              <a:t>K</a:t>
            </a:r>
            <a:r>
              <a:rPr lang="cs-CZ" sz="9600" dirty="0" smtClean="0">
                <a:solidFill>
                  <a:srgbClr val="FF0000"/>
                </a:solidFill>
              </a:rPr>
              <a:t>V</a:t>
            </a:r>
            <a:r>
              <a:rPr lang="cs-CZ" sz="9600" dirty="0" smtClean="0">
                <a:solidFill>
                  <a:srgbClr val="00B050"/>
                </a:solidFill>
              </a:rPr>
              <a:t>I</a:t>
            </a:r>
            <a:r>
              <a:rPr lang="cs-CZ" sz="9600" dirty="0" smtClean="0">
                <a:solidFill>
                  <a:srgbClr val="0070C0"/>
                </a:solidFill>
              </a:rPr>
              <a:t>Z</a:t>
            </a:r>
            <a:endParaRPr lang="cs-CZ" sz="96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17112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7097" y="15311"/>
            <a:ext cx="4824536" cy="6883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0" y="5805264"/>
            <a:ext cx="44999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Dvořák s manželkou Annou v roce 1886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43268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9239" y="615938"/>
            <a:ext cx="8538107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1. Antonín Dvořák se v roce 1841 narodil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23403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Praze                          D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444952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v Nelahozevsi                K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52290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 Nové Vsi                     B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3103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704856" cy="2308324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</a:p>
          <a:p>
            <a:pPr algn="ctr"/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Antonín Dvořák se narodil </a:t>
            </a:r>
          </a:p>
          <a:p>
            <a:pPr algn="ctr"/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Nelahozevsi </a:t>
            </a:r>
          </a:p>
          <a:p>
            <a:pPr algn="ctr"/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       </a:t>
            </a:r>
            <a:endParaRPr lang="cs-CZ" sz="36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204864"/>
            <a:ext cx="7842448" cy="40976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51520" y="6362794"/>
            <a:ext cx="73448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Rodný dům Antonína Dvořáka v Nelahozevsi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7338392" y="1630834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K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3378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9239" y="615938"/>
            <a:ext cx="8684761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2</a:t>
            </a:r>
            <a:r>
              <a:rPr lang="cs-CZ" sz="3600" dirty="0" smtClean="0">
                <a:solidFill>
                  <a:srgbClr val="C00000"/>
                </a:solidFill>
              </a:rPr>
              <a:t>. Otec Antonína Dvořáka pracoval jako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23403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řezník a hostinský         O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444952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skladatel a zpěvák        A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52290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malíř a spisovatel          I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1753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8568952" cy="3046988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endParaRPr lang="cs-CZ" sz="48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Otec </a:t>
            </a:r>
            <a:r>
              <a:rPr lang="cs-CZ" sz="4800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A.Dvořáka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pracoval jako řezník a hostinský.</a:t>
            </a:r>
          </a:p>
          <a:p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6" name="Picture 4" descr="C:\Users\jkocandrlova\AppData\Local\Microsoft\Windows\Temporary Internet Files\Content.IE5\02M7P1HH\MC90002153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3546292"/>
            <a:ext cx="3968909" cy="27313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164288" y="2522806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O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0864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9239" y="615938"/>
            <a:ext cx="8361233" cy="1200329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3. V kolika letech začal navštěvovat hodiny hudby v místní škole?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23403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devíti                          W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444952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ve čtyřech                     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52290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 šesti                           N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68093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04664"/>
            <a:ext cx="7704856" cy="3046988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 šesti  letech zahájil své hudební vzdělání studiem zpěvu a začal hrát na housle.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C:\Users\jkocandrlova\AppData\Local\Microsoft\Windows\Temporary Internet Files\Content.IE5\DXN0F858\MP90043130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368315" y="2031850"/>
            <a:ext cx="3354633" cy="5284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15616" y="4221088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N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263243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9239" y="615938"/>
            <a:ext cx="5396221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4. Kde A. Dvořák působil?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23403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Americe                        Z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99592" y="3444952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v Africe                          S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152290"/>
            <a:ext cx="770485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 Asii                              C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1423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0772" y="116632"/>
            <a:ext cx="8577692" cy="5447645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Antonín Dvořák byl v Americe</a:t>
            </a: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.</a:t>
            </a:r>
          </a:p>
          <a:p>
            <a:endParaRPr lang="cs-CZ" sz="32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s-CZ" sz="32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endParaRPr lang="cs-CZ" sz="32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roce 1892 dostal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nabídku v New Yorku,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aby se zde stal ředitelem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nově založené </a:t>
            </a:r>
          </a:p>
          <a:p>
            <a:r>
              <a:rPr lang="cs-CZ" sz="2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konzervatoře.     </a:t>
            </a: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      </a:t>
            </a:r>
            <a:endParaRPr lang="cs-CZ" sz="32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016" y="908720"/>
            <a:ext cx="4750767" cy="57152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23728" y="1340768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Z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36381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0" y="476672"/>
            <a:ext cx="8988551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5</a:t>
            </a:r>
            <a:r>
              <a:rPr lang="cs-CZ" sz="3600" dirty="0" smtClean="0">
                <a:solidFill>
                  <a:srgbClr val="C00000"/>
                </a:solidFill>
              </a:rPr>
              <a:t>. Které Dvořákovo dílo v Americe vzniklo?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7419" y="4725144"/>
            <a:ext cx="900658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Prodaná nevěsta                    A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7419" y="3013500"/>
            <a:ext cx="900658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Americká opera                    Ý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419" y="1484783"/>
            <a:ext cx="900658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Symfonie č.9 e moll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„Z Nového světa“      E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35863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260648"/>
            <a:ext cx="8539037" cy="4524315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Symfonie č.9 e moll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„Z Nového světa“</a:t>
            </a:r>
          </a:p>
          <a:p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vznikla </a:t>
            </a:r>
            <a:r>
              <a:rPr lang="cs-CZ" sz="36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v době skladatelova pobytu ve Spojených státech amerických, kde působil v letech 1892–1895 jako ředitel newyorské konzervatoře.</a:t>
            </a:r>
          </a:p>
          <a:p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07904" y="4437112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E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73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76672"/>
            <a:ext cx="7795917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6. Které opery složil Antonín Dvořák?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1277" y="5013176"/>
            <a:ext cx="8790909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Dalibor, Hubička                   P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3" y="3422209"/>
            <a:ext cx="8786758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Čert a Káča, Rusalka             R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1700808"/>
            <a:ext cx="8786759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Don Giovanni, Kouzelná flétna   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B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53635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291699"/>
            <a:ext cx="4722600" cy="55925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5536" y="260648"/>
            <a:ext cx="6408711" cy="2062103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A. Dvořák složil 10 oper, mezi nejznámější patří </a:t>
            </a:r>
          </a:p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Čert a Káča, Rusalka         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455346"/>
            <a:ext cx="3527139" cy="4913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804247" y="295816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R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4970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9776" y="308555"/>
            <a:ext cx="8316416" cy="1200329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7. Dvořák použil vlastenecké téma ve skladbě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1294" y="4509120"/>
            <a:ext cx="8064898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České dvojzpěvy               E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1296" y="3140968"/>
            <a:ext cx="806489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Moravské trojzpěvy          U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48471" y="1772816"/>
            <a:ext cx="806489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Moravské  dvojzpěvy         V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77724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48470" y="332656"/>
            <a:ext cx="6399793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Moravské  dvojzpěvy     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7504" y="1268760"/>
            <a:ext cx="8928992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Moravské dvojzpěvy začal Dvořák  </a:t>
            </a:r>
            <a:r>
              <a:rPr lang="cs-CZ" dirty="0" smtClean="0"/>
              <a:t>skládat na </a:t>
            </a:r>
            <a:r>
              <a:rPr lang="cs-CZ" dirty="0"/>
              <a:t>popud pražského velkoobchodníka, vlastence </a:t>
            </a:r>
            <a:r>
              <a:rPr lang="cs-CZ" dirty="0" smtClean="0"/>
              <a:t>Jana </a:t>
            </a:r>
            <a:r>
              <a:rPr lang="cs-CZ" dirty="0"/>
              <a:t>Neffa, v jehož rodině působil </a:t>
            </a:r>
            <a:r>
              <a:rPr lang="cs-CZ" dirty="0" smtClean="0"/>
              <a:t> </a:t>
            </a:r>
            <a:r>
              <a:rPr lang="cs-CZ" dirty="0"/>
              <a:t>jako učitel hry na klavír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 Neffovi byli </a:t>
            </a:r>
            <a:r>
              <a:rPr lang="cs-CZ" dirty="0"/>
              <a:t>velkými hudebními nadšenci a často provozovali malé domácí koncerty, </a:t>
            </a:r>
            <a:r>
              <a:rPr lang="cs-CZ" dirty="0" smtClean="0"/>
              <a:t>kde </a:t>
            </a:r>
            <a:r>
              <a:rPr lang="cs-CZ" dirty="0"/>
              <a:t>zpívali písně a dvojzpěvy. Často se k nim přidávala vychovatelka jejich </a:t>
            </a:r>
            <a:r>
              <a:rPr lang="cs-CZ" dirty="0" smtClean="0"/>
              <a:t>dětí Marie Blažková a </a:t>
            </a:r>
            <a:r>
              <a:rPr lang="cs-CZ" dirty="0"/>
              <a:t>Dvořák </a:t>
            </a:r>
            <a:r>
              <a:rPr lang="cs-CZ" dirty="0" smtClean="0"/>
              <a:t>je doprovázel </a:t>
            </a:r>
            <a:r>
              <a:rPr lang="cs-CZ" dirty="0"/>
              <a:t>na klavír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 </a:t>
            </a:r>
            <a:r>
              <a:rPr lang="cs-CZ" dirty="0"/>
              <a:t>Neff navrhl Dvořákovi, zda by pro dvojzpěv s klavírem upravil některé moravské lidové písně .</a:t>
            </a:r>
            <a:r>
              <a:rPr lang="cs-CZ" dirty="0" smtClean="0"/>
              <a:t> </a:t>
            </a:r>
            <a:r>
              <a:rPr lang="cs-CZ" dirty="0"/>
              <a:t>Dvořák </a:t>
            </a:r>
            <a:r>
              <a:rPr lang="cs-CZ" dirty="0" smtClean="0"/>
              <a:t> </a:t>
            </a:r>
            <a:r>
              <a:rPr lang="cs-CZ" dirty="0"/>
              <a:t>se rozhodl, že </a:t>
            </a:r>
            <a:r>
              <a:rPr lang="cs-CZ" dirty="0" smtClean="0"/>
              <a:t>použije </a:t>
            </a:r>
            <a:r>
              <a:rPr lang="cs-CZ" dirty="0"/>
              <a:t>pouze texty, které zcela nově zhudební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Celkem jich je </a:t>
            </a:r>
            <a:r>
              <a:rPr lang="cs-CZ" dirty="0"/>
              <a:t>23</a:t>
            </a:r>
            <a:r>
              <a:rPr lang="cs-CZ" dirty="0" smtClean="0"/>
              <a:t>.</a:t>
            </a:r>
          </a:p>
          <a:p>
            <a:r>
              <a:rPr lang="cs-CZ" dirty="0" smtClean="0"/>
              <a:t>Vznikaly </a:t>
            </a:r>
            <a:r>
              <a:rPr lang="cs-CZ" dirty="0"/>
              <a:t>postupně, v časovém rozpětí asi dvou a půl roku</a:t>
            </a:r>
            <a:r>
              <a:rPr lang="cs-CZ" dirty="0" smtClean="0"/>
              <a:t>.</a:t>
            </a:r>
          </a:p>
          <a:p>
            <a:r>
              <a:rPr lang="cs-CZ" dirty="0"/>
              <a:t>Moravské dvojzpěvy zaujímají v </a:t>
            </a:r>
            <a:r>
              <a:rPr lang="cs-CZ" dirty="0" smtClean="0"/>
              <a:t>Dvořákově díle </a:t>
            </a:r>
            <a:r>
              <a:rPr lang="cs-CZ" dirty="0"/>
              <a:t>mimořádné postavení, </a:t>
            </a:r>
            <a:r>
              <a:rPr lang="cs-CZ" dirty="0" smtClean="0"/>
              <a:t>protože jejich </a:t>
            </a:r>
            <a:r>
              <a:rPr lang="cs-CZ" dirty="0"/>
              <a:t>úspěch byl pro skladatele odrazovým můstkem k mezinárodní popularitě.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347864" y="5288340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V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38516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9134" y="236547"/>
            <a:ext cx="8676456" cy="1200329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3600" dirty="0">
                <a:solidFill>
                  <a:srgbClr val="C00000"/>
                </a:solidFill>
              </a:rPr>
              <a:t>8</a:t>
            </a:r>
            <a:r>
              <a:rPr lang="cs-CZ" sz="3600" dirty="0" smtClean="0">
                <a:solidFill>
                  <a:srgbClr val="C00000"/>
                </a:solidFill>
              </a:rPr>
              <a:t>. Lidovou hudbou se nechal inspirovat při složení skladby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5556141"/>
            <a:ext cx="7116834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Slovanské tance          A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4077072"/>
            <a:ext cx="7116833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Slovenské tance          Y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2563723"/>
            <a:ext cx="7116833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Slovanské  zpěv</a:t>
            </a:r>
            <a:r>
              <a:rPr lang="cs-CZ" sz="4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y</a:t>
            </a:r>
            <a:r>
              <a:rPr lang="cs-CZ" sz="44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           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O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3142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95736" y="476672"/>
            <a:ext cx="518457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Slovanské tance      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2828836"/>
            <a:ext cx="878497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400" dirty="0" smtClean="0"/>
              <a:t>cyklus </a:t>
            </a:r>
            <a:r>
              <a:rPr lang="cs-CZ" sz="2400" dirty="0"/>
              <a:t>hudebních skladeb, vycházející </a:t>
            </a:r>
            <a:r>
              <a:rPr lang="cs-CZ" sz="2400" dirty="0" smtClean="0"/>
              <a:t>z lidových  tanců</a:t>
            </a:r>
          </a:p>
          <a:p>
            <a:endParaRPr lang="cs-CZ" sz="2400" dirty="0" smtClean="0"/>
          </a:p>
          <a:p>
            <a:r>
              <a:rPr lang="cs-CZ" sz="2400" dirty="0"/>
              <a:t>n</a:t>
            </a:r>
            <a:r>
              <a:rPr lang="cs-CZ" sz="2400" dirty="0" smtClean="0"/>
              <a:t>apř. polka, polonéza, mazurka, odzemek, furiant, skočná, sousedská, dumka,…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4797152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A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48517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06638" y="440726"/>
            <a:ext cx="7242688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9. Kterou skladbu Dvořák nesložil?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1196" y="4562545"/>
            <a:ext cx="6481627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Rusalka                   D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2049" y="2992857"/>
            <a:ext cx="640871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Čert a Káča             H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1487132"/>
            <a:ext cx="6445224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 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Má vlast                  T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31232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746714"/>
            <a:ext cx="8280920" cy="3046988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Má vlast </a:t>
            </a:r>
          </a:p>
          <a:p>
            <a:endParaRPr lang="cs-CZ" sz="4800" dirty="0" smtClean="0">
              <a:solidFill>
                <a:schemeClr val="accent1">
                  <a:lumMod val="40000"/>
                  <a:lumOff val="60000"/>
                </a:schemeClr>
              </a:solidFill>
            </a:endParaRPr>
          </a:p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- tento cyklus symfonických básní složil Bedřich Smetana.               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779912" y="4311019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T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8613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622300" y="0"/>
            <a:ext cx="103886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476672"/>
            <a:ext cx="8074646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10. Jaká byla velká Dvořákova záliba 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25712" y="4569767"/>
            <a:ext cx="8064898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zajímal se o lokomotivy    O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9552" y="2979002"/>
            <a:ext cx="806489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chytal ryby                      U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552" y="1484784"/>
            <a:ext cx="8064896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sbíral známky                  É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20587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1448" y="1700808"/>
            <a:ext cx="7430664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zajímal se o lokomotivy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442948" y="3436258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O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5528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91" b="15315"/>
          <a:stretch/>
        </p:blipFill>
        <p:spPr bwMode="auto">
          <a:xfrm>
            <a:off x="-703108" y="0"/>
            <a:ext cx="10391835" cy="6857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544" y="451961"/>
            <a:ext cx="5870518" cy="646331"/>
          </a:xfrm>
          <a:prstGeom prst="rect">
            <a:avLst/>
          </a:prstGeom>
          <a:solidFill>
            <a:schemeClr val="bg1"/>
          </a:solidFill>
          <a:ln w="57150">
            <a:solidFill>
              <a:srgbClr val="FFC000"/>
            </a:solidFill>
          </a:ln>
          <a:effectLst>
            <a:glow rad="228600">
              <a:schemeClr val="accent5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C00000"/>
                </a:solidFill>
              </a:rPr>
              <a:t>11. Kde je Dvořák pohřben?</a:t>
            </a:r>
            <a:endParaRPr lang="cs-CZ" sz="3600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6050" y="4235575"/>
            <a:ext cx="576064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Na Hradčanech    Š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36051" y="2924944"/>
            <a:ext cx="5760640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Na Vyšehradě     Ř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36051" y="1628800"/>
            <a:ext cx="5760641" cy="830997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V Plzni               Č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6" name="Tlačítko akce: Vlastní 5">
            <a:hlinkClick r:id="" action="ppaction://noaction" highlightClick="1"/>
          </p:cNvPr>
          <p:cNvSpPr/>
          <p:nvPr/>
        </p:nvSpPr>
        <p:spPr>
          <a:xfrm>
            <a:off x="7308304" y="1239410"/>
            <a:ext cx="72008" cy="45719"/>
          </a:xfrm>
          <a:prstGeom prst="actionButtonBlank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7285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127" t="8342" r="11873" b="-8342"/>
          <a:stretch/>
        </p:blipFill>
        <p:spPr bwMode="auto">
          <a:xfrm>
            <a:off x="107504" y="2132856"/>
            <a:ext cx="4724401" cy="5076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31905" y="908720"/>
            <a:ext cx="4158462" cy="55446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0"/>
            <a:ext cx="6055685" cy="1569660"/>
          </a:xfrm>
          <a:prstGeom prst="rect">
            <a:avLst/>
          </a:prstGeom>
          <a:solidFill>
            <a:schemeClr val="accent6">
              <a:lumMod val="50000"/>
            </a:schemeClr>
          </a:solidFill>
          <a:ln w="76200"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>
            <a:spAutoFit/>
          </a:bodyPr>
          <a:lstStyle/>
          <a:p>
            <a:r>
              <a:rPr lang="cs-CZ" sz="4800" dirty="0" err="1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A.Dvořák</a:t>
            </a:r>
            <a:r>
              <a:rPr lang="cs-CZ" sz="4800" dirty="0" smtClean="0">
                <a:solidFill>
                  <a:schemeClr val="accent1">
                    <a:lumMod val="40000"/>
                    <a:lumOff val="60000"/>
                  </a:schemeClr>
                </a:solidFill>
              </a:rPr>
              <a:t> je pohřben na Vyšehradě    </a:t>
            </a:r>
            <a:endParaRPr lang="cs-CZ" sz="4800" dirty="0">
              <a:solidFill>
                <a:schemeClr val="accent1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07904" y="1569660"/>
            <a:ext cx="15476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9600" dirty="0" smtClean="0">
                <a:solidFill>
                  <a:srgbClr val="FF0000"/>
                </a:solidFill>
              </a:rPr>
              <a:t> Ř</a:t>
            </a:r>
            <a:endParaRPr lang="cs-CZ" sz="9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0295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1700808"/>
            <a:ext cx="6676828" cy="31700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8000" dirty="0" smtClean="0">
                <a:solidFill>
                  <a:schemeClr val="accent2">
                    <a:lumMod val="50000"/>
                  </a:schemeClr>
                </a:solidFill>
              </a:rPr>
              <a:t>KONEC KVIZU.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r>
              <a:rPr lang="cs-CZ" sz="2800" b="1" dirty="0" smtClean="0"/>
              <a:t>PŘEČTI SLOŽENÉ SLOVO?</a:t>
            </a:r>
          </a:p>
          <a:p>
            <a:pPr algn="ctr"/>
            <a:endParaRPr lang="cs-CZ" sz="2800" b="1" dirty="0" smtClean="0"/>
          </a:p>
          <a:p>
            <a:pPr algn="ctr"/>
            <a:r>
              <a:rPr lang="cs-CZ" sz="2800" b="1" dirty="0" smtClean="0"/>
              <a:t>VÍŠ, CO ZNAMENÁ?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1283806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3212976"/>
            <a:ext cx="83627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b="1" dirty="0" smtClean="0">
                <a:solidFill>
                  <a:srgbClr val="C00000"/>
                </a:solidFill>
              </a:rPr>
              <a:t>KONZERVATOŘ</a:t>
            </a:r>
            <a:endParaRPr lang="cs-CZ" sz="96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63688" y="2564904"/>
            <a:ext cx="14526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KONTROLA: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3789" y="5557882"/>
            <a:ext cx="84244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Projdi si prezentaci ještě jednou od začátku a podívej se na správné odpovědi 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4569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7703" y="404664"/>
            <a:ext cx="856895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Obrázky:</a:t>
            </a:r>
          </a:p>
          <a:p>
            <a:endParaRPr lang="cs-CZ" dirty="0" smtClean="0"/>
          </a:p>
          <a:p>
            <a:r>
              <a:rPr lang="cs-CZ" dirty="0">
                <a:hlinkClick r:id="rId2"/>
              </a:rPr>
              <a:t>http://cs.wikipedia.org/wiki/</a:t>
            </a:r>
            <a:r>
              <a:rPr lang="cs-CZ" dirty="0" err="1">
                <a:hlinkClick r:id="rId2"/>
              </a:rPr>
              <a:t>Soubor:Nelahozeves,_Dvořákův_dům_-_</a:t>
            </a:r>
            <a:r>
              <a:rPr lang="cs-CZ" dirty="0" err="1" smtClean="0">
                <a:hlinkClick r:id="rId2"/>
              </a:rPr>
              <a:t>celek.jpg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cs.wikipedia.org/wiki/Soubor:Dvorak1.jpg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www.antonin-dvorak.cz/zajimavosti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hd.housedivided.dickinson.edu/node/34510</a:t>
            </a:r>
            <a:endParaRPr lang="cs-CZ" dirty="0" smtClean="0"/>
          </a:p>
          <a:p>
            <a:r>
              <a:rPr lang="cs-CZ" dirty="0">
                <a:hlinkClick r:id="rId6"/>
              </a:rPr>
              <a:t>http://cs.wikipedia.org/wiki/Soubor:Poster_for_the_premiere_of_Rusalka_in_Prague,_31_March,_1901..</a:t>
            </a:r>
            <a:r>
              <a:rPr lang="cs-CZ" dirty="0" smtClean="0">
                <a:hlinkClick r:id="rId6"/>
              </a:rPr>
              <a:t>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</a:t>
            </a:r>
            <a:r>
              <a:rPr lang="cs-CZ" dirty="0" err="1" smtClean="0">
                <a:hlinkClick r:id="rId7"/>
              </a:rPr>
              <a:t>wikipedia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commons</a:t>
            </a:r>
            <a:r>
              <a:rPr lang="cs-CZ" dirty="0" smtClean="0">
                <a:hlinkClick r:id="rId7"/>
              </a:rPr>
              <a:t>/b/b1/Růžena_Maturová_as_the_first_Rusalka.jpg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www.vlastas.cz/fotoalba/galerie/66</a:t>
            </a:r>
            <a:endParaRPr lang="cs-CZ" dirty="0" smtClean="0"/>
          </a:p>
          <a:p>
            <a:r>
              <a:rPr lang="cs-CZ" dirty="0">
                <a:hlinkClick r:id="rId9"/>
              </a:rPr>
              <a:t>http://commons.wikimedia.org/wiki/File:Antonín_Dvořák_with_his_wife_Anna_in_London,_</a:t>
            </a:r>
            <a:r>
              <a:rPr lang="cs-CZ" dirty="0" smtClean="0">
                <a:hlinkClick r:id="rId9"/>
              </a:rPr>
              <a:t>1886.jpg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8175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261</TotalTime>
  <Words>760</Words>
  <Application>Microsoft Office PowerPoint</Application>
  <PresentationFormat>Předvádění na obrazovce (4:3)</PresentationFormat>
  <Paragraphs>138</Paragraphs>
  <Slides>29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  <vt:variant>
        <vt:lpstr>Vlastní prezentace</vt:lpstr>
      </vt:variant>
      <vt:variant>
        <vt:i4>1</vt:i4>
      </vt:variant>
    </vt:vector>
  </HeadingPairs>
  <TitlesOfParts>
    <vt:vector size="31" baseType="lpstr">
      <vt:lpstr>Aerodynamika</vt:lpstr>
      <vt:lpstr>Škola: Základní škola a Mateřská škola Halže, příspěvková organizace Název: VY_32_INOVACE_17_HV_A.Dvořák Číslo projektu: CZ.1.07/1.4.00/21.3551 Autor: Mgr. Jarmila Kočandrlová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Vlastní prezentace 1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Kočandrlová Jarmila</dc:creator>
  <cp:lastModifiedBy>Kočandrlová Jarmila</cp:lastModifiedBy>
  <cp:revision>29</cp:revision>
  <dcterms:created xsi:type="dcterms:W3CDTF">2012-11-14T20:40:29Z</dcterms:created>
  <dcterms:modified xsi:type="dcterms:W3CDTF">2013-04-21T19:18:21Z</dcterms:modified>
</cp:coreProperties>
</file>