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7" r:id="rId7"/>
    <p:sldId id="268" r:id="rId8"/>
    <p:sldId id="261" r:id="rId9"/>
    <p:sldId id="264" r:id="rId10"/>
    <p:sldId id="265" r:id="rId11"/>
    <p:sldId id="269" r:id="rId12"/>
    <p:sldId id="263" r:id="rId13"/>
    <p:sldId id="266" r:id="rId14"/>
    <p:sldId id="26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82A5D89-7956-4FE9-91BE-6F030954FA25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905A601-F7A5-4B42-B17E-D456E253F58E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33050" y="476672"/>
            <a:ext cx="8099390" cy="2820740"/>
          </a:xfrm>
        </p:spPr>
        <p:txBody>
          <a:bodyPr>
            <a:normAutofit/>
          </a:bodyPr>
          <a:lstStyle/>
          <a:p>
            <a:r>
              <a:rPr lang="cs-CZ" altLang="en-US" sz="4800" dirty="0">
                <a:solidFill>
                  <a:srgbClr val="FF8600"/>
                </a:solidFill>
                <a:ea typeface="+mj-ea"/>
                <a:cs typeface="+mj-cs"/>
              </a:rPr>
              <a:t> </a:t>
            </a:r>
            <a:r>
              <a:rPr lang="cs-CZ" altLang="en-US" sz="4800" dirty="0">
                <a:solidFill>
                  <a:srgbClr val="0070C0"/>
                </a:solidFill>
                <a:ea typeface="+mj-ea"/>
                <a:cs typeface="+mj-cs"/>
              </a:rPr>
              <a:t>Šablona 32</a:t>
            </a:r>
            <a:br>
              <a:rPr lang="cs-CZ" altLang="en-US" sz="4800" dirty="0">
                <a:solidFill>
                  <a:srgbClr val="0070C0"/>
                </a:solidFill>
                <a:ea typeface="+mj-ea"/>
                <a:cs typeface="+mj-cs"/>
              </a:rPr>
            </a:br>
            <a:r>
              <a:rPr lang="cs-CZ" altLang="en-US" sz="4800" dirty="0">
                <a:solidFill>
                  <a:srgbClr val="0070C0"/>
                </a:solidFill>
                <a:ea typeface="+mj-ea"/>
                <a:cs typeface="+mj-cs"/>
              </a:rPr>
              <a:t/>
            </a:r>
            <a:br>
              <a:rPr lang="cs-CZ" altLang="en-US" sz="4800" dirty="0">
                <a:solidFill>
                  <a:srgbClr val="0070C0"/>
                </a:solidFill>
                <a:ea typeface="+mj-ea"/>
                <a:cs typeface="+mj-cs"/>
              </a:rPr>
            </a:br>
            <a:r>
              <a:rPr lang="cs-CZ" altLang="en-US" sz="2800" dirty="0" smtClean="0">
                <a:solidFill>
                  <a:srgbClr val="0070C0"/>
                </a:solidFill>
                <a:ea typeface="+mj-ea"/>
                <a:cs typeface="+mj-cs"/>
              </a:rPr>
              <a:t>VY_32_INOVACE_18_24_Ernest </a:t>
            </a:r>
            <a:r>
              <a:rPr lang="cs-CZ" altLang="en-US" sz="2800" dirty="0" err="1" smtClean="0">
                <a:solidFill>
                  <a:srgbClr val="0070C0"/>
                </a:solidFill>
                <a:ea typeface="+mj-ea"/>
                <a:cs typeface="+mj-cs"/>
              </a:rPr>
              <a:t>Hemingway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65104"/>
            <a:ext cx="8229600" cy="17264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055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7467600" cy="5865515"/>
          </a:xfrm>
        </p:spPr>
        <p:txBody>
          <a:bodyPr>
            <a:normAutofit lnSpcReduction="10000"/>
          </a:bodyPr>
          <a:lstStyle/>
          <a:p>
            <a:pPr marL="228600" lvl="0" indent="-182880"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400" dirty="0">
                <a:solidFill>
                  <a:prstClr val="white"/>
                </a:solidFill>
              </a:rPr>
              <a:t>ANOTACE: Prezentace, která může sloužit jako výklad o životě a díle </a:t>
            </a:r>
            <a:r>
              <a:rPr lang="cs-CZ" sz="2400" dirty="0" smtClean="0">
                <a:solidFill>
                  <a:prstClr val="white"/>
                </a:solidFill>
              </a:rPr>
              <a:t>Ernesta </a:t>
            </a:r>
            <a:r>
              <a:rPr lang="cs-CZ" sz="2400" dirty="0" err="1" smtClean="0">
                <a:solidFill>
                  <a:prstClr val="white"/>
                </a:solidFill>
              </a:rPr>
              <a:t>Hemingwaye</a:t>
            </a:r>
            <a:endParaRPr lang="cs-CZ" sz="2400" dirty="0">
              <a:solidFill>
                <a:prstClr val="white"/>
              </a:solidFill>
            </a:endParaRPr>
          </a:p>
          <a:p>
            <a:pPr marL="228600" lvl="0" indent="-182880"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400" dirty="0">
                <a:solidFill>
                  <a:prstClr val="white"/>
                </a:solidFill>
              </a:rPr>
              <a:t>AUTOR: Mgr. Eva Klapková</a:t>
            </a:r>
          </a:p>
          <a:p>
            <a:pPr marL="228600" lvl="0" indent="-182880"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400" dirty="0">
                <a:solidFill>
                  <a:prstClr val="white"/>
                </a:solidFill>
              </a:rPr>
              <a:t>JAZYK: český jazyk</a:t>
            </a:r>
          </a:p>
          <a:p>
            <a:pPr marL="228600" lvl="0" indent="-182880"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400" dirty="0">
                <a:solidFill>
                  <a:prstClr val="white"/>
                </a:solidFill>
              </a:rPr>
              <a:t>OČEKÁVANÝ VÝSTUP: žáci se seznámí s </a:t>
            </a:r>
            <a:r>
              <a:rPr lang="cs-CZ" sz="2400" dirty="0" smtClean="0">
                <a:solidFill>
                  <a:prstClr val="white"/>
                </a:solidFill>
              </a:rPr>
              <a:t>životem a dílem spisovatele Ernesta </a:t>
            </a:r>
            <a:r>
              <a:rPr lang="cs-CZ" sz="2400" dirty="0" err="1" smtClean="0">
                <a:solidFill>
                  <a:prstClr val="white"/>
                </a:solidFill>
              </a:rPr>
              <a:t>Hemingwaye</a:t>
            </a:r>
            <a:r>
              <a:rPr lang="cs-CZ" sz="2400" dirty="0" smtClean="0">
                <a:solidFill>
                  <a:prstClr val="white"/>
                </a:solidFill>
              </a:rPr>
              <a:t> </a:t>
            </a:r>
            <a:endParaRPr lang="cs-CZ" sz="2400" dirty="0">
              <a:solidFill>
                <a:prstClr val="white"/>
              </a:solidFill>
            </a:endParaRPr>
          </a:p>
          <a:p>
            <a:pPr marL="228600" lvl="0" indent="-182880"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400" dirty="0">
                <a:solidFill>
                  <a:prstClr val="white"/>
                </a:solidFill>
              </a:rPr>
              <a:t>SPECIÁLNÍ VZDĚLÁVACÍ POTŘEBY: interaktivní tabule</a:t>
            </a:r>
          </a:p>
          <a:p>
            <a:pPr marL="228600" lvl="0" indent="-182880"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400" dirty="0">
                <a:solidFill>
                  <a:prstClr val="white"/>
                </a:solidFill>
              </a:rPr>
              <a:t>KLÍČOVÁ SLOVA: </a:t>
            </a:r>
            <a:r>
              <a:rPr lang="cs-CZ" sz="2400" dirty="0" err="1" smtClean="0">
                <a:solidFill>
                  <a:prstClr val="white"/>
                </a:solidFill>
              </a:rPr>
              <a:t>Hemingway</a:t>
            </a:r>
            <a:r>
              <a:rPr lang="cs-CZ" sz="2400" dirty="0" smtClean="0">
                <a:solidFill>
                  <a:prstClr val="white"/>
                </a:solidFill>
              </a:rPr>
              <a:t>, </a:t>
            </a:r>
            <a:r>
              <a:rPr lang="cs-CZ" sz="2400" dirty="0" smtClean="0">
                <a:solidFill>
                  <a:prstClr val="white"/>
                </a:solidFill>
              </a:rPr>
              <a:t>novela, román</a:t>
            </a:r>
            <a:endParaRPr lang="cs-CZ" sz="2400" dirty="0">
              <a:solidFill>
                <a:prstClr val="white"/>
              </a:solidFill>
            </a:endParaRPr>
          </a:p>
          <a:p>
            <a:pPr marL="228600" lvl="0" indent="-182880"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400" dirty="0">
                <a:solidFill>
                  <a:prstClr val="white"/>
                </a:solidFill>
              </a:rPr>
              <a:t>DRUH UČEBNÍHO MATERIÁLU: prezentace</a:t>
            </a:r>
          </a:p>
          <a:p>
            <a:pPr marL="228600" lvl="0" indent="-182880"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400" dirty="0" smtClean="0">
                <a:solidFill>
                  <a:prstClr val="white"/>
                </a:solidFill>
              </a:rPr>
              <a:t>CÍLOVÁ </a:t>
            </a:r>
            <a:r>
              <a:rPr lang="cs-CZ" sz="2400" dirty="0">
                <a:solidFill>
                  <a:prstClr val="white"/>
                </a:solidFill>
              </a:rPr>
              <a:t>SKUPINA: žák</a:t>
            </a:r>
          </a:p>
          <a:p>
            <a:pPr marL="228600" lvl="0" indent="-182880"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400" dirty="0">
                <a:solidFill>
                  <a:prstClr val="white"/>
                </a:solidFill>
              </a:rPr>
              <a:t>STUPEŇ A TYP VZDĚLÁVÁNÍ: základní vzdělávání – druhý stupeň</a:t>
            </a:r>
          </a:p>
          <a:p>
            <a:pPr marL="228600" lvl="0" indent="-182880"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400" dirty="0">
                <a:solidFill>
                  <a:prstClr val="white"/>
                </a:solidFill>
              </a:rPr>
              <a:t>TYPICKÁ VĚKOVÁ SKUPINA: </a:t>
            </a:r>
            <a:r>
              <a:rPr lang="cs-CZ" sz="2400" dirty="0" smtClean="0">
                <a:solidFill>
                  <a:prstClr val="white"/>
                </a:solidFill>
              </a:rPr>
              <a:t>13-15 let</a:t>
            </a:r>
            <a:endParaRPr lang="cs-CZ" sz="2400" dirty="0">
              <a:solidFill>
                <a:prstClr val="white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775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" indent="0">
              <a:buNone/>
            </a:pPr>
            <a:r>
              <a:rPr lang="cs-CZ" sz="9600" dirty="0" smtClean="0">
                <a:solidFill>
                  <a:srgbClr val="00B0F0"/>
                </a:solidFill>
              </a:rPr>
              <a:t>      Ernest   </a:t>
            </a:r>
          </a:p>
          <a:p>
            <a:pPr marL="36576" indent="0">
              <a:buNone/>
            </a:pPr>
            <a:r>
              <a:rPr lang="cs-CZ" sz="9600" dirty="0">
                <a:solidFill>
                  <a:srgbClr val="00B0F0"/>
                </a:solidFill>
              </a:rPr>
              <a:t> </a:t>
            </a:r>
            <a:r>
              <a:rPr lang="cs-CZ" sz="9600" dirty="0" smtClean="0">
                <a:solidFill>
                  <a:srgbClr val="00B0F0"/>
                </a:solidFill>
              </a:rPr>
              <a:t> </a:t>
            </a:r>
            <a:r>
              <a:rPr lang="cs-CZ" sz="9600" dirty="0" err="1" smtClean="0">
                <a:solidFill>
                  <a:srgbClr val="00B0F0"/>
                </a:solidFill>
              </a:rPr>
              <a:t>Hemingway</a:t>
            </a:r>
            <a:endParaRPr lang="cs-CZ" sz="9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406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2">
                    <a:lumMod val="75000"/>
                  </a:schemeClr>
                </a:solidFill>
              </a:rPr>
              <a:t>                               (1899-1961)</a:t>
            </a:r>
            <a:endParaRPr lang="cs-CZ" sz="32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877272"/>
          </a:xfrm>
          <a:solidFill>
            <a:srgbClr val="0070C0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00800"/>
            <a:ext cx="3492720" cy="45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3299400" cy="46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1824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32656"/>
            <a:ext cx="8568952" cy="612068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a</a:t>
            </a:r>
            <a:r>
              <a:rPr lang="cs-CZ" dirty="0" smtClean="0"/>
              <a:t>merický spisovatel, novinář</a:t>
            </a:r>
          </a:p>
          <a:p>
            <a:r>
              <a:rPr lang="cs-CZ" dirty="0"/>
              <a:t>z</a:t>
            </a:r>
            <a:r>
              <a:rPr lang="cs-CZ" dirty="0" smtClean="0"/>
              <a:t>a 1. světové války odešel jako dobrovolník na italskou frontu, byl těžce </a:t>
            </a:r>
            <a:r>
              <a:rPr lang="cs-CZ" dirty="0" smtClean="0"/>
              <a:t>raněn</a:t>
            </a:r>
            <a:endParaRPr lang="cs-CZ" dirty="0" smtClean="0"/>
          </a:p>
          <a:p>
            <a:r>
              <a:rPr lang="cs-CZ" dirty="0"/>
              <a:t>m</a:t>
            </a:r>
            <a:r>
              <a:rPr lang="cs-CZ" dirty="0" smtClean="0"/>
              <a:t>iloval dobrodružství, boxoval, cestoval, lovil zvěř</a:t>
            </a:r>
          </a:p>
          <a:p>
            <a:r>
              <a:rPr lang="cs-CZ" dirty="0"/>
              <a:t>b</a:t>
            </a:r>
            <a:r>
              <a:rPr lang="cs-CZ" dirty="0" smtClean="0"/>
              <a:t>yl dopisovatelem v občanské válce ve Španělsku</a:t>
            </a:r>
          </a:p>
          <a:p>
            <a:r>
              <a:rPr lang="cs-CZ" dirty="0"/>
              <a:t>b</a:t>
            </a:r>
            <a:r>
              <a:rPr lang="cs-CZ" dirty="0" smtClean="0"/>
              <a:t>yl z tzv. „ztracené generace“ </a:t>
            </a:r>
          </a:p>
          <a:p>
            <a:r>
              <a:rPr lang="cs-CZ" dirty="0"/>
              <a:t>p</a:t>
            </a:r>
            <a:r>
              <a:rPr lang="cs-CZ" dirty="0" smtClean="0"/>
              <a:t>o válce žil ve Spojených státech a v Havaně</a:t>
            </a:r>
          </a:p>
          <a:p>
            <a:r>
              <a:rPr lang="cs-CZ" dirty="0"/>
              <a:t>p</a:t>
            </a:r>
            <a:r>
              <a:rPr lang="cs-CZ" dirty="0" smtClean="0"/>
              <a:t>odlehl alkoholu, pravděpodobně se zastřelil, když čistil </a:t>
            </a:r>
            <a:r>
              <a:rPr lang="cs-CZ" dirty="0" smtClean="0"/>
              <a:t>pistoli</a:t>
            </a:r>
            <a:endParaRPr lang="cs-CZ" dirty="0" smtClean="0"/>
          </a:p>
          <a:p>
            <a:r>
              <a:rPr lang="cs-CZ" dirty="0"/>
              <a:t>z</a:t>
            </a:r>
            <a:r>
              <a:rPr lang="cs-CZ" dirty="0" smtClean="0"/>
              <a:t>ískal Nobelovu cenu za literaturu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450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20688"/>
            <a:ext cx="4880094" cy="59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274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10" y="620688"/>
            <a:ext cx="7390722" cy="59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1308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</a:t>
            </a:r>
            <a:r>
              <a:rPr lang="cs-CZ" dirty="0" smtClean="0">
                <a:solidFill>
                  <a:srgbClr val="0070C0"/>
                </a:solidFill>
              </a:rPr>
              <a:t>Stařec a moře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424936" cy="492514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- </a:t>
            </a:r>
            <a:r>
              <a:rPr lang="cs-CZ" dirty="0" smtClean="0">
                <a:solidFill>
                  <a:srgbClr val="0070C0"/>
                </a:solidFill>
                <a:hlinkClick r:id="rId2" action="ppaction://hlinksldjump"/>
              </a:rPr>
              <a:t>novela</a:t>
            </a:r>
            <a:r>
              <a:rPr lang="cs-CZ" dirty="0" smtClean="0">
                <a:hlinkClick r:id="rId2" action="ppaction://hlinksldjump"/>
              </a:rPr>
              <a:t> </a:t>
            </a:r>
            <a:r>
              <a:rPr lang="cs-CZ" dirty="0" smtClean="0"/>
              <a:t>o kubánském rybáři (Santiago), který 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dlouho bez úspěchu vyplouvá s chlapcem na 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moře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 - jednoho dne vyplouvá sám, zabere mu ryba,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 se kterou skoro dva dny zápasí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 - na cestě zpět mu ji však postupně sežerou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 žraloci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 - vrací se polomrtvý vyčerpáním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 - tato postava symbolizuje nezdolnou sílu a 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 vytrvalost člověka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926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          Sbohem, armádo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925144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hlinkClick r:id="rId2" action="ppaction://hlinksldjump"/>
              </a:rPr>
              <a:t>román</a:t>
            </a: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ychází z vlastní zkušenosti z 1. světové </a:t>
            </a:r>
            <a:r>
              <a:rPr lang="cs-CZ" dirty="0" smtClean="0"/>
              <a:t>války</a:t>
            </a:r>
          </a:p>
          <a:p>
            <a:r>
              <a:rPr lang="cs-CZ" dirty="0" smtClean="0"/>
              <a:t>Hlavní hrdina, mladý americký dobrovolník </a:t>
            </a:r>
            <a:r>
              <a:rPr lang="cs-CZ" dirty="0" err="1" smtClean="0"/>
              <a:t>Frederic</a:t>
            </a:r>
            <a:r>
              <a:rPr lang="cs-CZ" dirty="0" smtClean="0"/>
              <a:t>, jezdí jako řidič se sanitkou na italské frontě</a:t>
            </a:r>
          </a:p>
          <a:p>
            <a:r>
              <a:rPr lang="cs-CZ" dirty="0"/>
              <a:t>s</a:t>
            </a:r>
            <a:r>
              <a:rPr lang="cs-CZ" dirty="0" smtClean="0"/>
              <a:t>eznámí se s ošetřovatelkou Catherine a vzniká mezi nimi vztah</a:t>
            </a:r>
          </a:p>
          <a:p>
            <a:r>
              <a:rPr lang="cs-CZ" dirty="0" err="1" smtClean="0"/>
              <a:t>Frederic</a:t>
            </a:r>
            <a:r>
              <a:rPr lang="cs-CZ" dirty="0" smtClean="0"/>
              <a:t> odsuzuje válku jako nesmyslné krveprolití</a:t>
            </a:r>
          </a:p>
          <a:p>
            <a:r>
              <a:rPr lang="cs-CZ" dirty="0" smtClean="0"/>
              <a:t>Catherine na konci románu umírá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7736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143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            Komu zvoní hrana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496944" cy="4925144"/>
          </a:xfrm>
        </p:spPr>
        <p:txBody>
          <a:bodyPr/>
          <a:lstStyle/>
          <a:p>
            <a:r>
              <a:rPr lang="cs-CZ" dirty="0" smtClean="0"/>
              <a:t>román</a:t>
            </a:r>
          </a:p>
          <a:p>
            <a:r>
              <a:rPr lang="cs-CZ" dirty="0"/>
              <a:t>z</a:t>
            </a:r>
            <a:r>
              <a:rPr lang="cs-CZ" dirty="0" smtClean="0"/>
              <a:t> období španělské občanské války (1936)</a:t>
            </a:r>
          </a:p>
          <a:p>
            <a:r>
              <a:rPr lang="cs-CZ" dirty="0"/>
              <a:t>b</a:t>
            </a:r>
            <a:r>
              <a:rPr lang="cs-CZ" dirty="0" smtClean="0"/>
              <a:t>oj proti fašismu</a:t>
            </a:r>
          </a:p>
          <a:p>
            <a:endParaRPr lang="cs-CZ" dirty="0" smtClean="0"/>
          </a:p>
          <a:p>
            <a:r>
              <a:rPr lang="cs-CZ" dirty="0" smtClean="0"/>
              <a:t>hlavní postava, americký dobrovolník Robert,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 je těžce raněn a čeká na smrt</a:t>
            </a:r>
          </a:p>
          <a:p>
            <a:pPr marL="36576" indent="0">
              <a:buNone/>
            </a:pPr>
            <a:r>
              <a:rPr lang="cs-CZ" dirty="0" smtClean="0"/>
              <a:t>    teprve </a:t>
            </a:r>
            <a:r>
              <a:rPr lang="cs-CZ" dirty="0"/>
              <a:t>teď nachází skutečný smysl života v </a:t>
            </a:r>
            <a:r>
              <a:rPr lang="cs-CZ" dirty="0" smtClean="0"/>
              <a:t> 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 lásce </a:t>
            </a:r>
            <a:r>
              <a:rPr lang="cs-CZ" dirty="0"/>
              <a:t>ke španělské dívce</a:t>
            </a:r>
          </a:p>
          <a:p>
            <a:pPr marL="36576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123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                  Další díla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2348880"/>
            <a:ext cx="6984776" cy="3777283"/>
          </a:xfrm>
        </p:spPr>
        <p:txBody>
          <a:bodyPr/>
          <a:lstStyle/>
          <a:p>
            <a:r>
              <a:rPr lang="cs-CZ" dirty="0" smtClean="0"/>
              <a:t>Zelené pahorky africké (o lovu v Africe)</a:t>
            </a:r>
          </a:p>
          <a:p>
            <a:r>
              <a:rPr lang="cs-CZ" dirty="0" smtClean="0"/>
              <a:t>Fiesta</a:t>
            </a:r>
          </a:p>
          <a:p>
            <a:r>
              <a:rPr lang="cs-CZ" dirty="0" smtClean="0"/>
              <a:t>Smrt odpoledne </a:t>
            </a:r>
          </a:p>
          <a:p>
            <a:r>
              <a:rPr lang="cs-CZ" dirty="0" smtClean="0"/>
              <a:t>Pátá kolona (drama)</a:t>
            </a:r>
          </a:p>
          <a:p>
            <a:r>
              <a:rPr lang="cs-CZ" dirty="0" smtClean="0"/>
              <a:t>Muži bez žen (povídky)….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708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                    Novela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7467600" cy="3993307"/>
          </a:xfrm>
        </p:spPr>
        <p:txBody>
          <a:bodyPr/>
          <a:lstStyle/>
          <a:p>
            <a:r>
              <a:rPr lang="cs-CZ" dirty="0" smtClean="0"/>
              <a:t>epický </a:t>
            </a:r>
            <a:r>
              <a:rPr lang="cs-CZ" dirty="0"/>
              <a:t>literární žánr</a:t>
            </a:r>
          </a:p>
          <a:p>
            <a:r>
              <a:rPr lang="cs-CZ" dirty="0" smtClean="0"/>
              <a:t>má </a:t>
            </a:r>
            <a:r>
              <a:rPr lang="cs-CZ" dirty="0"/>
              <a:t>blízko k povídce, ale vystupuje v ní více postav</a:t>
            </a:r>
          </a:p>
          <a:p>
            <a:r>
              <a:rPr lang="cs-CZ" dirty="0" smtClean="0"/>
              <a:t>charakter </a:t>
            </a:r>
            <a:r>
              <a:rPr lang="cs-CZ" dirty="0"/>
              <a:t>postav se nevyvíjí</a:t>
            </a:r>
          </a:p>
          <a:p>
            <a:r>
              <a:rPr lang="cs-CZ" dirty="0"/>
              <a:t>velmi často je v závěru </a:t>
            </a:r>
            <a:r>
              <a:rPr lang="cs-CZ" dirty="0">
                <a:hlinkClick r:id="rId2" action="ppaction://hlinksldjump"/>
              </a:rPr>
              <a:t>pointa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48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67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                    Román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348880"/>
            <a:ext cx="8568952" cy="3777283"/>
          </a:xfrm>
        </p:spPr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á bohatý děj, který se rozvětvuje</a:t>
            </a:r>
          </a:p>
          <a:p>
            <a:r>
              <a:rPr lang="cs-CZ" dirty="0"/>
              <a:t>r</a:t>
            </a:r>
            <a:r>
              <a:rPr lang="cs-CZ" dirty="0" smtClean="0"/>
              <a:t>ůzná prostředí, četné epizody</a:t>
            </a:r>
          </a:p>
          <a:p>
            <a:r>
              <a:rPr lang="cs-CZ" dirty="0"/>
              <a:t>c</a:t>
            </a:r>
            <a:r>
              <a:rPr lang="cs-CZ" dirty="0" smtClean="0"/>
              <a:t>harakteristika postav se vyvíjí</a:t>
            </a:r>
          </a:p>
          <a:p>
            <a:r>
              <a:rPr lang="cs-CZ" dirty="0" smtClean="0"/>
              <a:t>Podle námětu rozlišujeme román dobrodružný,</a:t>
            </a:r>
          </a:p>
          <a:p>
            <a:pPr marL="36576" indent="0">
              <a:buNone/>
            </a:pPr>
            <a:r>
              <a:rPr lang="cs-CZ" dirty="0"/>
              <a:t> </a:t>
            </a:r>
            <a:r>
              <a:rPr lang="cs-CZ" dirty="0" smtClean="0"/>
              <a:t>  detektivní, psychologický, </a:t>
            </a:r>
            <a:r>
              <a:rPr lang="cs-CZ" dirty="0" smtClean="0">
                <a:hlinkClick r:id="rId2" action="ppaction://hlinksldjump"/>
              </a:rPr>
              <a:t>historický</a:t>
            </a:r>
            <a:r>
              <a:rPr lang="cs-CZ" dirty="0" smtClean="0"/>
              <a:t>….</a:t>
            </a:r>
          </a:p>
          <a:p>
            <a:pPr marL="36576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721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91264" cy="6120680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3200" dirty="0" smtClean="0">
                <a:latin typeface="Calibri"/>
                <a:ea typeface="Calibri"/>
                <a:cs typeface="Times New Roman"/>
              </a:rPr>
              <a:t>SOUKAL</a:t>
            </a:r>
            <a:r>
              <a:rPr lang="cs-CZ" sz="3200" dirty="0">
                <a:latin typeface="Calibri"/>
                <a:ea typeface="Calibri"/>
                <a:cs typeface="Times New Roman"/>
              </a:rPr>
              <a:t>, J. SPN. </a:t>
            </a:r>
            <a:r>
              <a:rPr lang="cs-CZ" sz="3200" i="1" dirty="0">
                <a:latin typeface="Calibri"/>
                <a:ea typeface="Calibri"/>
                <a:cs typeface="Times New Roman"/>
              </a:rPr>
              <a:t>Literární výchova</a:t>
            </a:r>
            <a:r>
              <a:rPr lang="cs-CZ" sz="3200" dirty="0">
                <a:latin typeface="Calibri"/>
                <a:ea typeface="Calibri"/>
                <a:cs typeface="Times New Roman"/>
              </a:rPr>
              <a:t>: </a:t>
            </a:r>
            <a:r>
              <a:rPr lang="cs-CZ" sz="3200" i="1" dirty="0">
                <a:latin typeface="Calibri"/>
                <a:ea typeface="Calibri"/>
                <a:cs typeface="Times New Roman"/>
              </a:rPr>
              <a:t>pro 2. stupeň základní školy a pro odpovídající ročníky víceletých gymnázií</a:t>
            </a:r>
            <a:r>
              <a:rPr lang="cs-CZ" sz="3200" dirty="0">
                <a:latin typeface="Calibri"/>
                <a:ea typeface="Calibri"/>
                <a:cs typeface="Times New Roman"/>
              </a:rPr>
              <a:t>. 1. Praha: SPN, 2002. ISBN 80-7235-026-9.</a:t>
            </a:r>
          </a:p>
          <a:p>
            <a:r>
              <a:rPr lang="cs-CZ" dirty="0"/>
              <a:t>http://ld.johanesville.net/hemingway/zivotopis </a:t>
            </a:r>
            <a:r>
              <a:rPr lang="en-US" dirty="0"/>
              <a:t>[4.1.2012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en-US" dirty="0"/>
              <a:t>http://</a:t>
            </a:r>
            <a:r>
              <a:rPr lang="en-US" dirty="0" smtClean="0"/>
              <a:t>www.bookdrum.com/books/a-moveable-feast/9780099909408/author-profile.html</a:t>
            </a:r>
            <a:r>
              <a:rPr lang="cs-CZ" dirty="0" smtClean="0"/>
              <a:t> </a:t>
            </a:r>
            <a:r>
              <a:rPr lang="en-US" dirty="0" smtClean="0"/>
              <a:t> [4.1.2012]</a:t>
            </a:r>
          </a:p>
          <a:p>
            <a:r>
              <a:rPr lang="en-US" dirty="0"/>
              <a:t>http://</a:t>
            </a:r>
            <a:r>
              <a:rPr lang="en-US" dirty="0" smtClean="0"/>
              <a:t>www.acontinuouslean.com/2009/10/16/papa [4.1.2012]</a:t>
            </a:r>
          </a:p>
          <a:p>
            <a:endParaRPr lang="en-US" dirty="0" smtClean="0"/>
          </a:p>
          <a:p>
            <a:endParaRPr lang="en-US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284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166</TotalTime>
  <Words>454</Words>
  <Application>Microsoft Office PowerPoint</Application>
  <PresentationFormat>Předvádění na obrazovce (4:3)</PresentationFormat>
  <Paragraphs>73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Technický</vt:lpstr>
      <vt:lpstr>Prezentace aplikace PowerPoint</vt:lpstr>
      <vt:lpstr>Prezentace aplikace PowerPoint</vt:lpstr>
      <vt:lpstr>Prezentace aplikace PowerPoint</vt:lpstr>
      <vt:lpstr>                               (1899-1961)</vt:lpstr>
      <vt:lpstr>Prezentace aplikace PowerPoint</vt:lpstr>
      <vt:lpstr>Prezentace aplikace PowerPoint</vt:lpstr>
      <vt:lpstr>Prezentace aplikace PowerPoint</vt:lpstr>
      <vt:lpstr>               Stařec a moře</vt:lpstr>
      <vt:lpstr>          Sbohem, armádo</vt:lpstr>
      <vt:lpstr>            Komu zvoní hrana</vt:lpstr>
      <vt:lpstr>                  Další díla</vt:lpstr>
      <vt:lpstr>                    Novela</vt:lpstr>
      <vt:lpstr>                    Román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Kunovská Eva</dc:creator>
  <cp:lastModifiedBy>Kunovská Eva</cp:lastModifiedBy>
  <cp:revision>15</cp:revision>
  <dcterms:created xsi:type="dcterms:W3CDTF">2012-01-04T14:56:07Z</dcterms:created>
  <dcterms:modified xsi:type="dcterms:W3CDTF">2012-01-31T07:36:49Z</dcterms:modified>
</cp:coreProperties>
</file>