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912" r:id="rId2"/>
  </p:sldMasterIdLst>
  <p:sldIdLst>
    <p:sldId id="259" r:id="rId3"/>
    <p:sldId id="256" r:id="rId4"/>
    <p:sldId id="279" r:id="rId5"/>
    <p:sldId id="257" r:id="rId6"/>
    <p:sldId id="306" r:id="rId7"/>
    <p:sldId id="314" r:id="rId8"/>
    <p:sldId id="310" r:id="rId9"/>
    <p:sldId id="315" r:id="rId10"/>
    <p:sldId id="316" r:id="rId11"/>
    <p:sldId id="318" r:id="rId12"/>
    <p:sldId id="317" r:id="rId13"/>
    <p:sldId id="311" r:id="rId14"/>
    <p:sldId id="320" r:id="rId15"/>
    <p:sldId id="313" r:id="rId16"/>
    <p:sldId id="319" r:id="rId17"/>
    <p:sldId id="322" r:id="rId18"/>
    <p:sldId id="321" r:id="rId19"/>
    <p:sldId id="325" r:id="rId20"/>
    <p:sldId id="324" r:id="rId21"/>
    <p:sldId id="312" r:id="rId22"/>
    <p:sldId id="326" r:id="rId23"/>
    <p:sldId id="327" r:id="rId24"/>
    <p:sldId id="329" r:id="rId25"/>
    <p:sldId id="330" r:id="rId26"/>
    <p:sldId id="331" r:id="rId27"/>
    <p:sldId id="332" r:id="rId28"/>
    <p:sldId id="305" r:id="rId29"/>
    <p:sldId id="270" r:id="rId30"/>
    <p:sldId id="323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737" autoAdjust="0"/>
  </p:normalViewPr>
  <p:slideViewPr>
    <p:cSldViewPr>
      <p:cViewPr varScale="1">
        <p:scale>
          <a:sx n="66" d="100"/>
          <a:sy n="66" d="100"/>
        </p:scale>
        <p:origin x="-150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9C21CE-8487-4DBD-86C3-D9047FDE9DDF}" type="doc">
      <dgm:prSet loTypeId="urn:microsoft.com/office/officeart/2005/8/layout/vList4" loCatId="picture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cs-CZ"/>
        </a:p>
      </dgm:t>
    </dgm:pt>
    <dgm:pt modelId="{206E88CD-31C4-4D21-86FE-BF41CBBC700A}" type="pres">
      <dgm:prSet presAssocID="{049C21CE-8487-4DBD-86C3-D9047FDE9DDF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4A17B412-638B-4B76-85A4-A55072ED2F96}" type="presOf" srcId="{049C21CE-8487-4DBD-86C3-D9047FDE9DDF}" destId="{206E88CD-31C4-4D21-86FE-BF41CBBC700A}" srcOrd="0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 bwMode="auto"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2286000" y="3429000"/>
            <a:ext cx="6399213" cy="1219200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2286000" y="4800600"/>
            <a:ext cx="6399213" cy="838200"/>
          </a:xfrm>
        </p:spPr>
        <p:txBody>
          <a:bodyPr/>
          <a:lstStyle>
            <a:lvl1pPr marL="0" indent="0">
              <a:buFontTx/>
              <a:buNone/>
              <a:defRPr sz="2400"/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299149"/>
      </p:ext>
    </p:extLst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233583"/>
      </p:ext>
    </p:extLst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284413" y="1905000"/>
            <a:ext cx="3122612" cy="42211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559425" y="1905000"/>
            <a:ext cx="3124200" cy="42211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248215"/>
      </p:ext>
    </p:extLst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968200"/>
      </p:ext>
    </p:extLst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088596"/>
      </p:ext>
    </p:extLst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114753"/>
      </p:ext>
    </p:extLst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636445"/>
      </p:ext>
    </p:extLst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5037999"/>
      </p:ext>
    </p:extLst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5786441"/>
      </p:ext>
    </p:extLst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85013" y="533400"/>
            <a:ext cx="1598612" cy="5592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284413" y="533400"/>
            <a:ext cx="4648200" cy="5592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1434560"/>
      </p:ext>
    </p:extLst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plit dir="in"/>
    <p:sndAc>
      <p:stSnd>
        <p:snd r:embed="rId1" name="type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284413" y="533400"/>
            <a:ext cx="6399212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84413" y="1905000"/>
            <a:ext cx="6399212" cy="4221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+mn-lt"/>
              </a:defRPr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split dir="in"/>
    <p:sndAc>
      <p:stSnd>
        <p:snd r:embed="rId13" name="type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ransition spd="slow">
    <p:split dir="in"/>
    <p:sndAc>
      <p:stSnd>
        <p:snd r:embed="rId13" name="type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Relationship Id="rId4" Type="http://schemas.microsoft.com/office/2007/relationships/hdphoto" Target="../media/hdphoto1.wdp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3/3a/Step-ladder.JPG" TargetMode="External"/><Relationship Id="rId13" Type="http://schemas.openxmlformats.org/officeDocument/2006/relationships/hyperlink" Target="http://upload.wikimedia.org/wikipedia/commons/0/0a/ViceBench-insetSoftJaws.jpg" TargetMode="External"/><Relationship Id="rId3" Type="http://schemas.openxmlformats.org/officeDocument/2006/relationships/hyperlink" Target="http://upload.wikimedia.org/wikipedia/commons/d/df/Trunk_1.jpg" TargetMode="External"/><Relationship Id="rId7" Type="http://schemas.openxmlformats.org/officeDocument/2006/relationships/hyperlink" Target="http://upload.wikimedia.org/wikipedia/commons/d/d3/Pickaxe.jpg" TargetMode="External"/><Relationship Id="rId12" Type="http://schemas.openxmlformats.org/officeDocument/2006/relationships/hyperlink" Target="http://upload.wikimedia.org/wikipedia/commons/a/aa/Hobel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upload.wikimedia.org/wikipedia/commons/7/7f/Piedbiche.jpg" TargetMode="External"/><Relationship Id="rId11" Type="http://schemas.openxmlformats.org/officeDocument/2006/relationships/hyperlink" Target="http://upload.wikimedia.org/wikipedia/commons/c/c9/Stipaci_kleste.png" TargetMode="External"/><Relationship Id="rId5" Type="http://schemas.openxmlformats.org/officeDocument/2006/relationships/hyperlink" Target="http://upload.wikimedia.org/wikipedia/commons/4/41/Wooden_rake.jpg" TargetMode="External"/><Relationship Id="rId15" Type="http://schemas.openxmlformats.org/officeDocument/2006/relationships/hyperlink" Target="http://upload.wikimedia.org/wikipedia/commons/4/48/Shovel_black.jpg" TargetMode="External"/><Relationship Id="rId10" Type="http://schemas.openxmlformats.org/officeDocument/2006/relationships/hyperlink" Target="http://upload.wikimedia.org/wikipedia/commons/1/18/Pincers.jpg" TargetMode="External"/><Relationship Id="rId4" Type="http://schemas.openxmlformats.org/officeDocument/2006/relationships/hyperlink" Target="http://upload.wikimedia.org/wikipedia/commons/6/67/Tape_measure.jpg" TargetMode="External"/><Relationship Id="rId9" Type="http://schemas.openxmlformats.org/officeDocument/2006/relationships/hyperlink" Target="http://upload.wikimedia.org/wikipedia/commons/d/dd/Leiter_ladder.jpg" TargetMode="External"/><Relationship Id="rId14" Type="http://schemas.openxmlformats.org/officeDocument/2006/relationships/hyperlink" Target="http://upload.wikimedia.org/wikipedia/commons/9/9c/Shovels.svg" TargetMode="Externa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c/c6/DrillCore.jpg" TargetMode="External"/><Relationship Id="rId3" Type="http://schemas.openxmlformats.org/officeDocument/2006/relationships/hyperlink" Target="http://upload.wikimedia.org/wikipedia/commons/6/64/Crosscut_saw.JPG" TargetMode="External"/><Relationship Id="rId7" Type="http://schemas.openxmlformats.org/officeDocument/2006/relationships/hyperlink" Target="http://upload.wikimedia.org/wikipedia/commons/2/21/Gimlet_-_tool.jpg" TargetMode="External"/><Relationship Id="rId12" Type="http://schemas.openxmlformats.org/officeDocument/2006/relationships/hyperlink" Target="http://upload.wikimedia.org/wikipedia/commons/4/41/Water_level_1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upload.wikimedia.org/wikipedia/commons/c/c4/Plunger_250x410.jpg" TargetMode="External"/><Relationship Id="rId11" Type="http://schemas.openxmlformats.org/officeDocument/2006/relationships/hyperlink" Target="http://upload.wikimedia.org/wikipedia/commons/7/7b/Hammer2.jpg" TargetMode="External"/><Relationship Id="rId5" Type="http://schemas.openxmlformats.org/officeDocument/2006/relationships/hyperlink" Target="http://upload.wikimedia.org/wikipedia/commons/2/28/Stechbeitel.jpg" TargetMode="External"/><Relationship Id="rId10" Type="http://schemas.openxmlformats.org/officeDocument/2006/relationships/hyperlink" Target="http://upload.wikimedia.org/wikipedia/commons/d/d3/Robertson_screwdriver_set.jpg" TargetMode="External"/><Relationship Id="rId4" Type="http://schemas.openxmlformats.org/officeDocument/2006/relationships/hyperlink" Target="http://upload.wikimedia.org/wikipedia/commons/8/86/Rezaci_nuz.png" TargetMode="External"/><Relationship Id="rId9" Type="http://schemas.openxmlformats.org/officeDocument/2006/relationships/hyperlink" Target="http://upload.wikimedia.org/wikipedia/commons/0/05/2008-04-14_Chrome-Vanadium_Wrench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251520" y="2348881"/>
            <a:ext cx="8568952" cy="4104456"/>
          </a:xfrm>
        </p:spPr>
        <p:txBody>
          <a:bodyPr>
            <a:noAutofit/>
          </a:bodyPr>
          <a:lstStyle/>
          <a:p>
            <a:pPr marL="0" indent="0" algn="l">
              <a:buNone/>
            </a:pPr>
            <a:r>
              <a:rPr lang="cs-CZ" sz="2400" b="1" dirty="0"/>
              <a:t>Název </a:t>
            </a:r>
            <a:r>
              <a:rPr lang="cs-CZ" sz="2400" b="1" dirty="0" smtClean="0"/>
              <a:t>školy: </a:t>
            </a:r>
            <a:r>
              <a:rPr lang="cs-CZ" sz="2400" dirty="0"/>
              <a:t>Základní škola a mateřská škola, </a:t>
            </a:r>
            <a:r>
              <a:rPr lang="cs-CZ" sz="2400" dirty="0" smtClean="0"/>
              <a:t>  </a:t>
            </a:r>
          </a:p>
          <a:p>
            <a:pPr algn="l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Svoboda </a:t>
            </a:r>
            <a:r>
              <a:rPr lang="cs-CZ" sz="2400" dirty="0"/>
              <a:t>nad  Úpou, okres Trutnov</a:t>
            </a:r>
            <a:r>
              <a:rPr lang="cs-CZ" sz="2400" dirty="0" smtClean="0"/>
              <a:t> </a:t>
            </a:r>
          </a:p>
          <a:p>
            <a:pPr marL="0" indent="0" algn="l">
              <a:buNone/>
            </a:pPr>
            <a:r>
              <a:rPr lang="cs-CZ" sz="2400" b="1" dirty="0" smtClean="0"/>
              <a:t>Autor: </a:t>
            </a:r>
            <a:r>
              <a:rPr lang="cs-CZ" sz="2400" dirty="0"/>
              <a:t>Mgr. </a:t>
            </a:r>
            <a:r>
              <a:rPr lang="cs-CZ" sz="2400" dirty="0" smtClean="0"/>
              <a:t>Milada Pleskačová                                 </a:t>
            </a:r>
            <a:r>
              <a:rPr lang="cs-CZ" sz="2400" b="1" dirty="0" smtClean="0"/>
              <a:t>                          Datum: </a:t>
            </a:r>
            <a:r>
              <a:rPr lang="cs-CZ" sz="2400" dirty="0" smtClean="0"/>
              <a:t>12. </a:t>
            </a:r>
            <a:r>
              <a:rPr lang="cs-CZ" sz="2400" dirty="0" smtClean="0"/>
              <a:t>10</a:t>
            </a:r>
            <a:r>
              <a:rPr lang="cs-CZ" sz="2400" dirty="0" smtClean="0"/>
              <a:t>. 2012</a:t>
            </a:r>
            <a:endParaRPr lang="cs-CZ" sz="2400" dirty="0" smtClean="0"/>
          </a:p>
          <a:p>
            <a:pPr marL="0" indent="0" algn="l">
              <a:buNone/>
            </a:pPr>
            <a:r>
              <a:rPr lang="cs-CZ" sz="2400" b="1" dirty="0" smtClean="0"/>
              <a:t>Název: </a:t>
            </a:r>
            <a:r>
              <a:rPr lang="cs-CZ" sz="2400" dirty="0" smtClean="0"/>
              <a:t>VY_12_INOVACE_1.2.2PRV2,3_14</a:t>
            </a:r>
          </a:p>
          <a:p>
            <a:pPr marL="0" indent="0" algn="l">
              <a:buNone/>
            </a:pPr>
            <a:r>
              <a:rPr lang="cs-CZ" sz="2400" b="1" dirty="0" smtClean="0"/>
              <a:t>Téma:</a:t>
            </a:r>
            <a:r>
              <a:rPr lang="cs-CZ" sz="2400" dirty="0" smtClean="0"/>
              <a:t> </a:t>
            </a:r>
            <a:r>
              <a:rPr lang="cs-CZ" sz="2400" b="1" dirty="0" smtClean="0"/>
              <a:t>Znáš nářadí a nástroje z dílny?</a:t>
            </a:r>
            <a:r>
              <a:rPr lang="cs-CZ" sz="2400" dirty="0" smtClean="0"/>
              <a:t> Hra.                                                                </a:t>
            </a:r>
          </a:p>
          <a:p>
            <a:pPr marL="0" indent="0" algn="l">
              <a:buNone/>
            </a:pPr>
            <a:r>
              <a:rPr lang="cs-CZ" sz="2400" b="1" dirty="0" smtClean="0"/>
              <a:t>Ročník: </a:t>
            </a:r>
            <a:r>
              <a:rPr lang="cs-CZ" sz="2400" dirty="0"/>
              <a:t>2</a:t>
            </a:r>
            <a:r>
              <a:rPr lang="cs-CZ" sz="2400" dirty="0" smtClean="0"/>
              <a:t>. </a:t>
            </a:r>
            <a:r>
              <a:rPr lang="cs-CZ" sz="2400" dirty="0"/>
              <a:t>a </a:t>
            </a:r>
            <a:r>
              <a:rPr lang="cs-CZ" sz="2400" dirty="0" smtClean="0"/>
              <a:t>3. </a:t>
            </a:r>
          </a:p>
          <a:p>
            <a:pPr marL="0" indent="0" algn="l">
              <a:buNone/>
            </a:pPr>
            <a:r>
              <a:rPr lang="cs-CZ" sz="2400" b="1" dirty="0" smtClean="0"/>
              <a:t>Číslo projektu: </a:t>
            </a:r>
            <a:r>
              <a:rPr lang="cs-CZ" sz="2400" dirty="0"/>
              <a:t>CZ.1.07/1.4.00/21.3068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332656"/>
            <a:ext cx="7715304" cy="165618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20204439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260648"/>
            <a:ext cx="7772400" cy="1368152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628800"/>
            <a:ext cx="8424936" cy="4896544"/>
          </a:xfrm>
        </p:spPr>
        <p:txBody>
          <a:bodyPr>
            <a:normAutofit/>
          </a:bodyPr>
          <a:lstStyle/>
          <a:p>
            <a:pPr algn="just"/>
            <a:r>
              <a:rPr lang="cs-CZ" sz="1600" dirty="0" smtClean="0">
                <a:ln>
                  <a:noFill/>
                </a:ln>
                <a:solidFill>
                  <a:schemeClr val="tx1"/>
                </a:solidFill>
              </a:rPr>
              <a:t>	Materiál je určen žákům 2.a 3.třídy k seznámení s učivem o předmětech, které používáme v </a:t>
            </a:r>
            <a:r>
              <a:rPr lang="cs-CZ" sz="1600" dirty="0" smtClean="0">
                <a:solidFill>
                  <a:schemeClr val="tx1"/>
                </a:solidFill>
              </a:rPr>
              <a:t>dílně</a:t>
            </a:r>
            <a:r>
              <a:rPr lang="cs-CZ" sz="1600" dirty="0" smtClean="0">
                <a:ln>
                  <a:noFill/>
                </a:ln>
                <a:solidFill>
                  <a:schemeClr val="tx1"/>
                </a:solidFill>
              </a:rPr>
              <a:t>.  Materiál je koncipován jako hra „Kufr“. Kufr obsahuje obrázky předmětů</a:t>
            </a:r>
            <a:r>
              <a:rPr lang="cs-CZ" sz="1600" dirty="0">
                <a:ln>
                  <a:noFill/>
                </a:ln>
                <a:solidFill>
                  <a:schemeClr val="tx1"/>
                </a:solidFill>
              </a:rPr>
              <a:t>. </a:t>
            </a:r>
            <a:r>
              <a:rPr lang="cs-CZ" sz="1600" dirty="0" smtClean="0">
                <a:ln>
                  <a:noFill/>
                </a:ln>
                <a:solidFill>
                  <a:schemeClr val="tx1"/>
                </a:solidFill>
              </a:rPr>
              <a:t>Žáci </a:t>
            </a:r>
            <a:r>
              <a:rPr lang="cs-CZ" sz="1600" dirty="0">
                <a:ln>
                  <a:noFill/>
                </a:ln>
                <a:solidFill>
                  <a:schemeClr val="tx1"/>
                </a:solidFill>
              </a:rPr>
              <a:t>podle obrázků hádají, k čemu předmět slouží. </a:t>
            </a:r>
            <a:endParaRPr lang="cs-CZ" sz="1600" dirty="0" smtClean="0">
              <a:ln>
                <a:noFill/>
              </a:ln>
              <a:solidFill>
                <a:schemeClr val="tx1"/>
              </a:solidFill>
            </a:endParaRPr>
          </a:p>
          <a:p>
            <a:pPr algn="just"/>
            <a:r>
              <a:rPr lang="cs-CZ" sz="1600" dirty="0" smtClean="0">
                <a:ln>
                  <a:noFill/>
                </a:ln>
                <a:solidFill>
                  <a:schemeClr val="tx1"/>
                </a:solidFill>
              </a:rPr>
              <a:t>	Materiál je inovativní tím, že je určen pro použití na interaktivní tabuli. Žáci se mohou do práce aktivně zapojit, informace se odkrývají postupně a žáci mohou na otázku nejdříve odpovědět, teprve potom učitel odpověď odkryje dalším kliknutím. Materiál je doplněn o fotografie k tématu. V materiálu jsou animované prvky pro zpestření výuky.  Za správné odpovědi si žáci mohou počítat body. K tomu potřebují tužku a papír.</a:t>
            </a:r>
          </a:p>
          <a:p>
            <a:pPr algn="just"/>
            <a:r>
              <a:rPr lang="cs-CZ" sz="1600" dirty="0" smtClean="0">
                <a:ln>
                  <a:noFill/>
                </a:ln>
                <a:solidFill>
                  <a:schemeClr val="tx1"/>
                </a:solidFill>
              </a:rPr>
              <a:t>	Materiál podporuje čtenářskou a informační gramotnost, poskytuje rozšiřující informace a souvislosti, není výčtem učiva, je pouze podkladem pro práci učitele. </a:t>
            </a:r>
          </a:p>
          <a:p>
            <a:pPr algn="l"/>
            <a:endParaRPr lang="cs-CZ" dirty="0">
              <a:ln>
                <a:noFill/>
              </a:ln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2211673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40174">
            <a:off x="395536" y="882000"/>
            <a:ext cx="7968000" cy="5976000"/>
          </a:xfrm>
          <a:prstGeom prst="hexagon">
            <a:avLst>
              <a:gd name="adj" fmla="val 26742"/>
              <a:gd name="vf" fmla="val 115470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964488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/>
                </a:solidFill>
              </a:rPr>
              <a:t>Včera jsem </a:t>
            </a:r>
            <a:r>
              <a:rPr lang="cs-CZ" dirty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/>
                </a:solidFill>
              </a:rPr>
              <a:t>v</a:t>
            </a:r>
            <a:r>
              <a:rPr lang="cs-CZ" sz="36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/>
                </a:solidFill>
              </a:rPr>
              <a:t> </a:t>
            </a:r>
            <a:r>
              <a:rPr lang="cs-CZ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/>
                </a:solidFill>
              </a:rPr>
              <a:t>díln</a:t>
            </a:r>
            <a:r>
              <a:rPr lang="cs-CZ" sz="36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/>
                </a:solidFill>
              </a:rPr>
              <a:t>ě našla velký kufr. </a:t>
            </a:r>
            <a:endParaRPr lang="cs-CZ" sz="3600" dirty="0">
              <a:ln>
                <a:solidFill>
                  <a:schemeClr val="accent6">
                    <a:lumMod val="75000"/>
                  </a:schemeClr>
                </a:solidFill>
              </a:ln>
              <a:solidFill>
                <a:schemeClr val="accent6"/>
              </a:solidFill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95989885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563887" y="5811361"/>
            <a:ext cx="5458611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4000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chemeClr val="accent6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Podíváme se do něj.</a:t>
            </a:r>
            <a:endParaRPr lang="cs-CZ" sz="4000" dirty="0">
              <a:ln>
                <a:solidFill>
                  <a:schemeClr val="accent6">
                    <a:lumMod val="50000"/>
                  </a:schemeClr>
                </a:solidFill>
              </a:ln>
              <a:solidFill>
                <a:schemeClr val="accent6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23671" y="912145"/>
            <a:ext cx="4386137" cy="92333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3600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chemeClr val="accent6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Copak v něm asi je?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7586789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53536"/>
            <a:ext cx="8496944" cy="1735304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chemeClr val="accent4"/>
                </a:solidFill>
              </a:rPr>
              <a:t>Znáš nářadí a přístroje z dílny?</a:t>
            </a:r>
            <a:br>
              <a:rPr lang="cs-CZ" dirty="0" smtClean="0">
                <a:solidFill>
                  <a:schemeClr val="accent4"/>
                </a:solidFill>
              </a:rPr>
            </a:br>
            <a:r>
              <a:rPr lang="cs-CZ" dirty="0" smtClean="0">
                <a:solidFill>
                  <a:schemeClr val="accent4"/>
                </a:solidFill>
              </a:rPr>
              <a:t>Umíš je pojmenovat?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183880" cy="43204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/>
              <a:t>HRA KUFR</a:t>
            </a:r>
          </a:p>
          <a:p>
            <a:pPr marL="0" indent="0">
              <a:buNone/>
            </a:pPr>
            <a:endParaRPr lang="cs-CZ" sz="4400" b="1" dirty="0"/>
          </a:p>
          <a:p>
            <a:pPr marL="0" indent="0">
              <a:buNone/>
            </a:pPr>
            <a:r>
              <a:rPr lang="cs-CZ" dirty="0" smtClean="0"/>
              <a:t>Prohlédni si obrázek, </a:t>
            </a:r>
          </a:p>
          <a:p>
            <a:pPr marL="0" indent="0">
              <a:buNone/>
            </a:pPr>
            <a:r>
              <a:rPr lang="cs-CZ" dirty="0" smtClean="0"/>
              <a:t>vyber </a:t>
            </a:r>
            <a:r>
              <a:rPr lang="cs-CZ" dirty="0"/>
              <a:t>správnou odpověď z </a:t>
            </a:r>
            <a:r>
              <a:rPr lang="cs-CZ" dirty="0" smtClean="0"/>
              <a:t>nabídky a řekni, </a:t>
            </a:r>
          </a:p>
          <a:p>
            <a:pPr marL="0" indent="0">
              <a:buNone/>
            </a:pPr>
            <a:r>
              <a:rPr lang="cs-CZ" dirty="0" smtClean="0"/>
              <a:t>k čemu se předmět používá a jak funguje.</a:t>
            </a:r>
          </a:p>
          <a:p>
            <a:pPr marL="0" indent="0">
              <a:buNone/>
            </a:pPr>
            <a:r>
              <a:rPr lang="cs-CZ" dirty="0" smtClean="0"/>
              <a:t>Za správnou odpověď si počítej bod.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0485949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253860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2780928"/>
            <a:ext cx="8219256" cy="3391271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sz="3600" dirty="0" smtClean="0"/>
          </a:p>
          <a:p>
            <a:pPr marL="0" lvl="0" indent="0">
              <a:buNone/>
            </a:pPr>
            <a:r>
              <a:rPr lang="cs-CZ" sz="4000" dirty="0"/>
              <a:t>k</a:t>
            </a:r>
            <a:r>
              <a:rPr lang="cs-CZ" sz="4000" dirty="0" smtClean="0"/>
              <a:t>ulatý metr</a:t>
            </a:r>
          </a:p>
          <a:p>
            <a:pPr marL="0" lvl="0" indent="0">
              <a:buNone/>
            </a:pPr>
            <a:r>
              <a:rPr lang="cs-CZ" sz="4000" dirty="0"/>
              <a:t>s</a:t>
            </a:r>
            <a:r>
              <a:rPr lang="cs-CZ" sz="4000" dirty="0" smtClean="0"/>
              <a:t>vinovací metr</a:t>
            </a:r>
          </a:p>
          <a:p>
            <a:pPr marL="0" lvl="0" indent="0">
              <a:buNone/>
            </a:pPr>
            <a:r>
              <a:rPr lang="cs-CZ" sz="4000" dirty="0"/>
              <a:t>m</a:t>
            </a:r>
            <a:r>
              <a:rPr lang="cs-CZ" sz="4000" dirty="0" smtClean="0"/>
              <a:t>ěkký metr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4661618" y="4097501"/>
            <a:ext cx="592704" cy="622771"/>
          </a:xfrm>
          <a:prstGeom prst="irregularSeal1">
            <a:avLst/>
          </a:prstGeom>
          <a:solidFill>
            <a:srgbClr val="FFC000"/>
          </a:solidFill>
          <a:ln>
            <a:solidFill>
              <a:srgbClr val="C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0" r="1658"/>
          <a:stretch/>
        </p:blipFill>
        <p:spPr bwMode="auto">
          <a:xfrm>
            <a:off x="454382" y="764704"/>
            <a:ext cx="8215086" cy="20660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2179544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92080" y="1772816"/>
            <a:ext cx="3394720" cy="4399384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sz="3600" dirty="0" smtClean="0"/>
          </a:p>
          <a:p>
            <a:pPr marL="0" lvl="0" indent="0">
              <a:buNone/>
            </a:pPr>
            <a:r>
              <a:rPr lang="cs-CZ" sz="4000" dirty="0"/>
              <a:t>k</a:t>
            </a:r>
            <a:r>
              <a:rPr lang="cs-CZ" sz="4000" dirty="0" smtClean="0"/>
              <a:t>oště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/>
              <a:t>s</a:t>
            </a:r>
            <a:r>
              <a:rPr lang="cs-CZ" sz="4000" dirty="0" smtClean="0"/>
              <a:t>rp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hrábě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7239290" y="5033605"/>
            <a:ext cx="592704" cy="622771"/>
          </a:xfrm>
          <a:prstGeom prst="irregularSeal1">
            <a:avLst/>
          </a:prstGeom>
          <a:solidFill>
            <a:srgbClr val="FFC000"/>
          </a:solidFill>
          <a:ln>
            <a:solidFill>
              <a:srgbClr val="C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75" t="14618" r="7973"/>
          <a:stretch/>
        </p:blipFill>
        <p:spPr bwMode="auto">
          <a:xfrm>
            <a:off x="539552" y="548680"/>
            <a:ext cx="4752528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4728775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5536" y="4077072"/>
            <a:ext cx="8291264" cy="2448272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4000" dirty="0" smtClean="0"/>
              <a:t>páčidlo</a:t>
            </a:r>
          </a:p>
          <a:p>
            <a:pPr marL="0" lvl="0" indent="0">
              <a:buNone/>
            </a:pPr>
            <a:r>
              <a:rPr lang="cs-CZ" sz="4000" dirty="0" smtClean="0"/>
              <a:t>hoblík</a:t>
            </a:r>
          </a:p>
          <a:p>
            <a:pPr marL="0" lvl="0" indent="0">
              <a:buNone/>
            </a:pPr>
            <a:r>
              <a:rPr lang="cs-CZ" sz="4000" dirty="0" smtClean="0"/>
              <a:t>šroubovák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2943500" y="4169510"/>
            <a:ext cx="592704" cy="622771"/>
          </a:xfrm>
          <a:prstGeom prst="irregularSeal1">
            <a:avLst/>
          </a:prstGeom>
          <a:solidFill>
            <a:srgbClr val="FFC000"/>
          </a:solidFill>
          <a:ln>
            <a:solidFill>
              <a:srgbClr val="C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788024" y="4221088"/>
            <a:ext cx="3931920" cy="1567583"/>
          </a:xfrm>
          <a:prstGeom prst="wedgeRectCallout">
            <a:avLst>
              <a:gd name="adj1" fmla="val -88543"/>
              <a:gd name="adj2" fmla="val -33658"/>
            </a:avLst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marL="0" indent="0" algn="ctr">
              <a:buNone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Jestli víš, k čemu slouží, připočítej si další bod.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5032248" cy="3714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8265470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195736" y="3789040"/>
            <a:ext cx="6491064" cy="2383160"/>
          </a:xfrm>
        </p:spPr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endParaRPr lang="cs-CZ" sz="3600" dirty="0" smtClean="0"/>
          </a:p>
          <a:p>
            <a:pPr marL="0" lvl="0" indent="0">
              <a:buNone/>
            </a:pPr>
            <a:r>
              <a:rPr lang="cs-CZ" sz="4000" dirty="0" smtClean="0"/>
              <a:t>krumpáč</a:t>
            </a:r>
          </a:p>
          <a:p>
            <a:pPr marL="0" lvl="0" indent="0">
              <a:buNone/>
            </a:pPr>
            <a:r>
              <a:rPr lang="cs-CZ" sz="4000" dirty="0" smtClean="0"/>
              <a:t>rýč</a:t>
            </a:r>
          </a:p>
          <a:p>
            <a:pPr marL="0" lvl="0" indent="0">
              <a:buNone/>
            </a:pPr>
            <a:r>
              <a:rPr lang="cs-CZ" sz="4000" dirty="0" smtClean="0"/>
              <a:t>vidle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4671692" y="4313525"/>
            <a:ext cx="592704" cy="622771"/>
          </a:xfrm>
          <a:prstGeom prst="irregularSeal1">
            <a:avLst/>
          </a:prstGeom>
          <a:solidFill>
            <a:srgbClr val="FFC000"/>
          </a:solidFill>
          <a:ln>
            <a:solidFill>
              <a:srgbClr val="C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5" t="8866"/>
          <a:stretch/>
        </p:blipFill>
        <p:spPr bwMode="auto">
          <a:xfrm>
            <a:off x="1876004" y="116633"/>
            <a:ext cx="5391990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267643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260648"/>
            <a:ext cx="4042792" cy="5911552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sz="3600" dirty="0" smtClean="0"/>
          </a:p>
          <a:p>
            <a:pPr marL="0" lvl="0" indent="0">
              <a:buNone/>
            </a:pPr>
            <a:r>
              <a:rPr lang="cs-CZ" sz="4000" dirty="0"/>
              <a:t>s</a:t>
            </a:r>
            <a:r>
              <a:rPr lang="cs-CZ" sz="4000" dirty="0" smtClean="0"/>
              <a:t>chůdky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/>
              <a:t>ž</a:t>
            </a:r>
            <a:r>
              <a:rPr lang="cs-CZ" sz="4000" dirty="0" smtClean="0"/>
              <a:t>ebřík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štafle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6399883" y="3573939"/>
            <a:ext cx="592704" cy="622771"/>
          </a:xfrm>
          <a:prstGeom prst="irregularSeal1">
            <a:avLst/>
          </a:prstGeom>
          <a:solidFill>
            <a:srgbClr val="FFC000"/>
          </a:solidFill>
          <a:ln>
            <a:solidFill>
              <a:srgbClr val="C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13" t="1602" r="16695" b="275"/>
          <a:stretch/>
        </p:blipFill>
        <p:spPr bwMode="auto">
          <a:xfrm>
            <a:off x="957600" y="404664"/>
            <a:ext cx="3369974" cy="6048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4203281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260648"/>
            <a:ext cx="4042792" cy="5911552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sz="3600" dirty="0" smtClean="0"/>
          </a:p>
          <a:p>
            <a:pPr marL="0" lvl="0" indent="0">
              <a:buNone/>
            </a:pPr>
            <a:r>
              <a:rPr lang="cs-CZ" sz="4000" dirty="0"/>
              <a:t>s</a:t>
            </a:r>
            <a:r>
              <a:rPr lang="cs-CZ" sz="4000" dirty="0" smtClean="0"/>
              <a:t>chůdky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/>
              <a:t>ž</a:t>
            </a:r>
            <a:r>
              <a:rPr lang="cs-CZ" sz="4000" dirty="0" smtClean="0"/>
              <a:t>ebřík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štafle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6615909" y="2225294"/>
            <a:ext cx="592704" cy="622771"/>
          </a:xfrm>
          <a:prstGeom prst="irregularSeal1">
            <a:avLst/>
          </a:prstGeom>
          <a:solidFill>
            <a:srgbClr val="FFC000"/>
          </a:solidFill>
          <a:ln>
            <a:solidFill>
              <a:srgbClr val="C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83961"/>
            <a:ext cx="2414587" cy="6273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1840397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260648"/>
            <a:ext cx="3970784" cy="5911552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sz="3600" dirty="0" smtClean="0"/>
          </a:p>
          <a:p>
            <a:pPr marL="0" lvl="0" indent="0">
              <a:buNone/>
            </a:pPr>
            <a:r>
              <a:rPr lang="cs-CZ" sz="4000" dirty="0" smtClean="0"/>
              <a:t>kleště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nůžky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kleštičky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6687917" y="929151"/>
            <a:ext cx="592704" cy="622771"/>
          </a:xfrm>
          <a:prstGeom prst="irregularSeal1">
            <a:avLst/>
          </a:prstGeom>
          <a:solidFill>
            <a:srgbClr val="FFC000"/>
          </a:solidFill>
          <a:ln>
            <a:solidFill>
              <a:srgbClr val="C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9766" y="476672"/>
            <a:ext cx="2118069" cy="5904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1083656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059832" y="3068960"/>
            <a:ext cx="5626968" cy="310324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sz="3600" dirty="0" smtClean="0"/>
          </a:p>
          <a:p>
            <a:pPr marL="0" lvl="0" indent="0">
              <a:buNone/>
            </a:pPr>
            <a:r>
              <a:rPr lang="cs-CZ" sz="4000" dirty="0" smtClean="0"/>
              <a:t>dláto</a:t>
            </a:r>
          </a:p>
          <a:p>
            <a:pPr marL="0" lvl="0" indent="0">
              <a:buNone/>
            </a:pPr>
            <a:r>
              <a:rPr lang="cs-CZ" sz="4000" dirty="0"/>
              <a:t>š</a:t>
            </a:r>
            <a:r>
              <a:rPr lang="cs-CZ" sz="4000" dirty="0" smtClean="0"/>
              <a:t>típací kleště</a:t>
            </a:r>
          </a:p>
          <a:p>
            <a:pPr marL="0" lvl="0" indent="0">
              <a:buNone/>
            </a:pPr>
            <a:r>
              <a:rPr lang="cs-CZ" sz="4000" dirty="0" smtClean="0"/>
              <a:t>nůžky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6831933" y="4385534"/>
            <a:ext cx="592704" cy="622771"/>
          </a:xfrm>
          <a:prstGeom prst="irregularSeal1">
            <a:avLst/>
          </a:prstGeom>
          <a:solidFill>
            <a:srgbClr val="FFC000"/>
          </a:solidFill>
          <a:ln>
            <a:solidFill>
              <a:srgbClr val="C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548680"/>
            <a:ext cx="7344817" cy="260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2764094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483768" y="4313563"/>
            <a:ext cx="4042792" cy="2283789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4000" dirty="0" smtClean="0"/>
              <a:t>krouhač</a:t>
            </a:r>
          </a:p>
          <a:p>
            <a:pPr marL="0" lvl="0" indent="0">
              <a:buNone/>
            </a:pPr>
            <a:r>
              <a:rPr lang="cs-CZ" sz="4000" dirty="0" smtClean="0"/>
              <a:t>leštidlo</a:t>
            </a:r>
          </a:p>
          <a:p>
            <a:pPr marL="0" lvl="0" indent="0">
              <a:buNone/>
            </a:pPr>
            <a:r>
              <a:rPr lang="cs-CZ" sz="4000" dirty="0" smtClean="0"/>
              <a:t>hoblík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4455668" y="5751375"/>
            <a:ext cx="592704" cy="622771"/>
          </a:xfrm>
          <a:prstGeom prst="irregularSeal1">
            <a:avLst/>
          </a:prstGeom>
          <a:solidFill>
            <a:srgbClr val="FFC000"/>
          </a:solidFill>
          <a:ln>
            <a:solidFill>
              <a:srgbClr val="C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5" t="5907" r="1868" b="6680"/>
          <a:stretch/>
        </p:blipFill>
        <p:spPr bwMode="auto">
          <a:xfrm>
            <a:off x="683568" y="476672"/>
            <a:ext cx="7686742" cy="38368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98633791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8064" y="4616648"/>
            <a:ext cx="3538736" cy="2052712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4000" dirty="0" smtClean="0"/>
              <a:t>vrtačka</a:t>
            </a:r>
          </a:p>
          <a:p>
            <a:pPr marL="0" lvl="0" indent="0">
              <a:buNone/>
            </a:pPr>
            <a:r>
              <a:rPr lang="cs-CZ" sz="4000" dirty="0" smtClean="0"/>
              <a:t>hoblík</a:t>
            </a:r>
          </a:p>
          <a:p>
            <a:pPr marL="0" lvl="0" indent="0">
              <a:buNone/>
            </a:pPr>
            <a:r>
              <a:rPr lang="cs-CZ" sz="4000" dirty="0" smtClean="0"/>
              <a:t>svěrák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7444000" y="6041718"/>
            <a:ext cx="592704" cy="622771"/>
          </a:xfrm>
          <a:prstGeom prst="irregularSeal1">
            <a:avLst/>
          </a:prstGeom>
          <a:solidFill>
            <a:srgbClr val="FFC000"/>
          </a:solidFill>
          <a:ln>
            <a:solidFill>
              <a:srgbClr val="C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539552" y="4509120"/>
            <a:ext cx="3744416" cy="1567583"/>
          </a:xfrm>
          <a:prstGeom prst="wedgeRectCallout">
            <a:avLst>
              <a:gd name="adj1" fmla="val 78322"/>
              <a:gd name="adj2" fmla="val 70180"/>
            </a:avLst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marL="0" indent="0" algn="ctr">
              <a:buNone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Jestli víš, k čemu slouží, připočítej si další bod.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2953" y="9347"/>
            <a:ext cx="6277399" cy="435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9156686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260648"/>
            <a:ext cx="4258816" cy="5911552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sz="3600" dirty="0" smtClean="0"/>
          </a:p>
          <a:p>
            <a:pPr marL="0" lvl="0" indent="0">
              <a:buNone/>
            </a:pPr>
            <a:r>
              <a:rPr lang="cs-CZ" sz="4000" dirty="0" smtClean="0"/>
              <a:t>rýč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lopata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hrablo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5895828" y="1008538"/>
            <a:ext cx="592704" cy="622771"/>
          </a:xfrm>
          <a:prstGeom prst="irregularSeal1">
            <a:avLst/>
          </a:prstGeom>
          <a:solidFill>
            <a:srgbClr val="FFC000"/>
          </a:solidFill>
          <a:ln>
            <a:solidFill>
              <a:srgbClr val="C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942"/>
          <a:stretch/>
        </p:blipFill>
        <p:spPr bwMode="auto">
          <a:xfrm>
            <a:off x="1691680" y="548680"/>
            <a:ext cx="1302238" cy="5256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9129798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260648"/>
            <a:ext cx="4114800" cy="5911552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sz="3600" dirty="0" smtClean="0"/>
          </a:p>
          <a:p>
            <a:pPr marL="0" lvl="0" indent="0">
              <a:buNone/>
            </a:pPr>
            <a:r>
              <a:rPr lang="cs-CZ" sz="4000" dirty="0" smtClean="0"/>
              <a:t>rýč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lopata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hrablo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6687916" y="2310146"/>
            <a:ext cx="592704" cy="622771"/>
          </a:xfrm>
          <a:prstGeom prst="irregularSeal1">
            <a:avLst/>
          </a:prstGeom>
          <a:solidFill>
            <a:srgbClr val="FFC000"/>
          </a:solidFill>
          <a:ln>
            <a:solidFill>
              <a:srgbClr val="C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68051"/>
            <a:ext cx="2102099" cy="54092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527180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843808" y="2708920"/>
            <a:ext cx="5842992" cy="346328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4000" dirty="0" smtClean="0"/>
              <a:t>odlamovací nůž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pila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hoblík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4383660" y="4048574"/>
            <a:ext cx="592704" cy="622771"/>
          </a:xfrm>
          <a:prstGeom prst="irregularSeal1">
            <a:avLst/>
          </a:prstGeom>
          <a:solidFill>
            <a:srgbClr val="FFC000"/>
          </a:solidFill>
          <a:ln>
            <a:solidFill>
              <a:srgbClr val="C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764704"/>
            <a:ext cx="8262403" cy="1728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183672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831687" y="260648"/>
            <a:ext cx="4855113" cy="5911552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sz="3600" dirty="0" smtClean="0"/>
          </a:p>
          <a:p>
            <a:pPr marL="0" lvl="0" indent="0">
              <a:buNone/>
            </a:pPr>
            <a:r>
              <a:rPr lang="cs-CZ" sz="4000" dirty="0" smtClean="0"/>
              <a:t>odlamovací nůž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pila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hoblík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8056067" y="1073166"/>
            <a:ext cx="592704" cy="622771"/>
          </a:xfrm>
          <a:prstGeom prst="irregularSeal1">
            <a:avLst/>
          </a:prstGeom>
          <a:solidFill>
            <a:srgbClr val="FFC000"/>
          </a:solidFill>
          <a:ln>
            <a:solidFill>
              <a:srgbClr val="C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76672"/>
            <a:ext cx="2067999" cy="54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9669956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051720" y="4437112"/>
            <a:ext cx="6635080" cy="2304256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4000" dirty="0" smtClean="0"/>
              <a:t>nůž</a:t>
            </a:r>
          </a:p>
          <a:p>
            <a:pPr marL="0" lvl="0" indent="0">
              <a:buNone/>
            </a:pPr>
            <a:r>
              <a:rPr lang="cs-CZ" sz="4000" dirty="0" smtClean="0"/>
              <a:t>dláto</a:t>
            </a:r>
          </a:p>
          <a:p>
            <a:pPr marL="0" lvl="0" indent="0">
              <a:buNone/>
            </a:pPr>
            <a:r>
              <a:rPr lang="cs-CZ" sz="4000" dirty="0" smtClean="0"/>
              <a:t>šroubovák</a:t>
            </a:r>
            <a:endParaRPr lang="cs-CZ" sz="4000" dirty="0"/>
          </a:p>
          <a:p>
            <a:endParaRPr lang="cs-CZ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00" t="8724" r="3326" b="5719"/>
          <a:stretch/>
        </p:blipFill>
        <p:spPr bwMode="auto">
          <a:xfrm>
            <a:off x="1043608" y="116632"/>
            <a:ext cx="6386287" cy="44123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Výbuch 1 4"/>
          <p:cNvSpPr/>
          <p:nvPr/>
        </p:nvSpPr>
        <p:spPr>
          <a:xfrm rot="1412200">
            <a:off x="3735588" y="5177621"/>
            <a:ext cx="592704" cy="622771"/>
          </a:xfrm>
          <a:prstGeom prst="irregularSeal1">
            <a:avLst/>
          </a:prstGeom>
          <a:solidFill>
            <a:srgbClr val="FFC000"/>
          </a:solidFill>
          <a:ln>
            <a:solidFill>
              <a:srgbClr val="C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627172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67944" y="556372"/>
            <a:ext cx="4618856" cy="287262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sz="3600" dirty="0" smtClean="0"/>
          </a:p>
          <a:p>
            <a:pPr marL="0" lvl="0" indent="0">
              <a:buNone/>
            </a:pPr>
            <a:r>
              <a:rPr lang="cs-CZ" sz="4000" dirty="0" smtClean="0"/>
              <a:t>klín</a:t>
            </a:r>
          </a:p>
          <a:p>
            <a:pPr marL="0" lvl="0" indent="0">
              <a:buNone/>
            </a:pPr>
            <a:r>
              <a:rPr lang="cs-CZ" sz="4000" dirty="0" smtClean="0"/>
              <a:t>smeták</a:t>
            </a:r>
          </a:p>
          <a:p>
            <a:pPr marL="0" lvl="0" indent="0">
              <a:buNone/>
            </a:pPr>
            <a:r>
              <a:rPr lang="cs-CZ" sz="4000" dirty="0" smtClean="0"/>
              <a:t>zvon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5679804" y="2659568"/>
            <a:ext cx="592704" cy="622771"/>
          </a:xfrm>
          <a:prstGeom prst="irregularSeal1">
            <a:avLst/>
          </a:prstGeom>
          <a:solidFill>
            <a:srgbClr val="FFC000"/>
          </a:solidFill>
          <a:ln>
            <a:solidFill>
              <a:srgbClr val="C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067944" y="4251595"/>
            <a:ext cx="3931920" cy="1567583"/>
          </a:xfrm>
          <a:prstGeom prst="wedgeRectCallout">
            <a:avLst>
              <a:gd name="adj1" fmla="val -319"/>
              <a:gd name="adj2" fmla="val -129952"/>
            </a:avLst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 algn="ctr">
              <a:buNone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Jestli víš, k čemu slouží, připočítej si další bod.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035" t="9760" r="5086" b="2216"/>
          <a:stretch/>
        </p:blipFill>
        <p:spPr bwMode="auto">
          <a:xfrm>
            <a:off x="2267743" y="552382"/>
            <a:ext cx="1440159" cy="52628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13872743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843808" y="3212976"/>
            <a:ext cx="5842992" cy="295922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sz="3600" dirty="0" smtClean="0"/>
          </a:p>
          <a:p>
            <a:pPr marL="0" lvl="0" indent="0">
              <a:buNone/>
            </a:pPr>
            <a:r>
              <a:rPr lang="cs-CZ" sz="4000" dirty="0" smtClean="0"/>
              <a:t>otvírák</a:t>
            </a:r>
          </a:p>
          <a:p>
            <a:pPr marL="0" lvl="0" indent="0">
              <a:buNone/>
            </a:pPr>
            <a:r>
              <a:rPr lang="cs-CZ" sz="4000" dirty="0" smtClean="0"/>
              <a:t>nebozízek</a:t>
            </a:r>
          </a:p>
          <a:p>
            <a:pPr marL="0" lvl="0" indent="0">
              <a:buNone/>
            </a:pPr>
            <a:r>
              <a:rPr lang="cs-CZ" sz="4000" dirty="0" smtClean="0"/>
              <a:t>dláto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5967836" y="4580768"/>
            <a:ext cx="592704" cy="622771"/>
          </a:xfrm>
          <a:prstGeom prst="irregularSeal1">
            <a:avLst/>
          </a:prstGeom>
          <a:solidFill>
            <a:srgbClr val="FFC000"/>
          </a:solidFill>
          <a:ln>
            <a:solidFill>
              <a:srgbClr val="C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7943924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3785445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2588023"/>
            <a:ext cx="4680520" cy="3584177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4000" dirty="0" smtClean="0"/>
              <a:t>vrták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nebozízek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šroubovák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4023621" y="2680462"/>
            <a:ext cx="592704" cy="622771"/>
          </a:xfrm>
          <a:prstGeom prst="irregularSeal1">
            <a:avLst/>
          </a:prstGeom>
          <a:solidFill>
            <a:srgbClr val="FFC000"/>
          </a:solidFill>
          <a:ln>
            <a:solidFill>
              <a:srgbClr val="C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295" y="507726"/>
            <a:ext cx="7936148" cy="1912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Čárový popisek 2 6"/>
          <p:cNvSpPr/>
          <p:nvPr/>
        </p:nvSpPr>
        <p:spPr>
          <a:xfrm>
            <a:off x="5364088" y="2780928"/>
            <a:ext cx="3168355" cy="2952328"/>
          </a:xfrm>
          <a:prstGeom prst="borderCallout2">
            <a:avLst>
              <a:gd name="adj1" fmla="val 19242"/>
              <a:gd name="adj2" fmla="val -8"/>
              <a:gd name="adj3" fmla="val 18750"/>
              <a:gd name="adj4" fmla="val -16667"/>
              <a:gd name="adj5" fmla="val 7293"/>
              <a:gd name="adj6" fmla="val -30477"/>
            </a:avLst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Do čeho se musí upevnit? Připočítej </a:t>
            </a:r>
            <a:r>
              <a:rPr lang="cs-CZ" sz="3200" dirty="0">
                <a:solidFill>
                  <a:schemeClr val="accent5">
                    <a:lumMod val="75000"/>
                  </a:schemeClr>
                </a:solidFill>
              </a:rPr>
              <a:t>si další bod.</a:t>
            </a:r>
          </a:p>
        </p:txBody>
      </p:sp>
    </p:spTree>
    <p:extLst>
      <p:ext uri="{BB962C8B-B14F-4D97-AF65-F5344CB8AC3E}">
        <p14:creationId xmlns:p14="http://schemas.microsoft.com/office/powerpoint/2010/main" val="1555972767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2588023"/>
            <a:ext cx="4114800" cy="3584177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4000" dirty="0"/>
              <a:t>v</a:t>
            </a:r>
            <a:r>
              <a:rPr lang="cs-CZ" sz="4000" dirty="0" smtClean="0"/>
              <a:t>rták</a:t>
            </a:r>
          </a:p>
          <a:p>
            <a:pPr marL="0" lvl="0" indent="0">
              <a:buNone/>
            </a:pPr>
            <a:endParaRPr lang="cs-CZ" sz="4000" dirty="0"/>
          </a:p>
          <a:p>
            <a:pPr marL="0" lvl="0" indent="0">
              <a:buNone/>
            </a:pPr>
            <a:r>
              <a:rPr lang="cs-CZ" sz="4000" dirty="0" smtClean="0"/>
              <a:t>klíč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šroubovák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5967837" y="3881478"/>
            <a:ext cx="592704" cy="622771"/>
          </a:xfrm>
          <a:prstGeom prst="irregularSeal1">
            <a:avLst/>
          </a:prstGeom>
          <a:solidFill>
            <a:srgbClr val="FFC000"/>
          </a:solidFill>
          <a:ln>
            <a:solidFill>
              <a:srgbClr val="C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45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491" r="44462"/>
          <a:stretch/>
        </p:blipFill>
        <p:spPr bwMode="auto">
          <a:xfrm>
            <a:off x="3419872" y="461842"/>
            <a:ext cx="720080" cy="5953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29957075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412777"/>
            <a:ext cx="4114800" cy="4759424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4000" dirty="0" smtClean="0"/>
              <a:t>vrták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nebozízek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šroubovák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7552013" y="4025494"/>
            <a:ext cx="592704" cy="622771"/>
          </a:xfrm>
          <a:prstGeom prst="irregularSeal1">
            <a:avLst/>
          </a:prstGeom>
          <a:solidFill>
            <a:srgbClr val="FFC000"/>
          </a:solidFill>
          <a:ln>
            <a:solidFill>
              <a:srgbClr val="C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378"/>
          <a:stretch/>
        </p:blipFill>
        <p:spPr bwMode="auto">
          <a:xfrm>
            <a:off x="539552" y="482022"/>
            <a:ext cx="3384376" cy="5337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4112847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2425844"/>
            <a:ext cx="5256584" cy="3456384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4000" dirty="0" smtClean="0"/>
              <a:t>dláto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kladivo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palice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2583461" y="3809470"/>
            <a:ext cx="592704" cy="622771"/>
          </a:xfrm>
          <a:prstGeom prst="irregularSeal1">
            <a:avLst/>
          </a:prstGeom>
          <a:solidFill>
            <a:srgbClr val="FFC000"/>
          </a:solidFill>
          <a:ln>
            <a:solidFill>
              <a:srgbClr val="C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7" t="2831" b="2897"/>
          <a:stretch/>
        </p:blipFill>
        <p:spPr bwMode="auto">
          <a:xfrm>
            <a:off x="3419872" y="476672"/>
            <a:ext cx="5188567" cy="4426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827418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9552" y="2588023"/>
            <a:ext cx="8147248" cy="3584177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4000" dirty="0" smtClean="0"/>
              <a:t>pravítko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podložka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 smtClean="0"/>
              <a:t>vodováha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 rot="1412200">
            <a:off x="3607779" y="5321638"/>
            <a:ext cx="592704" cy="622771"/>
          </a:xfrm>
          <a:prstGeom prst="irregularSeal1">
            <a:avLst/>
          </a:prstGeom>
          <a:solidFill>
            <a:srgbClr val="FFC000"/>
          </a:solidFill>
          <a:ln>
            <a:solidFill>
              <a:srgbClr val="C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5670" y="450750"/>
            <a:ext cx="5396770" cy="40583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269453"/>
      </p:ext>
    </p:extLst>
  </p:cSld>
  <p:clrMapOvr>
    <a:masterClrMapping/>
  </p:clrMapOvr>
  <p:transition spd="slow">
    <p:push dir="u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057749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Chvála vítězům,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33600" y="4869160"/>
            <a:ext cx="6110808" cy="1008112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ln>
                  <a:solidFill>
                    <a:schemeClr val="accent6">
                      <a:lumMod val="25000"/>
                    </a:schemeClr>
                  </a:solidFill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Čest poraženým!</a:t>
            </a:r>
            <a:endParaRPr lang="cs-CZ" sz="4000" dirty="0">
              <a:ln>
                <a:solidFill>
                  <a:schemeClr val="accent6">
                    <a:lumMod val="25000"/>
                  </a:schemeClr>
                </a:solidFill>
              </a:ln>
              <a:solidFill>
                <a:srgbClr val="FF00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467544" y="692696"/>
            <a:ext cx="1800200" cy="1656184"/>
          </a:xfrm>
          <a:prstGeom prst="smileyFac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3563888" y="1520788"/>
            <a:ext cx="4267243" cy="1620180"/>
          </a:xfrm>
          <a:prstGeom prst="wedgeRoundRectCallout">
            <a:avLst>
              <a:gd name="adj1" fmla="val -90316"/>
              <a:gd name="adj2" fmla="val -23548"/>
              <a:gd name="adj3" fmla="val 16667"/>
            </a:avLst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Kolik jste získali celkem bodů?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375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  <p:sndAc>
          <p:stSnd>
            <p:snd r:embed="rId2" name="applause.wav"/>
          </p:stSnd>
        </p:sndAc>
      </p:transition>
    </mc:Choice>
    <mc:Fallback>
      <p:transition spd="slow">
        <p:fade/>
        <p:sndAc>
          <p:stSnd>
            <p:snd r:embed="rId2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08912" cy="432047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>Seznam použitých materiálů: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548680"/>
            <a:ext cx="9144000" cy="630932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5" y="908720"/>
            <a:ext cx="8352929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200" dirty="0"/>
          </a:p>
          <a:p>
            <a:r>
              <a:rPr lang="cs-CZ" sz="1200" dirty="0"/>
              <a:t>VOLNÉ DÍLO.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16.3.2013]. Dostupný na WWW: </a:t>
            </a:r>
            <a:r>
              <a:rPr lang="cs-CZ" sz="1200" dirty="0">
                <a:hlinkClick r:id="rId3"/>
              </a:rPr>
              <a:t>http://upload.wikimedia.org/wikipedia/commons/d/df/Trunk_1.jpg</a:t>
            </a:r>
            <a:r>
              <a:rPr lang="cs-CZ" sz="1200" dirty="0"/>
              <a:t> </a:t>
            </a:r>
          </a:p>
          <a:p>
            <a:r>
              <a:rPr lang="cs-CZ" sz="1200" dirty="0"/>
              <a:t>BENBENNICK, David.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1.4.2013]. Dostupný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upload.wikimedia.org/wikipedia/commons/6/67/Tape_measure.jpg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CHMEE2</a:t>
            </a:r>
            <a:r>
              <a:rPr lang="cs-CZ" sz="1200" dirty="0"/>
              <a:t>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1.4.2013]. Dostupný na WWW: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upload.wikimedia.org/wikipedia/commons/4/41/Wooden_rake.jpg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GROSJEAN, Isabelle.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1.4.2013]. Dostupný na WWW: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upload.wikimedia.org/wikipedia/commons/7/7f/Piedbiche.jpg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VOLNÉ DÍLO.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1.4.2013]. Dostupný na WWW: </a:t>
            </a: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upload.wikimedia.org/wikipedia/commons/d/d3/Pickaxe.jpg</a:t>
            </a:r>
            <a:r>
              <a:rPr lang="cs-CZ" sz="1200" dirty="0" smtClean="0"/>
              <a:t> </a:t>
            </a:r>
            <a:endParaRPr lang="cs-CZ" sz="1200" dirty="0"/>
          </a:p>
          <a:p>
            <a:r>
              <a:rPr lang="cs-CZ" sz="1200" dirty="0"/>
              <a:t>ZIPACNA1.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1.4.2013]. Dostupný na WWW: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upload.wikimedia.org/wikipedia/commons/3/3a/Step-ladder.JPG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VOLNÉ DÍLO.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1.4.2013]. Dostupný na WWW: </a:t>
            </a: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upload.wikimedia.org/wikipedia/commons/d/dd/Leiter_ladder.jpg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MIAOW </a:t>
            </a:r>
            <a:r>
              <a:rPr lang="cs-CZ" sz="1200" dirty="0" err="1"/>
              <a:t>MIAOW</a:t>
            </a:r>
            <a:r>
              <a:rPr lang="cs-CZ" sz="1200" dirty="0"/>
              <a:t>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1.4.2013]. Dostupný na WWW: </a:t>
            </a: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upload.wikimedia.org/wikipedia/commons/1/18/Pincers.jpg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VOLNÉ DÍLO.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1.4.2013]. Dostupný na WWW: </a:t>
            </a:r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upload.wikimedia.org/wikipedia/commons/c/c9/Stipaci_kleste.png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JULO.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1.4.2013]. Dostupný na WWW: </a:t>
            </a:r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upload.wikimedia.org/wikipedia/commons/a/aa/Hobel.jpg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MCKECHNIE, </a:t>
            </a:r>
            <a:r>
              <a:rPr lang="cs-CZ" sz="1200" dirty="0" err="1"/>
              <a:t>Glenn</a:t>
            </a:r>
            <a:r>
              <a:rPr lang="cs-CZ" sz="1200" dirty="0"/>
              <a:t>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1.4.2013]. Dostupný na WWW: </a:t>
            </a:r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upload.wikimedia.org/wikipedia/commons/0/0a/ViceBench-insetSoftJaws.jpg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ARZ.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1.4.2013]. Dostupný na WWW: </a:t>
            </a:r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upload.wikimedia.org/wikipedia/commons/9/9c/Shovels.svg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VOLNÉ DÍLO.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1.4.2013]. Dostupný na WWW: </a:t>
            </a:r>
            <a:r>
              <a:rPr lang="cs-CZ" sz="1200" dirty="0">
                <a:hlinkClick r:id="rId15"/>
              </a:rPr>
              <a:t>http://</a:t>
            </a:r>
            <a:r>
              <a:rPr lang="cs-CZ" sz="1200" dirty="0" smtClean="0">
                <a:hlinkClick r:id="rId15"/>
              </a:rPr>
              <a:t>upload.wikimedia.org/wikipedia/commons/4/48/Shovel_black.jpg</a:t>
            </a:r>
            <a:r>
              <a:rPr lang="cs-CZ" sz="1200" dirty="0" smtClean="0"/>
              <a:t> </a:t>
            </a:r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957459110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08912" cy="432047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>Seznam použitých materiálů: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548680"/>
            <a:ext cx="9144000" cy="630932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5" y="908720"/>
            <a:ext cx="8352929" cy="5814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200" dirty="0"/>
          </a:p>
          <a:p>
            <a:r>
              <a:rPr lang="cs-CZ" sz="1200" dirty="0" smtClean="0"/>
              <a:t>SECURIGER</a:t>
            </a:r>
            <a:r>
              <a:rPr lang="cs-CZ" sz="1200" dirty="0"/>
              <a:t>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1.4.2013]. 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upload.wikimedia.org/wikipedia/commons/6/64/Crosscut_saw.JPG</a:t>
            </a:r>
            <a:r>
              <a:rPr lang="cs-CZ" sz="1200" dirty="0" smtClean="0"/>
              <a:t> </a:t>
            </a:r>
            <a:endParaRPr lang="cs-CZ" sz="1200" dirty="0"/>
          </a:p>
          <a:p>
            <a:r>
              <a:rPr lang="cs-CZ" sz="1200" dirty="0"/>
              <a:t>VOLNÉ DÍLO.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1.4.2013]. Dostupný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upload.wikimedia.org/wikipedia/commons/8/86/Rezaci_nuz.png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JAQUES</a:t>
            </a:r>
            <a:r>
              <a:rPr lang="cs-CZ" sz="1200" dirty="0"/>
              <a:t>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1.4.2013]. Dostupný na WWW: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upload.wikimedia.org/wikipedia/commons/2/28/Stechbeitel.jpg</a:t>
            </a:r>
            <a:r>
              <a:rPr lang="cs-CZ" sz="1200" dirty="0" smtClean="0"/>
              <a:t> </a:t>
            </a:r>
            <a:endParaRPr lang="cs-CZ" sz="1200" dirty="0"/>
          </a:p>
          <a:p>
            <a:r>
              <a:rPr lang="cs-CZ" sz="1200" dirty="0"/>
              <a:t>ROO72.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1.4.2013]. Dostupný na WWW: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upload.wikimedia.org/wikipedia/commons/c/c4/Plunger_250x410.jpg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VOLNÉ </a:t>
            </a:r>
            <a:r>
              <a:rPr lang="cs-CZ" sz="1200" dirty="0"/>
              <a:t>DÍLO.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1.4.2013]. Dostupný na WWW: </a:t>
            </a:r>
            <a:r>
              <a:rPr lang="cs-CZ" sz="1200" dirty="0">
                <a:hlinkClick r:id="rId7"/>
              </a:rPr>
              <a:t>http://upload.wikimedia.org/wikipedia/commons/2/21/Gimlet_-_</a:t>
            </a:r>
            <a:r>
              <a:rPr lang="cs-CZ" sz="1200" dirty="0" smtClean="0">
                <a:hlinkClick r:id="rId7"/>
              </a:rPr>
              <a:t>tool.jpg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MCKECHNIE, </a:t>
            </a:r>
            <a:r>
              <a:rPr lang="cs-CZ" sz="1200" dirty="0" err="1"/>
              <a:t>Glenn</a:t>
            </a:r>
            <a:r>
              <a:rPr lang="cs-CZ" sz="1200" dirty="0"/>
              <a:t>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1.4.2013]. Dostupný na WWW: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upload.wikimedia.org/wikipedia/commons/c/c6/DrillCore.jpg</a:t>
            </a:r>
            <a:r>
              <a:rPr lang="cs-CZ" sz="1200" dirty="0" smtClean="0"/>
              <a:t> </a:t>
            </a:r>
          </a:p>
          <a:p>
            <a:r>
              <a:rPr lang="en-US" sz="1200" dirty="0" smtClean="0"/>
              <a:t>SPECIOUS</a:t>
            </a:r>
            <a:r>
              <a:rPr lang="en-US" sz="1200" dirty="0"/>
              <a:t>. </a:t>
            </a:r>
            <a:r>
              <a:rPr lang="en-US" sz="1200" i="1" dirty="0"/>
              <a:t>Wikimedia Commons</a:t>
            </a:r>
            <a:r>
              <a:rPr lang="en-US" sz="1200" dirty="0"/>
              <a:t> [online]. [cit. 1.4.2013].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</a:t>
            </a:r>
            <a:r>
              <a:rPr lang="en-US" sz="1200" dirty="0">
                <a:hlinkClick r:id="rId9"/>
              </a:rPr>
              <a:t>http://</a:t>
            </a:r>
            <a:r>
              <a:rPr lang="en-US" sz="1200" dirty="0" smtClean="0">
                <a:hlinkClick r:id="rId9"/>
              </a:rPr>
              <a:t>upload.wikimedia.org/wikipedia/commons/0/05/2008-04-14_Chrome-Vanadium_Wrenches.jpg</a:t>
            </a:r>
            <a:r>
              <a:rPr lang="cs-CZ" sz="1200" dirty="0" smtClean="0"/>
              <a:t> </a:t>
            </a:r>
            <a:endParaRPr lang="cs-CZ" sz="1200" dirty="0"/>
          </a:p>
          <a:p>
            <a:r>
              <a:rPr lang="pt-BR" sz="1200" dirty="0" smtClean="0"/>
              <a:t>LUIGIZANASI</a:t>
            </a:r>
            <a:r>
              <a:rPr lang="pt-BR" sz="1200" dirty="0"/>
              <a:t>. </a:t>
            </a:r>
            <a:r>
              <a:rPr lang="pt-BR" sz="1200" i="1" dirty="0"/>
              <a:t>Wikimedia Commons</a:t>
            </a:r>
            <a:r>
              <a:rPr lang="pt-BR" sz="1200" dirty="0"/>
              <a:t> [online]. [cit. 1.4.2013]. Dostupný na WWW: </a:t>
            </a:r>
            <a:r>
              <a:rPr lang="pt-BR" sz="1200" dirty="0">
                <a:hlinkClick r:id="rId10"/>
              </a:rPr>
              <a:t>http://</a:t>
            </a:r>
            <a:r>
              <a:rPr lang="pt-BR" sz="1200" dirty="0" smtClean="0">
                <a:hlinkClick r:id="rId10"/>
              </a:rPr>
              <a:t>upload.wikimedia.org/wikipedia/commons/d/d3/Robertson_screwdriver_set.jpg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MALENE THYSSEN.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1.4.2013]. Dostupný na WWW: </a:t>
            </a:r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upload.wikimedia.org/wikipedia/commons/7/7b/Hammer2.jpg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DR. WESSMANN.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1.4.2013]. Dostupný na WWW: </a:t>
            </a:r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upload.wikimedia.org/wikipedia/commons/4/41/Water_level_1.jpg</a:t>
            </a:r>
            <a:r>
              <a:rPr lang="cs-CZ" sz="1200" dirty="0" smtClean="0"/>
              <a:t>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200" dirty="0">
                <a:latin typeface="Arial"/>
                <a:ea typeface="Calibri"/>
                <a:cs typeface="Times New Roman"/>
              </a:rPr>
              <a:t>ŠTIKOVÁ, Věra. </a:t>
            </a:r>
            <a:r>
              <a:rPr lang="cs-CZ" sz="1200" i="1" dirty="0">
                <a:latin typeface="Arial"/>
                <a:ea typeface="Calibri"/>
                <a:cs typeface="Times New Roman"/>
              </a:rPr>
              <a:t>Metodický průvodce učební prvouka</a:t>
            </a:r>
            <a:r>
              <a:rPr lang="cs-CZ" sz="1200" dirty="0">
                <a:latin typeface="Arial"/>
                <a:ea typeface="Calibri"/>
                <a:cs typeface="Times New Roman"/>
              </a:rPr>
              <a:t>. Ilustrace Alena </a:t>
            </a:r>
            <a:r>
              <a:rPr lang="cs-CZ" sz="1200" dirty="0" err="1">
                <a:latin typeface="Arial"/>
                <a:ea typeface="Calibri"/>
                <a:cs typeface="Times New Roman"/>
              </a:rPr>
              <a:t>Baisová</a:t>
            </a:r>
            <a:r>
              <a:rPr lang="cs-CZ" sz="1200" dirty="0">
                <a:latin typeface="Arial"/>
                <a:ea typeface="Calibri"/>
                <a:cs typeface="Times New Roman"/>
              </a:rPr>
              <a:t>. Brno: Nová škola, 2004, 43 s. ISBN </a:t>
            </a:r>
            <a:r>
              <a:rPr lang="cs-CZ" sz="1200" dirty="0" smtClean="0">
                <a:latin typeface="Arial"/>
                <a:ea typeface="Calibri"/>
                <a:cs typeface="Times New Roman"/>
              </a:rPr>
              <a:t>80-728-9065-4.</a:t>
            </a:r>
            <a:endParaRPr lang="cs-CZ" sz="1200" dirty="0" smtClean="0"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/>
              <a:t>ŠTIKOVÁ</a:t>
            </a:r>
            <a:r>
              <a:rPr lang="cs-CZ" sz="1200" dirty="0"/>
              <a:t>, Věra. </a:t>
            </a:r>
            <a:r>
              <a:rPr lang="cs-CZ" sz="1200" i="1" dirty="0"/>
              <a:t>Metodický průvodce učebnicí prvouka 3</a:t>
            </a:r>
            <a:r>
              <a:rPr lang="cs-CZ" sz="1200" dirty="0"/>
              <a:t>. Brno, nám. SNP 9: Nová škola, 2007, ISBN 80-7289-065-4.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71037496"/>
      </p:ext>
    </p:extLst>
  </p:cSld>
  <p:clrMapOvr>
    <a:masterClrMapping/>
  </p:clrMapOvr>
  <p:transition spd="slow">
    <p:split dir="in"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Šablona návrhu s tikajícími hodinami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otiv systému Offic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Aspekt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návrhu s tikajícími hodinami</Template>
  <TotalTime>5216</TotalTime>
  <Words>759</Words>
  <Application>Microsoft Office PowerPoint</Application>
  <PresentationFormat>Předvádění na obrazovce (4:3)</PresentationFormat>
  <Paragraphs>168</Paragraphs>
  <Slides>29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29</vt:i4>
      </vt:variant>
    </vt:vector>
  </HeadingPairs>
  <TitlesOfParts>
    <vt:vector size="31" baseType="lpstr">
      <vt:lpstr>Šablona návrhu s tikajícími hodinami</vt:lpstr>
      <vt:lpstr>Aspekt</vt:lpstr>
      <vt:lpstr>Prezentace aplikace PowerPoint</vt:lpstr>
      <vt:lpstr>Anotace</vt:lpstr>
      <vt:lpstr>Včera jsem v dílně našla velký kufr. </vt:lpstr>
      <vt:lpstr>Znáš nářadí a přístroje z dílny? Umíš je pojmenovat?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Chvála vítězům,</vt:lpstr>
      <vt:lpstr>Seznam použitých materiálů:</vt:lpstr>
      <vt:lpstr>Seznam použitých materiálů: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</dc:creator>
  <cp:lastModifiedBy>Milada Pleskačová</cp:lastModifiedBy>
  <cp:revision>201</cp:revision>
  <dcterms:created xsi:type="dcterms:W3CDTF">2012-11-22T22:02:56Z</dcterms:created>
  <dcterms:modified xsi:type="dcterms:W3CDTF">2013-06-09T13:31:03Z</dcterms:modified>
</cp:coreProperties>
</file>