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4" r:id="rId3"/>
    <p:sldId id="257" r:id="rId4"/>
    <p:sldId id="258" r:id="rId5"/>
    <p:sldId id="260" r:id="rId6"/>
    <p:sldId id="262" r:id="rId7"/>
    <p:sldId id="261" r:id="rId8"/>
    <p:sldId id="263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391"/>
    <a:srgbClr val="FBE7F9"/>
    <a:srgbClr val="E933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bD_lK2i9Wpc" TargetMode="External"/><Relationship Id="rId3" Type="http://schemas.openxmlformats.org/officeDocument/2006/relationships/image" Target="../media/image15.wmf"/><Relationship Id="rId7" Type="http://schemas.openxmlformats.org/officeDocument/2006/relationships/image" Target="../media/image18.wmf"/><Relationship Id="rId2" Type="http://schemas.openxmlformats.org/officeDocument/2006/relationships/hyperlink" Target="http://www.youtube.com/watch?v=myiOCwCGJz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CMCIHj6gj7E" TargetMode="External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zartkugeln_reber_1.jpg" TargetMode="External"/><Relationship Id="rId13" Type="http://schemas.openxmlformats.org/officeDocument/2006/relationships/hyperlink" Target="http://www.youtube.com/watch?v=CMCIHj6gj7E" TargetMode="External"/><Relationship Id="rId3" Type="http://schemas.openxmlformats.org/officeDocument/2006/relationships/hyperlink" Target="http://cs.wikipedia.org/wiki/Soubor:Mozart_drawing_by_Doris_Stock_1789.jpg" TargetMode="External"/><Relationship Id="rId7" Type="http://schemas.openxmlformats.org/officeDocument/2006/relationships/hyperlink" Target="http://www.obchudekusvicky.cz/detail.php?zbozi=4353977" TargetMode="External"/><Relationship Id="rId12" Type="http://schemas.openxmlformats.org/officeDocument/2006/relationships/hyperlink" Target="http://www.youtube.com/watch?v=bD_lK2i9Wpc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uis_Carrogis_dit_Carmontelle_-_Portrait_de_Wolfgang_Amadeus_Mozart_(Salzbourg,_1756-Vienne,_1791)_jouant_&#224;_Paris_avec_son_p&#232;re_Jean..._-_Google_Art_Project.jpg" TargetMode="External"/><Relationship Id="rId11" Type="http://schemas.openxmlformats.org/officeDocument/2006/relationships/hyperlink" Target="http://www.youtube.com/watch?v=myiOCwCGJzA" TargetMode="External"/><Relationship Id="rId5" Type="http://schemas.openxmlformats.org/officeDocument/2006/relationships/hyperlink" Target="http://cs.wikipedia.org/wiki/Soubor:Wolfgang-amadeus-mozart_2.jpg" TargetMode="External"/><Relationship Id="rId10" Type="http://schemas.openxmlformats.org/officeDocument/2006/relationships/hyperlink" Target="http://www.vyplatise.cz/bonboniery/mozartovy-koule-300g/" TargetMode="External"/><Relationship Id="rId4" Type="http://schemas.openxmlformats.org/officeDocument/2006/relationships/hyperlink" Target="http://cs.wikipedia.org/wiki/Wolfgang_Amadeus_Mozart" TargetMode="External"/><Relationship Id="rId9" Type="http://schemas.openxmlformats.org/officeDocument/2006/relationships/hyperlink" Target="http://www.coko-shop.cz/eshop-mozart-housle-140g-2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458" y="47667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844824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Škola: Základní škola a Mateřská škola Halže, příspěvková organizace</a:t>
            </a:r>
            <a:br>
              <a:rPr lang="cs-CZ" dirty="0"/>
            </a:br>
            <a:r>
              <a:rPr lang="cs-CZ" dirty="0"/>
              <a:t>Název: </a:t>
            </a:r>
            <a:r>
              <a:rPr lang="cs-CZ" dirty="0" smtClean="0"/>
              <a:t>VY_32_INOVACE_04_HV_Wolfgang Amadeus Mozart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Číslo projektu</a:t>
            </a:r>
            <a:r>
              <a:rPr lang="cs-CZ" dirty="0" smtClean="0"/>
              <a:t>: CZ.1.07/1.4.00/21.3551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Autor : Mgr. Jarmila </a:t>
            </a:r>
            <a:r>
              <a:rPr lang="cs-CZ" dirty="0"/>
              <a:t>Kočandrlová</a:t>
            </a:r>
            <a:br>
              <a:rPr lang="cs-CZ" dirty="0"/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458112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white"/>
                </a:solidFill>
              </a:rPr>
              <a:t>ANOTACE:</a:t>
            </a:r>
          </a:p>
          <a:p>
            <a:pPr lvl="0"/>
            <a:r>
              <a:rPr lang="cs-CZ" dirty="0">
                <a:solidFill>
                  <a:prstClr val="white"/>
                </a:solidFill>
              </a:rPr>
              <a:t>Určeno žákům 1</a:t>
            </a:r>
            <a:r>
              <a:rPr lang="cs-CZ" dirty="0" smtClean="0">
                <a:solidFill>
                  <a:prstClr val="white"/>
                </a:solidFill>
              </a:rPr>
              <a:t>. stupně  </a:t>
            </a:r>
            <a:r>
              <a:rPr lang="cs-CZ" dirty="0">
                <a:solidFill>
                  <a:prstClr val="white"/>
                </a:solidFill>
              </a:rPr>
              <a:t>jako prvotní seznámení se skladatelem.</a:t>
            </a:r>
          </a:p>
          <a:p>
            <a:pPr lvl="0"/>
            <a:r>
              <a:rPr lang="cs-CZ" dirty="0">
                <a:solidFill>
                  <a:prstClr val="white"/>
                </a:solidFill>
              </a:rPr>
              <a:t>Zopakování smyčcových nástrojů</a:t>
            </a:r>
          </a:p>
          <a:p>
            <a:pPr lvl="0"/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467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79850" y="908720"/>
            <a:ext cx="8305800" cy="4824536"/>
          </a:xfrm>
          <a:prstGeom prst="rect">
            <a:avLst/>
          </a:prstGeom>
          <a:ln w="6350" cap="rnd">
            <a:noFill/>
          </a:ln>
        </p:spPr>
        <p:txBody>
          <a:bodyPr vert="horz" rtlCol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9600" i="1" dirty="0" smtClean="0">
                <a:solidFill>
                  <a:schemeClr val="accent4">
                    <a:lumMod val="50000"/>
                  </a:schemeClr>
                </a:solidFill>
                <a:latin typeface="Algerian" pitchFamily="82" charset="0"/>
              </a:rPr>
              <a:t>Wolfgang </a:t>
            </a:r>
          </a:p>
          <a:p>
            <a:pPr algn="ctr"/>
            <a:r>
              <a:rPr lang="cs-CZ" sz="9600" i="1" dirty="0" smtClean="0">
                <a:solidFill>
                  <a:schemeClr val="accent4">
                    <a:lumMod val="50000"/>
                  </a:schemeClr>
                </a:solidFill>
                <a:latin typeface="Algerian" pitchFamily="82" charset="0"/>
              </a:rPr>
              <a:t> Amadeus  </a:t>
            </a:r>
          </a:p>
          <a:p>
            <a:pPr algn="ctr"/>
            <a:r>
              <a:rPr lang="cs-CZ" sz="9600" i="1" dirty="0" smtClean="0">
                <a:solidFill>
                  <a:schemeClr val="accent4">
                    <a:lumMod val="50000"/>
                  </a:schemeClr>
                </a:solidFill>
                <a:latin typeface="Algerian" pitchFamily="82" charset="0"/>
              </a:rPr>
              <a:t>Mozart</a:t>
            </a:r>
            <a:endParaRPr lang="cs-CZ" sz="9600" i="1" dirty="0">
              <a:solidFill>
                <a:schemeClr val="accent4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469014" y="332656"/>
            <a:ext cx="8229600" cy="187220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734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124744"/>
            <a:ext cx="4427984" cy="436165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27</a:t>
            </a:r>
            <a:r>
              <a:rPr lang="cs-CZ" dirty="0"/>
              <a:t>. </a:t>
            </a:r>
            <a:r>
              <a:rPr lang="cs-CZ" dirty="0" smtClean="0"/>
              <a:t>1.  1756</a:t>
            </a:r>
            <a:r>
              <a:rPr lang="cs-CZ" dirty="0"/>
              <a:t>, Salzburg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dirty="0"/>
              <a:t>. </a:t>
            </a:r>
            <a:r>
              <a:rPr lang="cs-CZ" dirty="0" smtClean="0"/>
              <a:t>12. 1791</a:t>
            </a:r>
            <a:r>
              <a:rPr lang="cs-CZ" dirty="0"/>
              <a:t>, Vídeň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1794"/>
            <a:ext cx="3851804" cy="566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1714"/>
            <a:ext cx="8532440" cy="72008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Algerian" pitchFamily="82" charset="0"/>
              </a:rPr>
              <a:t>Wolfgang Amadeus Mozart</a:t>
            </a:r>
            <a:endParaRPr lang="cs-CZ" sz="4400" dirty="0">
              <a:solidFill>
                <a:schemeClr val="tx1"/>
              </a:solidFill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2909533" cy="3667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3913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2542918"/>
            <a:ext cx="4701208" cy="8860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Skládal již v 5 letech. Hrál na klavír a </a:t>
            </a:r>
            <a:r>
              <a:rPr lang="cs-CZ" dirty="0" smtClean="0"/>
              <a:t>housle.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064896" cy="2160240"/>
          </a:xfrm>
        </p:spPr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sz="3600" dirty="0" smtClean="0"/>
              <a:t>Byl </a:t>
            </a:r>
            <a:r>
              <a:rPr lang="cs-CZ" sz="3600" dirty="0"/>
              <a:t>hudební skladatel a klavírní </a:t>
            </a:r>
            <a:r>
              <a:rPr lang="cs-CZ" sz="3600" dirty="0" smtClean="0"/>
              <a:t>virtuos. </a:t>
            </a:r>
            <a:br>
              <a:rPr lang="cs-CZ" sz="3600" dirty="0" smtClean="0"/>
            </a:br>
            <a:r>
              <a:rPr lang="cs-CZ" sz="3600" dirty="0" smtClean="0"/>
              <a:t>Za </a:t>
            </a:r>
            <a:r>
              <a:rPr lang="cs-CZ" sz="3600" dirty="0"/>
              <a:t>svého života vytvořil </a:t>
            </a:r>
            <a:r>
              <a:rPr lang="cs-CZ" sz="3600" dirty="0" smtClean="0"/>
              <a:t>přes 600 děl – skládal </a:t>
            </a:r>
            <a:r>
              <a:rPr lang="cs-CZ" sz="3600" dirty="0"/>
              <a:t>opery, operety, symfonie, koncerty, komorní hudbu, mše a chorály.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42918"/>
            <a:ext cx="3145333" cy="3933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3933056"/>
            <a:ext cx="28083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Nyní je v Rakousku stále velice uznáván, jsou po něm pojmenovávány nejen hudební festivaly, ale i různé </a:t>
            </a:r>
            <a:r>
              <a:rPr lang="cs-CZ" dirty="0" smtClean="0"/>
              <a:t>výrobky- například cukrovinky.</a:t>
            </a:r>
            <a:endParaRPr lang="cs-CZ" dirty="0"/>
          </a:p>
          <a:p>
            <a:r>
              <a:rPr lang="cs-CZ" dirty="0" smtClean="0"/>
              <a:t>Znáš nějaké?</a:t>
            </a:r>
            <a:endParaRPr lang="cs-CZ" dirty="0"/>
          </a:p>
        </p:txBody>
      </p:sp>
      <p:pic>
        <p:nvPicPr>
          <p:cNvPr id="2052" name="Picture 4" descr="C:\Users\jkocandrlova\AppData\Local\Microsoft\Windows\Temporary Internet Files\Content.IE5\LDT44TO2\MC90043150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56992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351" y="2162083"/>
            <a:ext cx="5607690" cy="4661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9834"/>
            <a:ext cx="3813804" cy="2860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804" y="0"/>
            <a:ext cx="2522392" cy="296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10" y="-56274"/>
            <a:ext cx="2950084" cy="335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097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067944" y="260648"/>
            <a:ext cx="4752528" cy="6235554"/>
          </a:xfrm>
        </p:spPr>
        <p:txBody>
          <a:bodyPr>
            <a:normAutofit lnSpcReduction="10000"/>
          </a:bodyPr>
          <a:lstStyle/>
          <a:p>
            <a:r>
              <a:rPr lang="pt-BR" dirty="0"/>
              <a:t>V dětství cestoval s celou svou rodinou po Evropě. </a:t>
            </a:r>
            <a:r>
              <a:rPr lang="cs-CZ" dirty="0" smtClean="0"/>
              <a:t>Měl </a:t>
            </a:r>
            <a:r>
              <a:rPr lang="cs-CZ" dirty="0"/>
              <a:t>o čtyři a půl roku starší </a:t>
            </a:r>
            <a:r>
              <a:rPr lang="cs-CZ" dirty="0" smtClean="0"/>
              <a:t>sestru Annu Marii, přezdívanou </a:t>
            </a:r>
            <a:r>
              <a:rPr lang="cs-CZ" dirty="0" err="1" smtClean="0"/>
              <a:t>Nannerl</a:t>
            </a:r>
            <a:r>
              <a:rPr lang="cs-CZ" dirty="0" smtClean="0"/>
              <a:t>, se kterou byli na koncertech představováni jako zázračné děti.</a:t>
            </a:r>
          </a:p>
          <a:p>
            <a:endParaRPr lang="cs-CZ" dirty="0" smtClean="0"/>
          </a:p>
          <a:p>
            <a:r>
              <a:rPr lang="cs-CZ" dirty="0" smtClean="0"/>
              <a:t>Měl vynikající hudební </a:t>
            </a:r>
            <a:r>
              <a:rPr lang="cs-CZ" dirty="0"/>
              <a:t>paměť, </a:t>
            </a:r>
            <a:r>
              <a:rPr lang="cs-CZ" dirty="0" smtClean="0"/>
              <a:t>většinu </a:t>
            </a:r>
            <a:r>
              <a:rPr lang="cs-CZ" dirty="0"/>
              <a:t>hudebních skladeb si </a:t>
            </a:r>
            <a:r>
              <a:rPr lang="cs-CZ" dirty="0" smtClean="0"/>
              <a:t> zapamatoval </a:t>
            </a:r>
            <a:r>
              <a:rPr lang="cs-CZ" dirty="0"/>
              <a:t>na jediný </a:t>
            </a:r>
            <a:r>
              <a:rPr lang="cs-CZ" dirty="0" smtClean="0"/>
              <a:t>poslech a </a:t>
            </a:r>
            <a:r>
              <a:rPr lang="cs-CZ" dirty="0"/>
              <a:t>tuto skladbu </a:t>
            </a:r>
            <a:r>
              <a:rPr lang="cs-CZ" dirty="0" smtClean="0"/>
              <a:t>pak dokázal zapsat  </a:t>
            </a:r>
            <a:r>
              <a:rPr lang="cs-CZ" dirty="0"/>
              <a:t>v </a:t>
            </a:r>
            <a:r>
              <a:rPr lang="cs-CZ" dirty="0" smtClean="0"/>
              <a:t>notách.</a:t>
            </a:r>
          </a:p>
          <a:p>
            <a:endParaRPr lang="cs-CZ" dirty="0"/>
          </a:p>
          <a:p>
            <a:r>
              <a:rPr lang="cs-CZ" dirty="0"/>
              <a:t>Mozart </a:t>
            </a:r>
            <a:r>
              <a:rPr lang="cs-CZ" dirty="0" smtClean="0"/>
              <a:t>mluvil  několika cizími jazyky.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888432" cy="609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293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822609" y="3280557"/>
            <a:ext cx="2985182" cy="3177206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Byl velmi oblíbený.</a:t>
            </a:r>
          </a:p>
          <a:p>
            <a:r>
              <a:rPr lang="cs-CZ" dirty="0"/>
              <a:t>v Praze složil operu Don Giovanni, kterou při premiéře dokonce sám dirigoval.</a:t>
            </a:r>
          </a:p>
          <a:p>
            <a:r>
              <a:rPr lang="cs-CZ" dirty="0"/>
              <a:t>Zemřel v pouhých </a:t>
            </a:r>
            <a:br>
              <a:rPr lang="cs-CZ" dirty="0"/>
            </a:br>
            <a:r>
              <a:rPr lang="cs-CZ" dirty="0"/>
              <a:t>35 </a:t>
            </a:r>
            <a:r>
              <a:rPr lang="cs-CZ" dirty="0" smtClean="0"/>
              <a:t>letech.</a:t>
            </a:r>
          </a:p>
          <a:p>
            <a:r>
              <a:rPr lang="cs-CZ" dirty="0" smtClean="0"/>
              <a:t>Byl malého vzrůstu.</a:t>
            </a:r>
            <a:endParaRPr lang="cs-CZ" dirty="0"/>
          </a:p>
          <a:p>
            <a:endParaRPr lang="cs-CZ" dirty="0"/>
          </a:p>
        </p:txBody>
      </p:sp>
      <p:pic>
        <p:nvPicPr>
          <p:cNvPr id="4100" name="Picture 4" descr="C:\Users\jkocandrlova\AppData\Local\Microsoft\Windows\Temporary Internet Files\Content.IE5\JWBRB41N\MC900415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4599160" cy="331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21" y="685800"/>
            <a:ext cx="17281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jmenovala opera, kterou složil v Praze?</a:t>
            </a:r>
            <a:endParaRPr lang="cs-CZ" dirty="0"/>
          </a:p>
        </p:txBody>
      </p:sp>
      <p:pic>
        <p:nvPicPr>
          <p:cNvPr id="4101" name="Picture 5" descr="C:\Users\jkocandrlova\AppData\Local\Microsoft\Windows\Temporary Internet Files\Content.IE5\LDT44TO2\MC90043150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12" y="260648"/>
            <a:ext cx="2428407" cy="242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1285964"/>
            <a:ext cx="1243578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kolika letech zemřel?</a:t>
            </a:r>
            <a:endParaRPr lang="cs-CZ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407" y="611137"/>
            <a:ext cx="2460478" cy="2460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76256" y="1371764"/>
            <a:ext cx="1345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děl složil?</a:t>
            </a:r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470" y="685800"/>
            <a:ext cx="2311152" cy="2311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268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896346" y="1170186"/>
            <a:ext cx="3959149" cy="4986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MALÁ NOČNÍ HUDBA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1530" y="48511"/>
            <a:ext cx="4398462" cy="900336"/>
          </a:xfrm>
        </p:spPr>
        <p:txBody>
          <a:bodyPr>
            <a:noAutofit/>
          </a:bodyPr>
          <a:lstStyle/>
          <a:p>
            <a:r>
              <a:rPr lang="cs-CZ" sz="2800" dirty="0" smtClean="0"/>
              <a:t>CO SI POSLECHNEME? </a:t>
            </a:r>
            <a:r>
              <a:rPr lang="cs-CZ" sz="2800" dirty="0"/>
              <a:t>K</a:t>
            </a:r>
            <a:r>
              <a:rPr lang="cs-CZ" sz="2800" dirty="0" smtClean="0"/>
              <a:t>likni na obrázek.</a:t>
            </a:r>
            <a:endParaRPr lang="cs-CZ" sz="2800" dirty="0"/>
          </a:p>
        </p:txBody>
      </p:sp>
      <p:pic>
        <p:nvPicPr>
          <p:cNvPr id="2050" name="Picture 2" descr="C:\Users\jkocandrlova\AppData\Local\Microsoft\Windows\Temporary Internet Files\Content.IE5\NEMJJCKB\MC90039146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659" y="173202"/>
            <a:ext cx="1820570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MVJLHIE6\MC900390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076" y="2996952"/>
            <a:ext cx="1789691" cy="389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NEMJJCKB\MC9003526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291" y="870821"/>
            <a:ext cx="1749293" cy="231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9PYYDLJQ\MC900331648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65" y="2563320"/>
            <a:ext cx="1356511" cy="177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kocandrlova\AppData\Local\Microsoft\Windows\Temporary Internet Files\Content.IE5\9PYYDLJQ\MC900441789[1].pn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548" y="4042047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76477" y="5932804"/>
            <a:ext cx="3528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TURECKÝ POCHOD: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76477" y="2638050"/>
            <a:ext cx="33043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OPERA </a:t>
            </a:r>
          </a:p>
          <a:p>
            <a:r>
              <a:rPr lang="cs-CZ" sz="2800" dirty="0" smtClean="0"/>
              <a:t>FIGAROVA SVATBA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5229200"/>
            <a:ext cx="30963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OPERA </a:t>
            </a:r>
          </a:p>
          <a:p>
            <a:r>
              <a:rPr lang="cs-CZ" sz="2800" dirty="0" smtClean="0"/>
              <a:t> DON GIOVANNI: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805" y="2030191"/>
            <a:ext cx="2754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MENUET D dur: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2598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815915"/>
              </p:ext>
            </p:extLst>
          </p:nvPr>
        </p:nvGraphicFramePr>
        <p:xfrm>
          <a:off x="257441" y="1556792"/>
          <a:ext cx="8527350" cy="5034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</a:tblGrid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Ň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Ó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47003" y="188640"/>
            <a:ext cx="8172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Najdi  12 slov: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8050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5786770"/>
              </p:ext>
            </p:extLst>
          </p:nvPr>
        </p:nvGraphicFramePr>
        <p:xfrm>
          <a:off x="257441" y="1556792"/>
          <a:ext cx="8527350" cy="5034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  <a:gridCol w="852735"/>
              </a:tblGrid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solidFill>
                      <a:srgbClr val="FBE7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FBE7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BE7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rgbClr val="FBE7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>
                    <a:solidFill>
                      <a:srgbClr val="FBE7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BE7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Ň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Ó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</a:tr>
              <a:tr h="62935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rgbClr val="F5F3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F5F3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rgbClr val="F5F3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5F3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E933D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solidFill>
                      <a:srgbClr val="E933D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E933D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E933D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solidFill>
                      <a:srgbClr val="E933DC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47003" y="188640"/>
            <a:ext cx="8172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Najdi  12 slov: Wolfgang, Salzburg, klavír, viola, Amadeus, housle, menuet ,Vídeň, Mozart, virtuóz, nota, Praha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7870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1"/>
          </a:solidFill>
        </p:spPr>
        <p:txBody>
          <a:bodyPr>
            <a:normAutofit fontScale="70000" lnSpcReduction="20000"/>
          </a:bodyPr>
          <a:lstStyle/>
          <a:p>
            <a:pPr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CITACE: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OBRÁZKY:</a:t>
            </a:r>
          </a:p>
          <a:p>
            <a:pPr indent="0">
              <a:buNone/>
            </a:pPr>
            <a:r>
              <a:rPr lang="cs-CZ" sz="2400">
                <a:solidFill>
                  <a:schemeClr val="tx2">
                    <a:lumMod val="25000"/>
                  </a:schemeClr>
                </a:solidFill>
              </a:rPr>
              <a:t>Kliparty z webu </a:t>
            </a:r>
            <a:r>
              <a:rPr lang="cs-CZ" sz="2400" smtClean="0">
                <a:solidFill>
                  <a:schemeClr val="tx2">
                    <a:lumMod val="25000"/>
                  </a:schemeClr>
                </a:solidFill>
                <a:hlinkClick r:id="rId2"/>
              </a:rPr>
              <a:t>www.microsoft.office.com</a:t>
            </a:r>
            <a:endParaRPr lang="cs-CZ" sz="2400" dirty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3"/>
              </a:rPr>
              <a:t>http</a:t>
            </a:r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3"/>
              </a:rPr>
              <a:t>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3"/>
              </a:rPr>
              <a:t>cs.wikipedia.org/wiki/Soubor:Mozart_drawing_by_Doris_Stock_1789.jpg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4"/>
              </a:rPr>
              <a:t>cs.wikipedia.org/wiki/Wolfgang_Amadeus_Mozart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5"/>
              </a:rPr>
              <a:t>cs.wikipedia.org/wiki/Soubor:Wolfgang-amadeus-mozart_2.jpg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6"/>
              </a:rPr>
              <a:t>http://cs.wikipedia.org/wiki/Soubor:Louis_Carrogis_dit_Carmontelle_-_Portrait_de_Wolfgang_Amadeus_Mozart_(Salzbourg,_1756-Vienne,_1791)_</a:t>
            </a:r>
            <a:r>
              <a:rPr lang="cs-CZ" sz="1400" dirty="0" err="1">
                <a:solidFill>
                  <a:schemeClr val="tx2">
                    <a:lumMod val="25000"/>
                  </a:schemeClr>
                </a:solidFill>
                <a:hlinkClick r:id="rId6"/>
              </a:rPr>
              <a:t>jouant_à_Paris_avec_son_père_Jean</a:t>
            </a:r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6"/>
              </a:rPr>
              <a:t>..._-_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6"/>
              </a:rPr>
              <a:t>Google_Art_Project.jpg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7"/>
              </a:rPr>
              <a:t>www.obchudekusvicky.cz/detail.php?zbozi=4353977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8"/>
              </a:rPr>
              <a:t>cs.wikipedia.org/wiki/Soubor:Mozartkugeln_reber_1.jpg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9"/>
              </a:rPr>
              <a:t>www.coko-shop.cz/eshop-mozart-housle-140g-21.html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10"/>
              </a:rPr>
              <a:t>http://www.vyplatise.cz/bonboniery/mozartovy-koule-300g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10"/>
              </a:rPr>
              <a:t>/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endParaRPr lang="cs-CZ" sz="1400" dirty="0">
              <a:solidFill>
                <a:schemeClr val="tx2">
                  <a:lumMod val="25000"/>
                </a:schemeClr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POSLECH: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11"/>
              </a:rPr>
              <a:t>www.youtube.com/watch?v=myiOCwCGJzA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12"/>
              </a:rPr>
              <a:t>www.youtube.com/watch?v=bD_lK2i9Wpc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r>
              <a:rPr lang="cs-CZ" sz="1400" dirty="0">
                <a:solidFill>
                  <a:schemeClr val="tx2">
                    <a:lumMod val="25000"/>
                  </a:schemeClr>
                </a:solidFill>
                <a:hlinkClick r:id="rId13"/>
              </a:rPr>
              <a:t>http://</a:t>
            </a:r>
            <a:r>
              <a:rPr lang="cs-CZ" sz="1400" dirty="0" smtClean="0">
                <a:solidFill>
                  <a:schemeClr val="tx2">
                    <a:lumMod val="25000"/>
                  </a:schemeClr>
                </a:solidFill>
                <a:hlinkClick r:id="rId13"/>
              </a:rPr>
              <a:t>www.youtube.com/watch?v=CMCIHj6gj7E</a:t>
            </a:r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731520" indent="-457200"/>
            <a:endParaRPr lang="cs-CZ" sz="1400" dirty="0" smtClean="0">
              <a:solidFill>
                <a:schemeClr val="tx2">
                  <a:lumMod val="25000"/>
                </a:schemeClr>
              </a:solidFill>
            </a:endParaRPr>
          </a:p>
          <a:p>
            <a:pPr indent="0">
              <a:buNone/>
            </a:pPr>
            <a:r>
              <a:rPr lang="cs-CZ" dirty="0"/>
              <a:t>http://www.coko-shop.cz/eshop-mozart-housle-140g-21.html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925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257</TotalTime>
  <Words>475</Words>
  <Application>Microsoft Office PowerPoint</Application>
  <PresentationFormat>Předvádění na obrazovce (4:3)</PresentationFormat>
  <Paragraphs>217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Prezentace aplikace PowerPoint</vt:lpstr>
      <vt:lpstr>Wolfgang Amadeus Mozart</vt:lpstr>
      <vt:lpstr> Byl hudební skladatel a klavírní virtuos.  Za svého života vytvořil přes 600 děl – skládal opery, operety, symfonie, koncerty, komorní hudbu, mše a chorály.</vt:lpstr>
      <vt:lpstr>Prezentace aplikace PowerPoint</vt:lpstr>
      <vt:lpstr>Prezentace aplikace PowerPoint</vt:lpstr>
      <vt:lpstr>CO SI POSLECHNEME? Klikni na obrázek.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Wolfgang Amadeus Mozart</dc:title>
  <dc:creator>Kočandrlová Jarmila</dc:creator>
  <cp:lastModifiedBy>Kočandrlová Jarmila</cp:lastModifiedBy>
  <cp:revision>29</cp:revision>
  <dcterms:created xsi:type="dcterms:W3CDTF">2013-01-07T13:08:14Z</dcterms:created>
  <dcterms:modified xsi:type="dcterms:W3CDTF">2013-06-10T18:19:12Z</dcterms:modified>
</cp:coreProperties>
</file>