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804" r:id="rId2"/>
  </p:sldMasterIdLst>
  <p:sldIdLst>
    <p:sldId id="259" r:id="rId3"/>
    <p:sldId id="256" r:id="rId4"/>
    <p:sldId id="279" r:id="rId5"/>
    <p:sldId id="257" r:id="rId6"/>
    <p:sldId id="298" r:id="rId7"/>
    <p:sldId id="284" r:id="rId8"/>
    <p:sldId id="306" r:id="rId9"/>
    <p:sldId id="307" r:id="rId10"/>
    <p:sldId id="312" r:id="rId11"/>
    <p:sldId id="315" r:id="rId12"/>
    <p:sldId id="310" r:id="rId13"/>
    <p:sldId id="314" r:id="rId14"/>
    <p:sldId id="313" r:id="rId15"/>
    <p:sldId id="318" r:id="rId16"/>
    <p:sldId id="316" r:id="rId17"/>
    <p:sldId id="317" r:id="rId18"/>
    <p:sldId id="320" r:id="rId19"/>
    <p:sldId id="321" r:id="rId20"/>
    <p:sldId id="322" r:id="rId21"/>
    <p:sldId id="319" r:id="rId22"/>
    <p:sldId id="323" r:id="rId23"/>
    <p:sldId id="324" r:id="rId24"/>
    <p:sldId id="325" r:id="rId25"/>
    <p:sldId id="305" r:id="rId26"/>
    <p:sldId id="270" r:id="rId27"/>
    <p:sldId id="280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37" autoAdjust="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9C21CE-8487-4DBD-86C3-D9047FDE9DDF}" type="doc">
      <dgm:prSet loTypeId="urn:microsoft.com/office/officeart/2005/8/layout/vList4" loCatId="picture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cs-CZ"/>
        </a:p>
      </dgm:t>
    </dgm:pt>
    <dgm:pt modelId="{206E88CD-31C4-4D21-86FE-BF41CBBC700A}" type="pres">
      <dgm:prSet presAssocID="{049C21CE-8487-4DBD-86C3-D9047FDE9DD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</dgm:ptLst>
  <dgm:cxnLst>
    <dgm:cxn modelId="{4A17B412-638B-4B76-85A4-A55072ED2F96}" type="presOf" srcId="{049C21CE-8487-4DBD-86C3-D9047FDE9DDF}" destId="{206E88CD-31C4-4D21-86FE-BF41CBBC700A}" srcOrd="0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286000" y="3429000"/>
            <a:ext cx="6399213" cy="1219200"/>
          </a:xfrm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cs-CZ" noProof="0" smtClean="0"/>
              <a:t>Kliknutím lze upravit styl.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4800600"/>
            <a:ext cx="6399213" cy="838200"/>
          </a:xfrm>
        </p:spPr>
        <p:txBody>
          <a:bodyPr/>
          <a:lstStyle>
            <a:lvl1pPr marL="0" indent="0">
              <a:buFontTx/>
              <a:buNone/>
              <a:defRPr sz="2400"/>
            </a:lvl1pPr>
          </a:lstStyle>
          <a:p>
            <a:pPr lvl="0"/>
            <a:r>
              <a:rPr lang="cs-CZ" noProof="0" smtClean="0"/>
              <a:t>Kliknutím lze upravit styl předlohy.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1299149"/>
      </p:ext>
    </p:extLst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9233583"/>
      </p:ext>
    </p:extLst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284413" y="1905000"/>
            <a:ext cx="3122612" cy="4221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559425" y="1905000"/>
            <a:ext cx="3124200" cy="4221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3248215"/>
      </p:ext>
    </p:extLst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5968200"/>
      </p:ext>
    </p:extLst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0088596"/>
      </p:ext>
    </p:extLst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5114753"/>
      </p:ext>
    </p:extLst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9636445"/>
      </p:ext>
    </p:extLst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5037999"/>
      </p:ext>
    </p:extLst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5786441"/>
      </p:ext>
    </p:extLst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085013" y="533400"/>
            <a:ext cx="1598612" cy="55927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284413" y="533400"/>
            <a:ext cx="4648200" cy="55927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1434560"/>
      </p:ext>
    </p:extLst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split dir="in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4413" y="533400"/>
            <a:ext cx="6399212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4413" y="1905000"/>
            <a:ext cx="6399212" cy="422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split dir="in"/>
    <p:sndAc>
      <p:stSnd>
        <p:snd r:embed="rId13" name="type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spd="slow">
    <p:split dir="in"/>
    <p:sndAc>
      <p:stSnd>
        <p:snd r:embed="rId13" name="type.wav"/>
      </p:stSnd>
    </p:sndAc>
  </p:transition>
  <p:timing>
    <p:tnLst>
      <p:par>
        <p:cTn id="1" dur="indefinite" restart="never" nodeType="tmRoot"/>
      </p:par>
    </p:tnLst>
  </p:timing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0/0e/Kevgir.JPG" TargetMode="External"/><Relationship Id="rId13" Type="http://schemas.openxmlformats.org/officeDocument/2006/relationships/hyperlink" Target="http://upload.wikimedia.org/wikipedia/commons/1/17/Small_appliance.jpg" TargetMode="External"/><Relationship Id="rId3" Type="http://schemas.openxmlformats.org/officeDocument/2006/relationships/hyperlink" Target="http://upload.wikimedia.org/wikipedia/commons/c/c2/Fleischwolf.ganz.jpg" TargetMode="External"/><Relationship Id="rId7" Type="http://schemas.openxmlformats.org/officeDocument/2006/relationships/hyperlink" Target="http://upload.wikimedia.org/wikipedia/commons/0/00/Sieve.jpg" TargetMode="External"/><Relationship Id="rId12" Type="http://schemas.openxmlformats.org/officeDocument/2006/relationships/hyperlink" Target="http://upload.wikimedia.org/wikipedia/commons/6/61/Ladle_silver_1876-7.JPG" TargetMode="External"/><Relationship Id="rId17" Type="http://schemas.openxmlformats.org/officeDocument/2006/relationships/hyperlink" Target="http://upload.wikimedia.org/wikipedia/commons/a/af/Vacuum_cleaner.jpg" TargetMode="External"/><Relationship Id="rId2" Type="http://schemas.openxmlformats.org/officeDocument/2006/relationships/audio" Target="../media/audio1.wav"/><Relationship Id="rId16" Type="http://schemas.openxmlformats.org/officeDocument/2006/relationships/hyperlink" Target="http://upload.wikimedia.org/wikipedia/commons/8/8e/Electric_kettle.jpg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upload.wikimedia.org/wikipedia/commons/4/4d/Electric_iron_lie.jpg" TargetMode="External"/><Relationship Id="rId11" Type="http://schemas.openxmlformats.org/officeDocument/2006/relationships/hyperlink" Target="http://upload.wikimedia.org/wikipedia/commons/6/6b/3kochl%C3%B6ffel.JPG" TargetMode="External"/><Relationship Id="rId5" Type="http://schemas.openxmlformats.org/officeDocument/2006/relationships/hyperlink" Target="http://upload.wikimedia.org/wikipedia/commons/f/f4/Zest_Grater.jpg" TargetMode="External"/><Relationship Id="rId15" Type="http://schemas.openxmlformats.org/officeDocument/2006/relationships/hyperlink" Target="http://upload.wikimedia.org/wikipedia/commons/d/da/Bottle_Opener.jpg" TargetMode="External"/><Relationship Id="rId10" Type="http://schemas.openxmlformats.org/officeDocument/2006/relationships/hyperlink" Target="http://upload.wikimedia.org/wikipedia/commons/2/25/Can_opener.JPG" TargetMode="External"/><Relationship Id="rId4" Type="http://schemas.openxmlformats.org/officeDocument/2006/relationships/hyperlink" Target="http://upload.wikimedia.org/wikipedia/commons/d/df/Trunk_1.jpg" TargetMode="External"/><Relationship Id="rId9" Type="http://schemas.openxmlformats.org/officeDocument/2006/relationships/hyperlink" Target="http://upload.wikimedia.org/wikipedia/commons/1/17/Winged_corkscrew.jpg" TargetMode="External"/><Relationship Id="rId14" Type="http://schemas.openxmlformats.org/officeDocument/2006/relationships/hyperlink" Target="http://upload.wikimedia.org/wikipedia/commons/e/ef/Watercan.png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4/4f/Pfanne_(Email).jpg" TargetMode="External"/><Relationship Id="rId3" Type="http://schemas.openxmlformats.org/officeDocument/2006/relationships/hyperlink" Target="http://upload.wikimedia.org/wikipedia/commons/5/50/Hmo%C5%BEd%C3%AD%C5%99.JPG" TargetMode="External"/><Relationship Id="rId7" Type="http://schemas.openxmlformats.org/officeDocument/2006/relationships/hyperlink" Target="http://upload.wikimedia.org/wikipedia/commons/3/31/Balde.PN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upload.wikimedia.org/wikipedia/commons/8/8f/Toaster.jpg" TargetMode="External"/><Relationship Id="rId5" Type="http://schemas.openxmlformats.org/officeDocument/2006/relationships/hyperlink" Target="http://upload.wikimedia.org/wikipedia/commons/b/b6/H%C3%B6ritz_Museum_-_Fernseher_Tesla_40001A.jpg" TargetMode="External"/><Relationship Id="rId4" Type="http://schemas.openxmlformats.org/officeDocument/2006/relationships/hyperlink" Target="http://upload.wikimedia.org/wikipedia/commons/8/82/Hair_dryer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0" y="2132856"/>
            <a:ext cx="9144000" cy="4608512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cs-CZ" sz="2800" b="1" dirty="0"/>
              <a:t>Název </a:t>
            </a:r>
            <a:r>
              <a:rPr lang="cs-CZ" sz="2800" b="1" dirty="0" smtClean="0"/>
              <a:t>školy: </a:t>
            </a:r>
            <a:r>
              <a:rPr lang="cs-CZ" sz="2800" dirty="0"/>
              <a:t>Základní škola a mateřská škola, </a:t>
            </a:r>
            <a:r>
              <a:rPr lang="cs-CZ" sz="2800" dirty="0" smtClean="0"/>
              <a:t>  </a:t>
            </a:r>
          </a:p>
          <a:p>
            <a:pPr algn="l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Svoboda </a:t>
            </a:r>
            <a:r>
              <a:rPr lang="cs-CZ" sz="2800" dirty="0"/>
              <a:t>nad  Úpou, okres Trutnov</a:t>
            </a:r>
            <a:r>
              <a:rPr lang="cs-CZ" sz="2800" dirty="0" smtClean="0"/>
              <a:t> </a:t>
            </a:r>
          </a:p>
          <a:p>
            <a:pPr marL="0" indent="0" algn="l">
              <a:buNone/>
            </a:pPr>
            <a:r>
              <a:rPr lang="cs-CZ" sz="2800" b="1" dirty="0" smtClean="0"/>
              <a:t>Autor: </a:t>
            </a:r>
            <a:r>
              <a:rPr lang="cs-CZ" sz="2800" dirty="0"/>
              <a:t>Mgr. </a:t>
            </a:r>
            <a:r>
              <a:rPr lang="cs-CZ" sz="2800" dirty="0" smtClean="0"/>
              <a:t>Milada Pleskačová                                 </a:t>
            </a:r>
            <a:r>
              <a:rPr lang="cs-CZ" sz="2800" b="1" dirty="0" smtClean="0"/>
              <a:t>                          Datum: </a:t>
            </a:r>
            <a:r>
              <a:rPr lang="cs-CZ" sz="2800" dirty="0" smtClean="0"/>
              <a:t>12. </a:t>
            </a:r>
            <a:r>
              <a:rPr lang="cs-CZ" sz="2800" dirty="0" smtClean="0"/>
              <a:t>11</a:t>
            </a:r>
            <a:r>
              <a:rPr lang="cs-CZ" sz="2800" dirty="0" smtClean="0"/>
              <a:t>. 2012</a:t>
            </a:r>
            <a:endParaRPr lang="cs-CZ" sz="2800" dirty="0" smtClean="0"/>
          </a:p>
          <a:p>
            <a:pPr marL="0" indent="0" algn="l">
              <a:buNone/>
            </a:pPr>
            <a:r>
              <a:rPr lang="cs-CZ" sz="2800" b="1" dirty="0" smtClean="0"/>
              <a:t>Název: </a:t>
            </a:r>
            <a:r>
              <a:rPr lang="cs-CZ" sz="2800" dirty="0" smtClean="0"/>
              <a:t>VY_12_INOVACE_1.2.2PRV2,3_15</a:t>
            </a:r>
          </a:p>
          <a:p>
            <a:pPr marL="0" indent="0" algn="l">
              <a:buNone/>
            </a:pPr>
            <a:r>
              <a:rPr lang="cs-CZ" sz="2800" b="1" dirty="0" smtClean="0"/>
              <a:t>Téma:</a:t>
            </a:r>
            <a:r>
              <a:rPr lang="cs-CZ" sz="2800" dirty="0" smtClean="0"/>
              <a:t> </a:t>
            </a:r>
            <a:r>
              <a:rPr lang="cs-CZ" sz="2800" b="1" dirty="0" smtClean="0"/>
              <a:t>Znáš nádobí, pomůcky a přístroje </a:t>
            </a:r>
          </a:p>
          <a:p>
            <a:pPr marL="0" indent="0" algn="l">
              <a:buNone/>
            </a:pPr>
            <a:r>
              <a:rPr lang="cs-CZ" sz="2800" b="1" dirty="0"/>
              <a:t>	</a:t>
            </a:r>
            <a:r>
              <a:rPr lang="cs-CZ" sz="2800" b="1" dirty="0" smtClean="0"/>
              <a:t>	z domácnosti? Hra.  </a:t>
            </a:r>
            <a:r>
              <a:rPr lang="cs-CZ" sz="2800" dirty="0" smtClean="0"/>
              <a:t>                                                              </a:t>
            </a:r>
          </a:p>
          <a:p>
            <a:pPr marL="0" indent="0" algn="l">
              <a:buNone/>
            </a:pPr>
            <a:r>
              <a:rPr lang="cs-CZ" sz="2800" b="1" dirty="0" smtClean="0"/>
              <a:t>Ročník: </a:t>
            </a:r>
            <a:r>
              <a:rPr lang="cs-CZ" sz="2800" dirty="0"/>
              <a:t>2</a:t>
            </a:r>
            <a:r>
              <a:rPr lang="cs-CZ" sz="2800" dirty="0" smtClean="0"/>
              <a:t>. </a:t>
            </a:r>
            <a:r>
              <a:rPr lang="cs-CZ" sz="2800" dirty="0"/>
              <a:t>a </a:t>
            </a:r>
            <a:r>
              <a:rPr lang="cs-CZ" sz="2800" dirty="0" smtClean="0"/>
              <a:t>3. </a:t>
            </a:r>
          </a:p>
          <a:p>
            <a:pPr marL="0" indent="0" algn="l">
              <a:buNone/>
            </a:pPr>
            <a:r>
              <a:rPr lang="cs-CZ" sz="2800" b="1" dirty="0" smtClean="0"/>
              <a:t>Číslo projektu: </a:t>
            </a:r>
            <a:r>
              <a:rPr lang="cs-CZ" sz="2800" dirty="0"/>
              <a:t>CZ.1.07/1.4.00/21.3068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332656"/>
            <a:ext cx="7715304" cy="165618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20204439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57200" y="260648"/>
            <a:ext cx="7772400" cy="1368152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628800"/>
            <a:ext cx="8784976" cy="4896544"/>
          </a:xfrm>
        </p:spPr>
        <p:txBody>
          <a:bodyPr>
            <a:normAutofit/>
          </a:bodyPr>
          <a:lstStyle/>
          <a:p>
            <a:pPr algn="l"/>
            <a:r>
              <a:rPr lang="cs-CZ" sz="1800" dirty="0" smtClean="0">
                <a:ln>
                  <a:noFill/>
                </a:ln>
                <a:solidFill>
                  <a:schemeClr val="tx1"/>
                </a:solidFill>
              </a:rPr>
              <a:t>	</a:t>
            </a:r>
            <a:r>
              <a:rPr lang="cs-CZ" sz="2000" dirty="0" smtClean="0">
                <a:ln>
                  <a:noFill/>
                </a:ln>
                <a:solidFill>
                  <a:schemeClr val="tx1"/>
                </a:solidFill>
              </a:rPr>
              <a:t>Materiál je určen žákům 2.a 3.třídy k seznámení s učivem o předmětech, které používáme v kuchyni.  Materiál je koncipován jako hra „Kufr“. Kufr obsahuje obrázky předmětů</a:t>
            </a:r>
            <a:r>
              <a:rPr lang="cs-CZ" sz="2000" dirty="0">
                <a:ln>
                  <a:noFill/>
                </a:ln>
                <a:solidFill>
                  <a:schemeClr val="tx1"/>
                </a:solidFill>
              </a:rPr>
              <a:t>. </a:t>
            </a:r>
            <a:r>
              <a:rPr lang="cs-CZ" sz="2000" dirty="0" smtClean="0">
                <a:ln>
                  <a:noFill/>
                </a:ln>
                <a:solidFill>
                  <a:schemeClr val="tx1"/>
                </a:solidFill>
              </a:rPr>
              <a:t>Žáci </a:t>
            </a:r>
            <a:r>
              <a:rPr lang="cs-CZ" sz="2000" dirty="0">
                <a:ln>
                  <a:noFill/>
                </a:ln>
                <a:solidFill>
                  <a:schemeClr val="tx1"/>
                </a:solidFill>
              </a:rPr>
              <a:t>podle obrázků hádají, k čemu předmět slouží. </a:t>
            </a:r>
            <a:endParaRPr lang="cs-CZ" sz="2000" dirty="0" smtClean="0">
              <a:ln>
                <a:noFill/>
              </a:ln>
              <a:solidFill>
                <a:schemeClr val="tx1"/>
              </a:solidFill>
            </a:endParaRPr>
          </a:p>
          <a:p>
            <a:pPr algn="l"/>
            <a:r>
              <a:rPr lang="cs-CZ" sz="2000" dirty="0" smtClean="0">
                <a:ln>
                  <a:noFill/>
                </a:ln>
                <a:solidFill>
                  <a:schemeClr val="tx1"/>
                </a:solidFill>
              </a:rPr>
              <a:t>	Materiál je inovativní tím, že je určen pro použití na interaktivní tabuli. Žáci se mohou do práce aktivně zapojit, informace se odkrývají postupně a žáci mohou na otázku nejdříve odpovědět, teprve potom učitel odpověď odkryje dalším kliknutím. Materiál je doplněn o fotografie k tématu. V materiálu jsou animované prvky pro zpestření výuky.  Za správné odpovědi si žáci mohou počítat body. K tomu potřebují tužku a papír.</a:t>
            </a:r>
          </a:p>
          <a:p>
            <a:pPr algn="l"/>
            <a:r>
              <a:rPr lang="cs-CZ" sz="2000" dirty="0" smtClean="0">
                <a:ln>
                  <a:noFill/>
                </a:ln>
                <a:solidFill>
                  <a:schemeClr val="tx1"/>
                </a:solidFill>
              </a:rPr>
              <a:t>	Materiál podporuje čtenářskou a informační gramotnost, poskytuje rozšiřující informace a souvislosti, není výčtem učiva, je pouze podkladem pro práci učitele. </a:t>
            </a:r>
          </a:p>
          <a:p>
            <a:pPr algn="l"/>
            <a:endParaRPr lang="cs-CZ" dirty="0">
              <a:ln>
                <a:noFill/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211673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40174">
            <a:off x="395536" y="882000"/>
            <a:ext cx="7968000" cy="5976000"/>
          </a:xfrm>
          <a:prstGeom prst="hexagon">
            <a:avLst>
              <a:gd name="adj" fmla="val 26742"/>
              <a:gd name="vf" fmla="val 11547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648072"/>
          </a:xfrm>
        </p:spPr>
        <p:txBody>
          <a:bodyPr>
            <a:noAutofit/>
          </a:bodyPr>
          <a:lstStyle/>
          <a:p>
            <a:pPr algn="ctr"/>
            <a:r>
              <a:rPr lang="cs-CZ" sz="400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/>
                </a:solidFill>
              </a:rPr>
              <a:t>Hele, tady je velký kufr. </a:t>
            </a:r>
            <a:endParaRPr lang="cs-CZ" sz="400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6"/>
              </a:solidFill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959898852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3779912" y="5811361"/>
            <a:ext cx="485979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cs-CZ" sz="40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Podíváme se do něj.</a:t>
            </a:r>
            <a:endParaRPr lang="cs-CZ" sz="400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912145"/>
            <a:ext cx="9143999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cs-CZ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Copak v něm asi je?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7586789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53536"/>
            <a:ext cx="9144000" cy="1519280"/>
          </a:xfrm>
        </p:spPr>
        <p:txBody>
          <a:bodyPr>
            <a:noAutofit/>
          </a:bodyPr>
          <a:lstStyle/>
          <a:p>
            <a:r>
              <a:rPr lang="cs-CZ" sz="2800" dirty="0" smtClean="0"/>
              <a:t>Znáš nádobí, pomůcky a přístroje z domácnosti?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Umíš je pojmenovat?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b="1" dirty="0" smtClean="0"/>
              <a:t>HRA KUFR</a:t>
            </a:r>
          </a:p>
          <a:p>
            <a:pPr marL="0" indent="0">
              <a:buNone/>
            </a:pPr>
            <a:endParaRPr lang="cs-CZ" sz="4400" b="1" dirty="0"/>
          </a:p>
          <a:p>
            <a:pPr marL="0" indent="0">
              <a:buNone/>
            </a:pPr>
            <a:r>
              <a:rPr lang="cs-CZ" dirty="0" smtClean="0"/>
              <a:t>Prohlédni si obrázek, </a:t>
            </a:r>
          </a:p>
          <a:p>
            <a:pPr marL="0" indent="0">
              <a:buNone/>
            </a:pPr>
            <a:r>
              <a:rPr lang="cs-CZ" dirty="0" smtClean="0"/>
              <a:t>vyber </a:t>
            </a:r>
            <a:r>
              <a:rPr lang="cs-CZ" dirty="0"/>
              <a:t>správnou odpověď z </a:t>
            </a:r>
            <a:r>
              <a:rPr lang="cs-CZ" dirty="0" smtClean="0"/>
              <a:t>nabídky a řekni, </a:t>
            </a:r>
          </a:p>
          <a:p>
            <a:pPr marL="0" indent="0">
              <a:buNone/>
            </a:pPr>
            <a:r>
              <a:rPr lang="cs-CZ" dirty="0" smtClean="0"/>
              <a:t>k čemu se předmět používá a jak funguje.</a:t>
            </a:r>
          </a:p>
          <a:p>
            <a:pPr marL="0" indent="0">
              <a:buNone/>
            </a:pPr>
            <a:r>
              <a:rPr lang="cs-CZ" dirty="0" smtClean="0"/>
              <a:t>Za správnou odpověď si počítej bod.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0485949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868144" y="260648"/>
            <a:ext cx="2818656" cy="591155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cs-CZ" sz="3600" dirty="0" smtClean="0"/>
          </a:p>
          <a:p>
            <a:pPr marL="0" lvl="0" indent="0">
              <a:buNone/>
            </a:pPr>
            <a:r>
              <a:rPr lang="cs-CZ" sz="4000" dirty="0" smtClean="0"/>
              <a:t>kbelík</a:t>
            </a:r>
          </a:p>
          <a:p>
            <a:pPr marL="0" lvl="0" indent="0">
              <a:buNone/>
            </a:pPr>
            <a:r>
              <a:rPr lang="cs-CZ" sz="4000" dirty="0" smtClean="0"/>
              <a:t>hrnec</a:t>
            </a:r>
          </a:p>
          <a:p>
            <a:pPr marL="0" lvl="0" indent="0">
              <a:buNone/>
            </a:pPr>
            <a:r>
              <a:rPr lang="cs-CZ" sz="4000" dirty="0" smtClean="0"/>
              <a:t>hmoždíř</a:t>
            </a:r>
            <a:endParaRPr lang="cs-CZ" sz="4000" dirty="0"/>
          </a:p>
          <a:p>
            <a:endParaRPr lang="cs-CZ" dirty="0"/>
          </a:p>
        </p:txBody>
      </p:sp>
      <p:sp>
        <p:nvSpPr>
          <p:cNvPr id="5" name="Výbuch 1 4"/>
          <p:cNvSpPr/>
          <p:nvPr/>
        </p:nvSpPr>
        <p:spPr>
          <a:xfrm rot="1412200">
            <a:off x="8137064" y="2233505"/>
            <a:ext cx="790755" cy="709036"/>
          </a:xfrm>
          <a:prstGeom prst="irregularSeal1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71" t="2686" r="14370" b="3065"/>
          <a:stretch/>
        </p:blipFill>
        <p:spPr bwMode="auto">
          <a:xfrm>
            <a:off x="179512" y="404664"/>
            <a:ext cx="5576341" cy="6310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délníkový popisek 6"/>
          <p:cNvSpPr/>
          <p:nvPr/>
        </p:nvSpPr>
        <p:spPr>
          <a:xfrm>
            <a:off x="5554760" y="3717032"/>
            <a:ext cx="3456384" cy="1584176"/>
          </a:xfrm>
          <a:prstGeom prst="wedgeRectCallout">
            <a:avLst>
              <a:gd name="adj1" fmla="val 35857"/>
              <a:gd name="adj2" fmla="val -125322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3"/>
                </a:solidFill>
              </a:rPr>
              <a:t>Jestli víš, k čemu slouží, připočítej si další bod.</a:t>
            </a:r>
            <a:endParaRPr lang="cs-CZ" sz="28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605496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cs-CZ" sz="6000" dirty="0" smtClean="0"/>
              <a:t>Mlýnek</a:t>
            </a:r>
            <a:endParaRPr lang="cs-CZ" sz="60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87" y="1507028"/>
            <a:ext cx="4348505" cy="5162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endParaRPr lang="cs-CZ" sz="3600" dirty="0" smtClean="0"/>
          </a:p>
          <a:p>
            <a:pPr marL="0" lvl="0" indent="0">
              <a:buNone/>
            </a:pPr>
            <a:r>
              <a:rPr lang="cs-CZ" sz="3600" dirty="0" smtClean="0"/>
              <a:t>mlýnek </a:t>
            </a:r>
            <a:r>
              <a:rPr lang="cs-CZ" sz="3600" dirty="0"/>
              <a:t>na </a:t>
            </a:r>
            <a:r>
              <a:rPr lang="cs-CZ" sz="3600" dirty="0" smtClean="0"/>
              <a:t>kávu</a:t>
            </a:r>
          </a:p>
          <a:p>
            <a:pPr marL="0" lvl="0" indent="0">
              <a:buNone/>
            </a:pPr>
            <a:endParaRPr lang="cs-CZ" sz="3600" dirty="0"/>
          </a:p>
          <a:p>
            <a:pPr marL="0" lvl="0" indent="0">
              <a:buNone/>
            </a:pPr>
            <a:r>
              <a:rPr lang="cs-CZ" sz="3600" dirty="0" smtClean="0"/>
              <a:t>mlýnek </a:t>
            </a:r>
            <a:r>
              <a:rPr lang="cs-CZ" sz="3600" dirty="0"/>
              <a:t>na </a:t>
            </a:r>
            <a:r>
              <a:rPr lang="cs-CZ" sz="3600" dirty="0" smtClean="0"/>
              <a:t>maso</a:t>
            </a:r>
          </a:p>
          <a:p>
            <a:pPr marL="0" lvl="0" indent="0">
              <a:buNone/>
            </a:pPr>
            <a:endParaRPr lang="cs-CZ" sz="3600" dirty="0" smtClean="0"/>
          </a:p>
          <a:p>
            <a:pPr marL="0" lvl="0" indent="0">
              <a:buNone/>
            </a:pPr>
            <a:r>
              <a:rPr lang="cs-CZ" sz="3600" dirty="0" smtClean="0"/>
              <a:t>mlýnek </a:t>
            </a:r>
            <a:r>
              <a:rPr lang="cs-CZ" sz="3600" dirty="0"/>
              <a:t>na koření</a:t>
            </a:r>
          </a:p>
          <a:p>
            <a:endParaRPr lang="cs-CZ" dirty="0"/>
          </a:p>
        </p:txBody>
      </p:sp>
      <p:sp>
        <p:nvSpPr>
          <p:cNvPr id="5" name="Výbuch 1 4"/>
          <p:cNvSpPr/>
          <p:nvPr/>
        </p:nvSpPr>
        <p:spPr>
          <a:xfrm rot="1412200">
            <a:off x="8497707" y="3878130"/>
            <a:ext cx="554837" cy="521492"/>
          </a:xfrm>
          <a:prstGeom prst="irregularSeal1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3181551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0" y="260648"/>
            <a:ext cx="4114800" cy="591155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cs-CZ" sz="3600" dirty="0" smtClean="0"/>
          </a:p>
          <a:p>
            <a:pPr marL="0" lvl="0" indent="0">
              <a:buNone/>
            </a:pPr>
            <a:r>
              <a:rPr lang="cs-CZ" sz="4000" dirty="0"/>
              <a:t>s</a:t>
            </a:r>
            <a:r>
              <a:rPr lang="cs-CZ" sz="4000" dirty="0" smtClean="0"/>
              <a:t>truhadlo</a:t>
            </a:r>
          </a:p>
          <a:p>
            <a:pPr marL="0" lvl="0" indent="0">
              <a:buNone/>
            </a:pPr>
            <a:endParaRPr lang="cs-CZ" sz="4000" dirty="0" smtClean="0"/>
          </a:p>
          <a:p>
            <a:pPr marL="0" lvl="0" indent="0">
              <a:buNone/>
            </a:pPr>
            <a:r>
              <a:rPr lang="cs-CZ" sz="4000" dirty="0" err="1" smtClean="0"/>
              <a:t>krouhadlo</a:t>
            </a:r>
            <a:endParaRPr lang="cs-CZ" sz="4000" dirty="0" smtClean="0"/>
          </a:p>
          <a:p>
            <a:pPr marL="0" lvl="0" indent="0">
              <a:buNone/>
            </a:pPr>
            <a:endParaRPr lang="cs-CZ" sz="4000" dirty="0" smtClean="0"/>
          </a:p>
          <a:p>
            <a:pPr marL="0" lvl="0" indent="0">
              <a:buNone/>
            </a:pPr>
            <a:r>
              <a:rPr lang="cs-CZ" sz="4000" dirty="0" smtClean="0"/>
              <a:t>lis</a:t>
            </a:r>
            <a:endParaRPr lang="cs-CZ" sz="4000" dirty="0"/>
          </a:p>
          <a:p>
            <a:endParaRPr lang="cs-CZ" dirty="0"/>
          </a:p>
        </p:txBody>
      </p:sp>
      <p:sp>
        <p:nvSpPr>
          <p:cNvPr id="5" name="Výbuch 1 4"/>
          <p:cNvSpPr/>
          <p:nvPr/>
        </p:nvSpPr>
        <p:spPr>
          <a:xfrm rot="1412200">
            <a:off x="7142431" y="1056026"/>
            <a:ext cx="501956" cy="599203"/>
          </a:xfrm>
          <a:prstGeom prst="irregularSeal1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3780000" cy="6428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2179544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868144" y="260648"/>
            <a:ext cx="2818656" cy="591155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cs-CZ" sz="3600" dirty="0" smtClean="0"/>
          </a:p>
          <a:p>
            <a:pPr marL="0" lvl="0" indent="0">
              <a:buNone/>
            </a:pPr>
            <a:r>
              <a:rPr lang="cs-CZ" sz="4000" dirty="0" smtClean="0"/>
              <a:t>těžítko</a:t>
            </a:r>
          </a:p>
          <a:p>
            <a:pPr marL="0" lvl="0" indent="0">
              <a:buNone/>
            </a:pPr>
            <a:r>
              <a:rPr lang="cs-CZ" sz="4000" dirty="0" smtClean="0"/>
              <a:t>žehlička</a:t>
            </a:r>
          </a:p>
          <a:p>
            <a:pPr marL="0" lvl="0" indent="0">
              <a:buNone/>
            </a:pPr>
            <a:r>
              <a:rPr lang="cs-CZ" sz="4000" dirty="0" smtClean="0"/>
              <a:t>vázička</a:t>
            </a:r>
            <a:endParaRPr lang="cs-CZ" sz="4000" dirty="0"/>
          </a:p>
          <a:p>
            <a:endParaRPr lang="cs-CZ" dirty="0"/>
          </a:p>
        </p:txBody>
      </p:sp>
      <p:sp>
        <p:nvSpPr>
          <p:cNvPr id="5" name="Výbuch 1 4"/>
          <p:cNvSpPr/>
          <p:nvPr/>
        </p:nvSpPr>
        <p:spPr>
          <a:xfrm rot="1412200">
            <a:off x="8252648" y="1844584"/>
            <a:ext cx="487578" cy="503483"/>
          </a:xfrm>
          <a:prstGeom prst="irregularSeal1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2" t="1991" r="3203" b="1943"/>
          <a:stretch/>
        </p:blipFill>
        <p:spPr bwMode="auto">
          <a:xfrm>
            <a:off x="107504" y="764704"/>
            <a:ext cx="5283200" cy="5602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9665537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1562547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755576" y="3963017"/>
            <a:ext cx="4392488" cy="295232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4000" dirty="0" smtClean="0"/>
              <a:t>sítko</a:t>
            </a:r>
          </a:p>
          <a:p>
            <a:pPr marL="0" lvl="0" indent="0">
              <a:buNone/>
            </a:pPr>
            <a:r>
              <a:rPr lang="cs-CZ" sz="4000" dirty="0" smtClean="0"/>
              <a:t>cedník</a:t>
            </a:r>
          </a:p>
          <a:p>
            <a:pPr marL="0" lvl="0" indent="0">
              <a:buNone/>
            </a:pPr>
            <a:r>
              <a:rPr lang="cs-CZ" sz="4000" dirty="0" smtClean="0"/>
              <a:t>lis</a:t>
            </a:r>
            <a:endParaRPr lang="cs-CZ" sz="4000" dirty="0"/>
          </a:p>
          <a:p>
            <a:endParaRPr lang="cs-CZ" dirty="0"/>
          </a:p>
        </p:txBody>
      </p:sp>
      <p:sp>
        <p:nvSpPr>
          <p:cNvPr id="5" name="Výbuch 1 4"/>
          <p:cNvSpPr/>
          <p:nvPr/>
        </p:nvSpPr>
        <p:spPr>
          <a:xfrm rot="1412200">
            <a:off x="2547132" y="4005379"/>
            <a:ext cx="473395" cy="533634"/>
          </a:xfrm>
          <a:prstGeom prst="irregularSeal1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6202"/>
            <a:ext cx="7452217" cy="3746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9770167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1562547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755576" y="3963017"/>
            <a:ext cx="4392488" cy="295232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cs-CZ" sz="4000" dirty="0" smtClean="0"/>
          </a:p>
          <a:p>
            <a:pPr marL="0" lvl="0" indent="0">
              <a:buNone/>
            </a:pPr>
            <a:r>
              <a:rPr lang="cs-CZ" sz="4000" dirty="0" smtClean="0"/>
              <a:t>sítko</a:t>
            </a:r>
          </a:p>
          <a:p>
            <a:pPr marL="0" lvl="0" indent="0">
              <a:buNone/>
            </a:pPr>
            <a:r>
              <a:rPr lang="cs-CZ" sz="4000" dirty="0" smtClean="0"/>
              <a:t>cedník</a:t>
            </a:r>
          </a:p>
          <a:p>
            <a:pPr marL="0" lvl="0" indent="0">
              <a:buNone/>
            </a:pPr>
            <a:r>
              <a:rPr lang="cs-CZ" sz="4000" dirty="0" smtClean="0"/>
              <a:t>lis</a:t>
            </a:r>
            <a:endParaRPr lang="cs-CZ" sz="4000" dirty="0"/>
          </a:p>
          <a:p>
            <a:endParaRPr lang="cs-CZ" dirty="0"/>
          </a:p>
        </p:txBody>
      </p:sp>
      <p:sp>
        <p:nvSpPr>
          <p:cNvPr id="5" name="Výbuch 1 4"/>
          <p:cNvSpPr/>
          <p:nvPr/>
        </p:nvSpPr>
        <p:spPr>
          <a:xfrm rot="1412200">
            <a:off x="2870686" y="5517549"/>
            <a:ext cx="473395" cy="533634"/>
          </a:xfrm>
          <a:prstGeom prst="irregularSeal1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61" b="11895"/>
          <a:stretch/>
        </p:blipFill>
        <p:spPr bwMode="auto">
          <a:xfrm>
            <a:off x="107504" y="147704"/>
            <a:ext cx="8220075" cy="4107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9891928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436096" y="260648"/>
            <a:ext cx="3250704" cy="591155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cs-CZ" sz="3600" dirty="0" smtClean="0"/>
          </a:p>
          <a:p>
            <a:pPr marL="0" lvl="0" indent="0">
              <a:buNone/>
            </a:pPr>
            <a:r>
              <a:rPr lang="cs-CZ" sz="4000" dirty="0" smtClean="0"/>
              <a:t>děrovačka</a:t>
            </a:r>
          </a:p>
          <a:p>
            <a:pPr marL="0" lvl="0" indent="0">
              <a:buNone/>
            </a:pPr>
            <a:r>
              <a:rPr lang="cs-CZ" sz="4000" dirty="0" smtClean="0"/>
              <a:t>vrták</a:t>
            </a:r>
          </a:p>
          <a:p>
            <a:pPr marL="0" lvl="0" indent="0">
              <a:buNone/>
            </a:pPr>
            <a:r>
              <a:rPr lang="cs-CZ" sz="4000" dirty="0" smtClean="0"/>
              <a:t>vývrtka</a:t>
            </a:r>
            <a:endParaRPr lang="cs-CZ" sz="4000" dirty="0"/>
          </a:p>
          <a:p>
            <a:endParaRPr lang="cs-CZ" dirty="0"/>
          </a:p>
        </p:txBody>
      </p:sp>
      <p:sp>
        <p:nvSpPr>
          <p:cNvPr id="5" name="Výbuch 1 4"/>
          <p:cNvSpPr/>
          <p:nvPr/>
        </p:nvSpPr>
        <p:spPr>
          <a:xfrm rot="1412200">
            <a:off x="7543686" y="2605024"/>
            <a:ext cx="418684" cy="544816"/>
          </a:xfrm>
          <a:prstGeom prst="irregularSeal1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ový popisek 6"/>
          <p:cNvSpPr/>
          <p:nvPr/>
        </p:nvSpPr>
        <p:spPr>
          <a:xfrm>
            <a:off x="5554760" y="3717032"/>
            <a:ext cx="3456384" cy="1584176"/>
          </a:xfrm>
          <a:prstGeom prst="wedgeRectCallout">
            <a:avLst>
              <a:gd name="adj1" fmla="val 12761"/>
              <a:gd name="adj2" fmla="val -99668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3"/>
                </a:solidFill>
              </a:rPr>
              <a:t>Jestli víš, k čemu slouží, připočítej si další bod.</a:t>
            </a:r>
            <a:endParaRPr lang="cs-CZ" sz="2800" dirty="0">
              <a:solidFill>
                <a:schemeClr val="accent3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3" t="7312" b="4951"/>
          <a:stretch/>
        </p:blipFill>
        <p:spPr bwMode="auto">
          <a:xfrm>
            <a:off x="179512" y="188640"/>
            <a:ext cx="5139459" cy="619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9815289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09862" y="3573016"/>
            <a:ext cx="8476938" cy="2599184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endParaRPr lang="cs-CZ" sz="3600" dirty="0" smtClean="0"/>
          </a:p>
          <a:p>
            <a:pPr marL="0" lvl="0" indent="0">
              <a:buNone/>
            </a:pPr>
            <a:r>
              <a:rPr lang="cs-CZ" sz="4000" dirty="0" smtClean="0"/>
              <a:t>nůžky</a:t>
            </a:r>
          </a:p>
          <a:p>
            <a:pPr marL="0" lvl="0" indent="0">
              <a:buNone/>
            </a:pPr>
            <a:r>
              <a:rPr lang="cs-CZ" sz="4000" dirty="0" err="1" smtClean="0"/>
              <a:t>držáček</a:t>
            </a:r>
            <a:endParaRPr lang="cs-CZ" sz="4000" dirty="0" smtClean="0"/>
          </a:p>
          <a:p>
            <a:pPr marL="0" lvl="0" indent="0">
              <a:buNone/>
            </a:pPr>
            <a:r>
              <a:rPr lang="cs-CZ" sz="4000" dirty="0"/>
              <a:t>o</a:t>
            </a:r>
            <a:r>
              <a:rPr lang="cs-CZ" sz="4000" dirty="0" smtClean="0"/>
              <a:t>tvírák na konzervy</a:t>
            </a:r>
            <a:endParaRPr lang="cs-CZ" sz="4000" dirty="0"/>
          </a:p>
          <a:p>
            <a:endParaRPr lang="cs-CZ" dirty="0"/>
          </a:p>
        </p:txBody>
      </p:sp>
      <p:sp>
        <p:nvSpPr>
          <p:cNvPr id="5" name="Výbuch 1 4"/>
          <p:cNvSpPr/>
          <p:nvPr/>
        </p:nvSpPr>
        <p:spPr>
          <a:xfrm rot="1412200">
            <a:off x="5534857" y="5592530"/>
            <a:ext cx="501956" cy="599202"/>
          </a:xfrm>
          <a:prstGeom prst="irregularSeal1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1" t="12358" r="2111" b="15916"/>
          <a:stretch/>
        </p:blipFill>
        <p:spPr bwMode="auto">
          <a:xfrm>
            <a:off x="209862" y="103924"/>
            <a:ext cx="6666394" cy="3772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2491787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411760" y="3423930"/>
            <a:ext cx="6552728" cy="2832214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endParaRPr lang="cs-CZ" sz="3600" dirty="0" smtClean="0"/>
          </a:p>
          <a:p>
            <a:pPr marL="0" lvl="0" indent="0">
              <a:buNone/>
            </a:pPr>
            <a:r>
              <a:rPr lang="cs-CZ" sz="4000" dirty="0" smtClean="0"/>
              <a:t>lžíce</a:t>
            </a:r>
          </a:p>
          <a:p>
            <a:pPr marL="0" lvl="0" indent="0">
              <a:buNone/>
            </a:pPr>
            <a:r>
              <a:rPr lang="cs-CZ" sz="4000" dirty="0" smtClean="0"/>
              <a:t>vařečky</a:t>
            </a:r>
          </a:p>
          <a:p>
            <a:pPr marL="0" lvl="0" indent="0">
              <a:buNone/>
            </a:pPr>
            <a:r>
              <a:rPr lang="cs-CZ" sz="4000" dirty="0" smtClean="0"/>
              <a:t>vidličky</a:t>
            </a:r>
            <a:endParaRPr lang="cs-CZ" sz="4000" dirty="0"/>
          </a:p>
          <a:p>
            <a:endParaRPr lang="cs-CZ" dirty="0"/>
          </a:p>
        </p:txBody>
      </p:sp>
      <p:sp>
        <p:nvSpPr>
          <p:cNvPr id="5" name="Výbuch 1 4"/>
          <p:cNvSpPr/>
          <p:nvPr/>
        </p:nvSpPr>
        <p:spPr>
          <a:xfrm rot="1412200">
            <a:off x="4883241" y="4794452"/>
            <a:ext cx="444445" cy="467167"/>
          </a:xfrm>
          <a:prstGeom prst="irregularSeal1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170" name="Picture 2" descr="http://upload.wikimedia.org/wikipedia/commons/6/6b/3kochl%C3%B6ffe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757" y="116632"/>
            <a:ext cx="5084564" cy="3278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7290945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411760" y="3423930"/>
            <a:ext cx="6552728" cy="2832214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endParaRPr lang="cs-CZ" sz="3600" dirty="0" smtClean="0"/>
          </a:p>
          <a:p>
            <a:pPr marL="0" lvl="0" indent="0">
              <a:buNone/>
            </a:pPr>
            <a:r>
              <a:rPr lang="cs-CZ" sz="4000" dirty="0" smtClean="0"/>
              <a:t>lžíce</a:t>
            </a:r>
          </a:p>
          <a:p>
            <a:pPr marL="0" lvl="0" indent="0">
              <a:buNone/>
            </a:pPr>
            <a:r>
              <a:rPr lang="cs-CZ" sz="4000" dirty="0" smtClean="0"/>
              <a:t>vařečka</a:t>
            </a:r>
          </a:p>
          <a:p>
            <a:pPr marL="0" lvl="0" indent="0">
              <a:buNone/>
            </a:pPr>
            <a:r>
              <a:rPr lang="cs-CZ" sz="4000" dirty="0" smtClean="0"/>
              <a:t>naběračka</a:t>
            </a:r>
            <a:endParaRPr lang="cs-CZ" sz="4000" dirty="0"/>
          </a:p>
          <a:p>
            <a:endParaRPr lang="cs-CZ" dirty="0"/>
          </a:p>
        </p:txBody>
      </p:sp>
      <p:sp>
        <p:nvSpPr>
          <p:cNvPr id="5" name="Výbuch 1 4"/>
          <p:cNvSpPr/>
          <p:nvPr/>
        </p:nvSpPr>
        <p:spPr>
          <a:xfrm rot="1412200">
            <a:off x="5456094" y="5514532"/>
            <a:ext cx="444445" cy="467167"/>
          </a:xfrm>
          <a:prstGeom prst="irregularSeal1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892488" cy="27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3098591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Výbuch 1 4"/>
          <p:cNvSpPr/>
          <p:nvPr/>
        </p:nvSpPr>
        <p:spPr>
          <a:xfrm rot="1412200">
            <a:off x="8619668" y="1050410"/>
            <a:ext cx="448042" cy="475425"/>
          </a:xfrm>
          <a:prstGeom prst="irregularSeal1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5" t="9504" r="46442" b="4953"/>
          <a:stretch/>
        </p:blipFill>
        <p:spPr bwMode="auto">
          <a:xfrm>
            <a:off x="33933" y="66448"/>
            <a:ext cx="5774335" cy="6674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32040" y="260648"/>
            <a:ext cx="4104458" cy="591155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cs-CZ" sz="3600" dirty="0" smtClean="0"/>
          </a:p>
          <a:p>
            <a:pPr marL="0" lvl="0" indent="0">
              <a:buNone/>
            </a:pPr>
            <a:r>
              <a:rPr lang="cs-CZ" sz="36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</a:t>
            </a:r>
            <a:r>
              <a:rPr lang="cs-CZ" sz="36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uchyňský robot</a:t>
            </a:r>
          </a:p>
          <a:p>
            <a:pPr marL="0" lvl="0" indent="0">
              <a:buNone/>
            </a:pPr>
            <a:r>
              <a:rPr lang="cs-CZ" sz="40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vysavač</a:t>
            </a:r>
          </a:p>
          <a:p>
            <a:pPr marL="0" lvl="0" indent="0">
              <a:buNone/>
            </a:pPr>
            <a:r>
              <a:rPr lang="cs-CZ" sz="40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hmoždíř</a:t>
            </a:r>
            <a:endParaRPr lang="cs-CZ" sz="40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9778110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99592" y="3331706"/>
            <a:ext cx="7787208" cy="284049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cs-CZ" sz="3600" dirty="0" smtClean="0"/>
          </a:p>
          <a:p>
            <a:pPr marL="0" lvl="0" indent="0">
              <a:buNone/>
            </a:pPr>
            <a:r>
              <a:rPr lang="cs-CZ" sz="4000" dirty="0" smtClean="0"/>
              <a:t>kbelík</a:t>
            </a:r>
          </a:p>
          <a:p>
            <a:pPr marL="0" lvl="0" indent="0">
              <a:buNone/>
            </a:pPr>
            <a:r>
              <a:rPr lang="cs-CZ" sz="4000" dirty="0"/>
              <a:t>k</a:t>
            </a:r>
            <a:r>
              <a:rPr lang="cs-CZ" sz="4000" dirty="0" smtClean="0"/>
              <a:t>onev</a:t>
            </a:r>
          </a:p>
          <a:p>
            <a:pPr marL="0" lvl="0" indent="0">
              <a:buNone/>
            </a:pPr>
            <a:r>
              <a:rPr lang="cs-CZ" sz="4000" dirty="0"/>
              <a:t>k</a:t>
            </a:r>
            <a:r>
              <a:rPr lang="cs-CZ" sz="4000" dirty="0" smtClean="0"/>
              <a:t>onvička</a:t>
            </a:r>
            <a:endParaRPr lang="cs-CZ" sz="4000" dirty="0"/>
          </a:p>
          <a:p>
            <a:endParaRPr lang="cs-CZ" dirty="0"/>
          </a:p>
        </p:txBody>
      </p:sp>
      <p:sp>
        <p:nvSpPr>
          <p:cNvPr id="5" name="Výbuch 1 4"/>
          <p:cNvSpPr/>
          <p:nvPr/>
        </p:nvSpPr>
        <p:spPr>
          <a:xfrm rot="1412200">
            <a:off x="3362632" y="5558927"/>
            <a:ext cx="473201" cy="533185"/>
          </a:xfrm>
          <a:prstGeom prst="irregularSeal1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ový popisek 6"/>
          <p:cNvSpPr/>
          <p:nvPr/>
        </p:nvSpPr>
        <p:spPr>
          <a:xfrm>
            <a:off x="5543491" y="4509120"/>
            <a:ext cx="3456384" cy="1584176"/>
          </a:xfrm>
          <a:prstGeom prst="wedgeRectCallout">
            <a:avLst>
              <a:gd name="adj1" fmla="val -101879"/>
              <a:gd name="adj2" fmla="val 39595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3"/>
                </a:solidFill>
              </a:rPr>
              <a:t>Jestli víš, k čemu slouží, připočítej si další bod.</a:t>
            </a:r>
            <a:endParaRPr lang="cs-CZ" sz="2800" dirty="0">
              <a:solidFill>
                <a:schemeClr val="accent3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7982"/>
            <a:ext cx="6524488" cy="3663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920389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907704" y="3573016"/>
            <a:ext cx="6779096" cy="2599184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endParaRPr lang="cs-CZ" sz="3600" dirty="0" smtClean="0"/>
          </a:p>
          <a:p>
            <a:pPr marL="0" lvl="0" indent="0">
              <a:buNone/>
            </a:pPr>
            <a:r>
              <a:rPr lang="cs-CZ" sz="4000" dirty="0" smtClean="0"/>
              <a:t>vývrtka</a:t>
            </a:r>
          </a:p>
          <a:p>
            <a:pPr marL="0" lvl="0" indent="0">
              <a:buNone/>
            </a:pPr>
            <a:r>
              <a:rPr lang="cs-CZ" sz="4000" dirty="0" smtClean="0"/>
              <a:t>otvírák</a:t>
            </a:r>
          </a:p>
          <a:p>
            <a:pPr marL="0" lvl="0" indent="0">
              <a:buNone/>
            </a:pPr>
            <a:r>
              <a:rPr lang="cs-CZ" sz="4000" dirty="0" smtClean="0"/>
              <a:t>louskáček</a:t>
            </a:r>
            <a:endParaRPr lang="cs-CZ" sz="4000" dirty="0"/>
          </a:p>
          <a:p>
            <a:endParaRPr lang="cs-CZ" dirty="0"/>
          </a:p>
        </p:txBody>
      </p:sp>
      <p:sp>
        <p:nvSpPr>
          <p:cNvPr id="5" name="Výbuch 1 4"/>
          <p:cNvSpPr/>
          <p:nvPr/>
        </p:nvSpPr>
        <p:spPr>
          <a:xfrm rot="1412200">
            <a:off x="4196179" y="4978652"/>
            <a:ext cx="490087" cy="449568"/>
          </a:xfrm>
          <a:prstGeom prst="irregularSeal1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88" t="28514" r="23284" b="24415"/>
          <a:stretch/>
        </p:blipFill>
        <p:spPr bwMode="auto">
          <a:xfrm>
            <a:off x="1763688" y="54685"/>
            <a:ext cx="5683457" cy="3518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7344027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Výbuch 1 4"/>
          <p:cNvSpPr/>
          <p:nvPr/>
        </p:nvSpPr>
        <p:spPr>
          <a:xfrm rot="1412200">
            <a:off x="8698347" y="5595205"/>
            <a:ext cx="443656" cy="465357"/>
          </a:xfrm>
          <a:prstGeom prst="irregularSeal1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1" t="9907" r="2937" b="8034"/>
          <a:stretch/>
        </p:blipFill>
        <p:spPr bwMode="auto">
          <a:xfrm>
            <a:off x="149901" y="116632"/>
            <a:ext cx="4916773" cy="5711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83968" y="2407015"/>
            <a:ext cx="4752530" cy="432048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40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kbelík</a:t>
            </a:r>
          </a:p>
          <a:p>
            <a:pPr marL="0" lvl="0" indent="0">
              <a:buNone/>
            </a:pPr>
            <a:endParaRPr lang="cs-CZ" sz="4000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L="0" lvl="0" indent="0">
              <a:buNone/>
            </a:pPr>
            <a:r>
              <a:rPr lang="cs-CZ" sz="40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konvička</a:t>
            </a:r>
          </a:p>
          <a:p>
            <a:pPr marL="0" lvl="0" indent="0">
              <a:buNone/>
            </a:pPr>
            <a:endParaRPr lang="cs-CZ" sz="3600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L="0" lvl="0" indent="0">
              <a:buNone/>
            </a:pPr>
            <a:r>
              <a:rPr lang="cs-CZ" sz="36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rychlovarná konvice</a:t>
            </a:r>
            <a:endParaRPr lang="cs-CZ" sz="36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5982038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563888" y="1484784"/>
            <a:ext cx="5122912" cy="468741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cs-CZ" sz="3600" dirty="0" smtClean="0"/>
          </a:p>
          <a:p>
            <a:pPr marL="0" lvl="0" indent="0">
              <a:buNone/>
            </a:pPr>
            <a:r>
              <a:rPr lang="cs-CZ" sz="4000" dirty="0" smtClean="0"/>
              <a:t>ždímačka</a:t>
            </a:r>
          </a:p>
          <a:p>
            <a:pPr marL="0" lvl="0" indent="0">
              <a:buNone/>
            </a:pPr>
            <a:r>
              <a:rPr lang="cs-CZ" sz="4000" dirty="0" smtClean="0"/>
              <a:t>vysavač</a:t>
            </a:r>
          </a:p>
          <a:p>
            <a:pPr marL="0" lvl="0" indent="0">
              <a:buNone/>
            </a:pPr>
            <a:r>
              <a:rPr lang="cs-CZ" sz="4000" dirty="0" err="1" smtClean="0"/>
              <a:t>vytírač</a:t>
            </a:r>
            <a:endParaRPr lang="cs-CZ" sz="4000" dirty="0"/>
          </a:p>
          <a:p>
            <a:endParaRPr lang="cs-CZ" dirty="0"/>
          </a:p>
        </p:txBody>
      </p:sp>
      <p:sp>
        <p:nvSpPr>
          <p:cNvPr id="5" name="Výbuch 1 4"/>
          <p:cNvSpPr/>
          <p:nvPr/>
        </p:nvSpPr>
        <p:spPr>
          <a:xfrm rot="1412200">
            <a:off x="6119586" y="3121644"/>
            <a:ext cx="541705" cy="467167"/>
          </a:xfrm>
          <a:prstGeom prst="irregularSeal1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65" t="5196" r="15194" b="2172"/>
          <a:stretch/>
        </p:blipFill>
        <p:spPr bwMode="auto">
          <a:xfrm>
            <a:off x="755576" y="143759"/>
            <a:ext cx="2808000" cy="6678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935280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5" name="Výbuch 1 4"/>
          <p:cNvSpPr/>
          <p:nvPr/>
        </p:nvSpPr>
        <p:spPr>
          <a:xfrm rot="1412200">
            <a:off x="8482227" y="5447210"/>
            <a:ext cx="489718" cy="571818"/>
          </a:xfrm>
          <a:prstGeom prst="irregularSeal1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4876800" cy="535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27984" y="2348880"/>
            <a:ext cx="4258816" cy="424847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4000" dirty="0" smtClean="0"/>
              <a:t>foukač</a:t>
            </a:r>
          </a:p>
          <a:p>
            <a:pPr marL="0" lvl="0" indent="0">
              <a:buNone/>
            </a:pPr>
            <a:endParaRPr lang="cs-CZ" sz="4000" dirty="0" smtClean="0"/>
          </a:p>
          <a:p>
            <a:pPr marL="0" lvl="0" indent="0">
              <a:buNone/>
            </a:pPr>
            <a:r>
              <a:rPr lang="cs-CZ" sz="4000" dirty="0" smtClean="0"/>
              <a:t>rušič</a:t>
            </a:r>
          </a:p>
          <a:p>
            <a:pPr marL="0" lvl="0" indent="0">
              <a:buNone/>
            </a:pPr>
            <a:endParaRPr lang="cs-CZ" sz="4000" dirty="0" smtClean="0"/>
          </a:p>
          <a:p>
            <a:pPr marL="0" lvl="0" indent="0">
              <a:buNone/>
            </a:pPr>
            <a:r>
              <a:rPr lang="cs-CZ" sz="4000" dirty="0"/>
              <a:t>v</a:t>
            </a:r>
            <a:r>
              <a:rPr lang="cs-CZ" sz="4000" dirty="0" smtClean="0"/>
              <a:t>ysoušeč vlasů</a:t>
            </a:r>
            <a:endParaRPr lang="cs-CZ" sz="40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3484963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91880" y="4736270"/>
            <a:ext cx="5472607" cy="2121729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cs-CZ" sz="4000" dirty="0" smtClean="0"/>
              <a:t>opékač topinek</a:t>
            </a:r>
          </a:p>
          <a:p>
            <a:pPr marL="0" lvl="0" indent="0">
              <a:buNone/>
            </a:pPr>
            <a:r>
              <a:rPr lang="cs-CZ" sz="4000" dirty="0"/>
              <a:t>s</a:t>
            </a:r>
            <a:r>
              <a:rPr lang="cs-CZ" sz="4000" dirty="0" smtClean="0"/>
              <a:t>ušička ovoce</a:t>
            </a:r>
          </a:p>
          <a:p>
            <a:pPr marL="0" lvl="0" indent="0">
              <a:buNone/>
            </a:pPr>
            <a:r>
              <a:rPr lang="cs-CZ" sz="4000" dirty="0"/>
              <a:t>l</a:t>
            </a:r>
            <a:r>
              <a:rPr lang="cs-CZ" sz="4000" dirty="0" smtClean="0"/>
              <a:t>is na česnek</a:t>
            </a:r>
            <a:endParaRPr lang="cs-CZ" sz="4000" dirty="0"/>
          </a:p>
          <a:p>
            <a:endParaRPr lang="cs-CZ" dirty="0"/>
          </a:p>
        </p:txBody>
      </p:sp>
      <p:sp>
        <p:nvSpPr>
          <p:cNvPr id="5" name="Výbuch 1 4"/>
          <p:cNvSpPr/>
          <p:nvPr/>
        </p:nvSpPr>
        <p:spPr>
          <a:xfrm rot="1412200">
            <a:off x="7702136" y="4750792"/>
            <a:ext cx="518842" cy="637972"/>
          </a:xfrm>
          <a:prstGeom prst="irregularSeal1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4" t="3913" r="2329" b="2469"/>
          <a:stretch/>
        </p:blipFill>
        <p:spPr bwMode="auto">
          <a:xfrm>
            <a:off x="154130" y="147327"/>
            <a:ext cx="5445201" cy="4526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5265771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422126" y="2348880"/>
            <a:ext cx="3721874" cy="424847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cs-CZ" sz="3600" dirty="0" smtClean="0"/>
          </a:p>
          <a:p>
            <a:pPr marL="0" lvl="0" indent="0">
              <a:buNone/>
            </a:pPr>
            <a:r>
              <a:rPr lang="cs-CZ" sz="4000" dirty="0" smtClean="0"/>
              <a:t>kbelík</a:t>
            </a:r>
          </a:p>
          <a:p>
            <a:pPr marL="0" lvl="0" indent="0">
              <a:buNone/>
            </a:pPr>
            <a:r>
              <a:rPr lang="cs-CZ" sz="4000" dirty="0" smtClean="0"/>
              <a:t>hrnec</a:t>
            </a:r>
          </a:p>
          <a:p>
            <a:pPr marL="0" lvl="0" indent="0">
              <a:buNone/>
            </a:pPr>
            <a:r>
              <a:rPr lang="cs-CZ" sz="4000" dirty="0" smtClean="0"/>
              <a:t>konev</a:t>
            </a:r>
            <a:endParaRPr lang="cs-CZ" sz="4000" dirty="0"/>
          </a:p>
          <a:p>
            <a:endParaRPr lang="cs-CZ" dirty="0"/>
          </a:p>
        </p:txBody>
      </p:sp>
      <p:sp>
        <p:nvSpPr>
          <p:cNvPr id="5" name="Výbuch 1 4"/>
          <p:cNvSpPr/>
          <p:nvPr/>
        </p:nvSpPr>
        <p:spPr>
          <a:xfrm rot="1412200">
            <a:off x="7128952" y="2981329"/>
            <a:ext cx="790755" cy="709036"/>
          </a:xfrm>
          <a:prstGeom prst="irregularSeal1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63" r="15849"/>
          <a:stretch/>
        </p:blipFill>
        <p:spPr bwMode="auto">
          <a:xfrm>
            <a:off x="179512" y="116632"/>
            <a:ext cx="5242614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9476168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555776" y="3645024"/>
            <a:ext cx="6131024" cy="295232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4000" dirty="0" smtClean="0"/>
              <a:t>miska</a:t>
            </a:r>
          </a:p>
          <a:p>
            <a:pPr marL="0" lvl="0" indent="0">
              <a:buNone/>
            </a:pPr>
            <a:r>
              <a:rPr lang="cs-CZ" sz="4000" dirty="0" smtClean="0"/>
              <a:t>hrnec</a:t>
            </a:r>
          </a:p>
          <a:p>
            <a:pPr marL="0" lvl="0" indent="0">
              <a:buNone/>
            </a:pPr>
            <a:r>
              <a:rPr lang="cs-CZ" sz="4000" dirty="0" smtClean="0"/>
              <a:t>pánev</a:t>
            </a:r>
            <a:endParaRPr lang="cs-CZ" sz="4000" dirty="0"/>
          </a:p>
          <a:p>
            <a:endParaRPr lang="cs-CZ" dirty="0"/>
          </a:p>
        </p:txBody>
      </p:sp>
      <p:sp>
        <p:nvSpPr>
          <p:cNvPr id="5" name="Výbuch 1 4"/>
          <p:cNvSpPr/>
          <p:nvPr/>
        </p:nvSpPr>
        <p:spPr>
          <a:xfrm rot="1412200">
            <a:off x="4652438" y="5370830"/>
            <a:ext cx="428748" cy="469539"/>
          </a:xfrm>
          <a:prstGeom prst="irregularSeal1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04" b="20647"/>
          <a:stretch/>
        </p:blipFill>
        <p:spPr bwMode="auto">
          <a:xfrm>
            <a:off x="179512" y="116632"/>
            <a:ext cx="7736214" cy="3356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8578367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057749"/>
          </a:xfrm>
        </p:spPr>
        <p:txBody>
          <a:bodyPr>
            <a:normAutofit/>
          </a:bodyPr>
          <a:lstStyle/>
          <a:p>
            <a:pPr algn="l"/>
            <a:r>
              <a:rPr lang="cs-CZ" sz="4000" dirty="0" smtClean="0">
                <a:solidFill>
                  <a:srgbClr val="FF0000"/>
                </a:solidFill>
              </a:rPr>
              <a:t>Chvála vítězům,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47664" y="4869160"/>
            <a:ext cx="6696744" cy="1008112"/>
          </a:xfrm>
        </p:spPr>
        <p:txBody>
          <a:bodyPr>
            <a:normAutofit/>
          </a:bodyPr>
          <a:lstStyle/>
          <a:p>
            <a:pPr algn="l"/>
            <a:r>
              <a:rPr lang="cs-CZ" sz="4000" dirty="0" smtClean="0">
                <a:ln>
                  <a:solidFill>
                    <a:schemeClr val="accent6">
                      <a:lumMod val="25000"/>
                    </a:schemeClr>
                  </a:solidFill>
                </a:ln>
                <a:solidFill>
                  <a:srgbClr val="FF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Čest poraženým!</a:t>
            </a:r>
            <a:endParaRPr lang="cs-CZ" sz="4000" dirty="0">
              <a:ln>
                <a:solidFill>
                  <a:schemeClr val="accent6">
                    <a:lumMod val="25000"/>
                  </a:schemeClr>
                </a:solidFill>
              </a:ln>
              <a:solidFill>
                <a:srgbClr val="FF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323528" y="692696"/>
            <a:ext cx="1800200" cy="1656184"/>
          </a:xfrm>
          <a:prstGeom prst="smileyFac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Zaoblený obdélníkový popisek 4"/>
          <p:cNvSpPr/>
          <p:nvPr/>
        </p:nvSpPr>
        <p:spPr>
          <a:xfrm>
            <a:off x="3401101" y="1520788"/>
            <a:ext cx="4267243" cy="1620180"/>
          </a:xfrm>
          <a:prstGeom prst="wedgeRoundRectCallout">
            <a:avLst>
              <a:gd name="adj1" fmla="val -90316"/>
              <a:gd name="adj2" fmla="val -23548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70C0"/>
                </a:solidFill>
              </a:rPr>
              <a:t>Kolik jste získali celkem bodů?</a:t>
            </a:r>
            <a:endParaRPr lang="cs-CZ" sz="3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7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3"/>
            <a:ext cx="8208912" cy="432047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 smtClean="0"/>
              <a:t>Seznam použitých materiálů: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548680"/>
            <a:ext cx="9144000" cy="630932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487025"/>
            <a:ext cx="8784976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1200" dirty="0"/>
          </a:p>
          <a:p>
            <a:r>
              <a:rPr lang="cs-CZ" sz="1200" dirty="0" smtClean="0"/>
              <a:t>RAINER </a:t>
            </a:r>
            <a:r>
              <a:rPr lang="cs-CZ" sz="1200" dirty="0"/>
              <a:t>ZENZ.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16.3.2013]. Dostupný na WWW: </a:t>
            </a: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upload.wikimedia.org/wikipedia/commons/c/c2/Fleischwolf.ganz.jpg</a:t>
            </a:r>
            <a:r>
              <a:rPr lang="cs-CZ" sz="1200" dirty="0" smtClean="0"/>
              <a:t> </a:t>
            </a:r>
            <a:endParaRPr lang="cs-CZ" sz="1200" dirty="0"/>
          </a:p>
          <a:p>
            <a:r>
              <a:rPr lang="cs-CZ" sz="1200" dirty="0"/>
              <a:t>VOLNÉ DÍLO.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16.3.2013]. Dostupný na WWW: </a:t>
            </a:r>
            <a:r>
              <a:rPr lang="cs-CZ" sz="1200" dirty="0">
                <a:hlinkClick r:id="rId4"/>
              </a:rPr>
              <a:t>http://upload.wikimedia.org/wikipedia/commons/d/df/Trunk_1.jpg</a:t>
            </a:r>
            <a:r>
              <a:rPr lang="cs-CZ" sz="1200" dirty="0"/>
              <a:t> </a:t>
            </a:r>
          </a:p>
          <a:p>
            <a:r>
              <a:rPr lang="cs-CZ" sz="1200" dirty="0" smtClean="0"/>
              <a:t>GOVAN</a:t>
            </a:r>
            <a:r>
              <a:rPr lang="cs-CZ" sz="1200" dirty="0"/>
              <a:t>, </a:t>
            </a:r>
            <a:r>
              <a:rPr lang="cs-CZ" sz="1200" dirty="0" err="1"/>
              <a:t>Donovan</a:t>
            </a:r>
            <a:r>
              <a:rPr lang="cs-CZ" sz="1200" dirty="0"/>
              <a:t>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1.4.2013]. Dostupný na WWW: </a:t>
            </a: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upload.wikimedia.org/wikipedia/commons/f/f4/Zest_Grater.jpg</a:t>
            </a:r>
            <a:r>
              <a:rPr lang="cs-CZ" sz="1200" dirty="0" smtClean="0"/>
              <a:t> </a:t>
            </a:r>
            <a:endParaRPr lang="cs-CZ" sz="1200" dirty="0"/>
          </a:p>
          <a:p>
            <a:r>
              <a:rPr lang="cs-CZ" sz="1200" dirty="0" smtClean="0"/>
              <a:t>LI-SUNG</a:t>
            </a:r>
            <a:r>
              <a:rPr lang="cs-CZ" sz="1200" dirty="0"/>
              <a:t>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1.4.2013]. Dostupný na WWW: </a:t>
            </a:r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upload.wikimedia.org/wikipedia/commons/4/4d/Electric_iron_lie.jpg</a:t>
            </a:r>
            <a:r>
              <a:rPr lang="cs-CZ" sz="1200" dirty="0" smtClean="0"/>
              <a:t> </a:t>
            </a:r>
            <a:endParaRPr lang="cs-CZ" sz="1200" dirty="0"/>
          </a:p>
          <a:p>
            <a:r>
              <a:rPr lang="cs-CZ" sz="1200" dirty="0"/>
              <a:t>GOVAN, </a:t>
            </a:r>
            <a:r>
              <a:rPr lang="cs-CZ" sz="1200" dirty="0" err="1"/>
              <a:t>Donovan</a:t>
            </a:r>
            <a:r>
              <a:rPr lang="cs-CZ" sz="1200" dirty="0"/>
              <a:t>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1.4.2013]. Dostupný na WWW: </a:t>
            </a: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upload.wikimedia.org/wikipedia/commons/0/00/Sieve.jpg</a:t>
            </a:r>
            <a:r>
              <a:rPr lang="cs-CZ" sz="1200" dirty="0" smtClean="0"/>
              <a:t> </a:t>
            </a:r>
          </a:p>
          <a:p>
            <a:r>
              <a:rPr lang="cs-CZ" sz="1200" dirty="0"/>
              <a:t>DO'NEIL.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1.4.2013]. Dostupný na WWW: </a:t>
            </a:r>
            <a:r>
              <a:rPr lang="cs-CZ" sz="1200" dirty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upload.wikimedia.org/wikipedia/commons/0/0e/Kevgir.JPG</a:t>
            </a:r>
            <a:r>
              <a:rPr lang="cs-CZ" sz="1200" dirty="0" smtClean="0"/>
              <a:t> </a:t>
            </a:r>
            <a:endParaRPr lang="cs-CZ" sz="1200" dirty="0"/>
          </a:p>
          <a:p>
            <a:r>
              <a:rPr lang="cs-CZ" sz="1200" dirty="0"/>
              <a:t>DUNN, Andrew.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1.4.2013]. Dostupný na WWW: </a:t>
            </a:r>
            <a:r>
              <a:rPr lang="cs-CZ" sz="1200" dirty="0">
                <a:hlinkClick r:id="rId9"/>
              </a:rPr>
              <a:t>http://</a:t>
            </a:r>
            <a:r>
              <a:rPr lang="cs-CZ" sz="1200" dirty="0" smtClean="0">
                <a:hlinkClick r:id="rId9"/>
              </a:rPr>
              <a:t>upload.wikimedia.org/wikipedia/commons/1/17/Winged_corkscrew.jpg</a:t>
            </a:r>
            <a:r>
              <a:rPr lang="cs-CZ" sz="1200" dirty="0" smtClean="0"/>
              <a:t> </a:t>
            </a:r>
          </a:p>
          <a:p>
            <a:r>
              <a:rPr lang="cs-CZ" sz="1200" dirty="0" smtClean="0"/>
              <a:t> </a:t>
            </a:r>
            <a:r>
              <a:rPr lang="cs-CZ" sz="1200" dirty="0"/>
              <a:t>REISKOFFER, </a:t>
            </a:r>
            <a:r>
              <a:rPr lang="cs-CZ" sz="1200" dirty="0" err="1"/>
              <a:t>Donar</a:t>
            </a:r>
            <a:r>
              <a:rPr lang="cs-CZ" sz="1200" dirty="0"/>
              <a:t>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1.4.2013]. Dostupný na WWW: </a:t>
            </a:r>
            <a:r>
              <a:rPr lang="cs-CZ" sz="1200" dirty="0">
                <a:hlinkClick r:id="rId10"/>
              </a:rPr>
              <a:t>http://</a:t>
            </a:r>
            <a:r>
              <a:rPr lang="cs-CZ" sz="1200" dirty="0" smtClean="0">
                <a:hlinkClick r:id="rId10"/>
              </a:rPr>
              <a:t>upload.wikimedia.org/wikipedia/commons/2/25/Can_opener.JPG</a:t>
            </a:r>
            <a:r>
              <a:rPr lang="cs-CZ" sz="1200" dirty="0" smtClean="0"/>
              <a:t> </a:t>
            </a:r>
          </a:p>
          <a:p>
            <a:r>
              <a:rPr lang="cs-CZ" sz="1200" dirty="0" smtClean="0"/>
              <a:t>PENG</a:t>
            </a:r>
            <a:r>
              <a:rPr lang="cs-CZ" sz="1200" dirty="0"/>
              <a:t>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1.4.2013]. Dostupný na WWW: </a:t>
            </a:r>
            <a:r>
              <a:rPr lang="cs-CZ" sz="1200" dirty="0">
                <a:hlinkClick r:id="rId11"/>
              </a:rPr>
              <a:t>http://</a:t>
            </a:r>
            <a:r>
              <a:rPr lang="cs-CZ" sz="1200" dirty="0" smtClean="0">
                <a:hlinkClick r:id="rId11"/>
              </a:rPr>
              <a:t>upload.wikimedia.org/wikipedia/commons/6/6b/3kochl%C3%B6ffel.JPG</a:t>
            </a:r>
            <a:r>
              <a:rPr lang="cs-CZ" sz="1200" dirty="0" smtClean="0"/>
              <a:t> </a:t>
            </a:r>
          </a:p>
          <a:p>
            <a:r>
              <a:rPr lang="cs-CZ" sz="1200" dirty="0"/>
              <a:t>VOLNÉ DÍLO.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1.4.2013]. Dostupný na WWW: </a:t>
            </a:r>
            <a:r>
              <a:rPr lang="cs-CZ" sz="1200" dirty="0">
                <a:hlinkClick r:id="rId12"/>
              </a:rPr>
              <a:t>http://</a:t>
            </a:r>
            <a:r>
              <a:rPr lang="cs-CZ" sz="1200" dirty="0" smtClean="0">
                <a:hlinkClick r:id="rId12"/>
              </a:rPr>
              <a:t>upload.wikimedia.org/wikipedia/commons/6/61/Ladle_silver_1876-7.JPG</a:t>
            </a:r>
            <a:r>
              <a:rPr lang="cs-CZ" sz="1200" dirty="0" smtClean="0"/>
              <a:t> </a:t>
            </a:r>
            <a:endParaRPr lang="cs-CZ" sz="1200" dirty="0"/>
          </a:p>
          <a:p>
            <a:r>
              <a:rPr lang="cs-CZ" sz="1200" dirty="0" smtClean="0"/>
              <a:t>VOLNÉ </a:t>
            </a:r>
            <a:r>
              <a:rPr lang="cs-CZ" sz="1200" dirty="0"/>
              <a:t>DÍLO.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1.4.2013]. Dostupný na WWW: </a:t>
            </a:r>
            <a:r>
              <a:rPr lang="cs-CZ" sz="1200" dirty="0">
                <a:hlinkClick r:id="rId13"/>
              </a:rPr>
              <a:t>http://</a:t>
            </a:r>
            <a:r>
              <a:rPr lang="cs-CZ" sz="1200" dirty="0" smtClean="0">
                <a:hlinkClick r:id="rId13"/>
              </a:rPr>
              <a:t>upload.wikimedia.org/wikipedia/commons/1/17/Small_appliance.jpg</a:t>
            </a:r>
            <a:r>
              <a:rPr lang="cs-CZ" sz="1200" dirty="0" smtClean="0"/>
              <a:t> </a:t>
            </a:r>
            <a:endParaRPr lang="cs-CZ" sz="1200" dirty="0"/>
          </a:p>
          <a:p>
            <a:r>
              <a:rPr lang="cs-CZ" sz="1200" dirty="0"/>
              <a:t>DAKE.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1.4.2013]. Dostupný na WWW: </a:t>
            </a:r>
            <a:r>
              <a:rPr lang="cs-CZ" sz="1200" dirty="0">
                <a:hlinkClick r:id="rId14"/>
              </a:rPr>
              <a:t>http://</a:t>
            </a:r>
            <a:r>
              <a:rPr lang="cs-CZ" sz="1200" dirty="0" smtClean="0">
                <a:hlinkClick r:id="rId14"/>
              </a:rPr>
              <a:t>upload.wikimedia.org/wikipedia/commons/e/ef/Watercan.png</a:t>
            </a:r>
            <a:r>
              <a:rPr lang="cs-CZ" sz="1200" dirty="0" smtClean="0"/>
              <a:t> </a:t>
            </a:r>
          </a:p>
          <a:p>
            <a:r>
              <a:rPr lang="cs-CZ" sz="1200" dirty="0" smtClean="0"/>
              <a:t>VOLNÉ </a:t>
            </a:r>
            <a:r>
              <a:rPr lang="cs-CZ" sz="1200" dirty="0"/>
              <a:t>DÍLO.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1.4.2013]. Dostupný na WWW: </a:t>
            </a:r>
            <a:r>
              <a:rPr lang="cs-CZ" sz="1200" dirty="0">
                <a:hlinkClick r:id="rId15"/>
              </a:rPr>
              <a:t>http://</a:t>
            </a:r>
            <a:r>
              <a:rPr lang="cs-CZ" sz="1200" dirty="0" smtClean="0">
                <a:hlinkClick r:id="rId15"/>
              </a:rPr>
              <a:t>upload.wikimedia.org/wikipedia/commons/d/da/Bottle_Opener.jpg</a:t>
            </a:r>
            <a:r>
              <a:rPr lang="cs-CZ" sz="1200" dirty="0" smtClean="0"/>
              <a:t> </a:t>
            </a:r>
            <a:endParaRPr lang="cs-CZ" sz="1200" dirty="0"/>
          </a:p>
          <a:p>
            <a:r>
              <a:rPr lang="cs-CZ" sz="1200" dirty="0"/>
              <a:t>VOLNÉ DÍLO.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1.4.2013]. Dostupný na WWW: </a:t>
            </a:r>
            <a:r>
              <a:rPr lang="cs-CZ" sz="1200" dirty="0">
                <a:hlinkClick r:id="rId16"/>
              </a:rPr>
              <a:t>http://</a:t>
            </a:r>
            <a:r>
              <a:rPr lang="cs-CZ" sz="1200" dirty="0" smtClean="0">
                <a:hlinkClick r:id="rId16"/>
              </a:rPr>
              <a:t>upload.wikimedia.org/wikipedia/commons/8/8e/Electric_kettle.jpg</a:t>
            </a:r>
            <a:r>
              <a:rPr lang="cs-CZ" sz="1200" dirty="0" smtClean="0"/>
              <a:t> </a:t>
            </a:r>
          </a:p>
          <a:p>
            <a:r>
              <a:rPr lang="cs-CZ" sz="1200" dirty="0" smtClean="0"/>
              <a:t>CHE</a:t>
            </a:r>
            <a:r>
              <a:rPr lang="cs-CZ" sz="1200" dirty="0"/>
              <a:t>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1.4.2013]. Dostupný na WWW: </a:t>
            </a:r>
            <a:r>
              <a:rPr lang="cs-CZ" sz="1200" dirty="0">
                <a:hlinkClick r:id="rId17"/>
              </a:rPr>
              <a:t>http://</a:t>
            </a:r>
            <a:r>
              <a:rPr lang="cs-CZ" sz="1200" dirty="0" smtClean="0">
                <a:hlinkClick r:id="rId17"/>
              </a:rPr>
              <a:t>upload.wikimedia.org/wikipedia/commons/a/af/Vacuum_cleaner.jpg</a:t>
            </a:r>
            <a:r>
              <a:rPr lang="cs-CZ" sz="1200" dirty="0" smtClean="0"/>
              <a:t> </a:t>
            </a:r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957459110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476672"/>
            <a:ext cx="9036496" cy="39415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1200" dirty="0" smtClean="0"/>
          </a:p>
          <a:p>
            <a:r>
              <a:rPr lang="cs-CZ" sz="1200" dirty="0"/>
              <a:t>REAPERMAN.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17.3.2013]. Dostupný na WWW: </a:t>
            </a: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upload.wikimedia.org/wikipedia/commons/5/50/Hmo%C5%BEd%C3%AD%C5%99.JPG</a:t>
            </a:r>
            <a:r>
              <a:rPr lang="cs-CZ" sz="1200" dirty="0" smtClean="0"/>
              <a:t> </a:t>
            </a:r>
          </a:p>
          <a:p>
            <a:r>
              <a:rPr lang="en-US" sz="1200" dirty="0" smtClean="0"/>
              <a:t>MAGNUS </a:t>
            </a:r>
            <a:r>
              <a:rPr lang="en-US" sz="1200" dirty="0"/>
              <a:t>MANSKE. </a:t>
            </a:r>
            <a:r>
              <a:rPr lang="en-US" sz="1200" i="1" dirty="0"/>
              <a:t>Wikimedia Commons</a:t>
            </a:r>
            <a:r>
              <a:rPr lang="en-US" sz="1200" dirty="0"/>
              <a:t> [online]. [cit. 1.4.2013]. </a:t>
            </a:r>
            <a:r>
              <a:rPr lang="en-US" sz="1200" dirty="0" err="1"/>
              <a:t>Dostupný</a:t>
            </a:r>
            <a:r>
              <a:rPr lang="en-US" sz="1200" dirty="0"/>
              <a:t> </a:t>
            </a:r>
            <a:r>
              <a:rPr lang="en-US" sz="1200" dirty="0" err="1"/>
              <a:t>na</a:t>
            </a:r>
            <a:r>
              <a:rPr lang="en-US" sz="1200" dirty="0"/>
              <a:t> WWW: </a:t>
            </a:r>
            <a:r>
              <a:rPr lang="en-US" sz="1200" dirty="0">
                <a:hlinkClick r:id="rId4"/>
              </a:rPr>
              <a:t>http://</a:t>
            </a:r>
            <a:r>
              <a:rPr lang="en-US" sz="1200" dirty="0" smtClean="0">
                <a:hlinkClick r:id="rId4"/>
              </a:rPr>
              <a:t>upload.wikimedia.org/wikipedia/commons/8/82/Hair_dryer.jpg</a:t>
            </a:r>
            <a:r>
              <a:rPr lang="cs-CZ" sz="1200" dirty="0" smtClean="0"/>
              <a:t> </a:t>
            </a:r>
            <a:endParaRPr lang="cs-CZ" sz="1200" dirty="0">
              <a:hlinkClick r:id="rId5"/>
            </a:endParaRPr>
          </a:p>
          <a:p>
            <a:r>
              <a:rPr lang="nl-NL" sz="1200" dirty="0"/>
              <a:t>GOVAN, Donovan. </a:t>
            </a:r>
            <a:r>
              <a:rPr lang="nl-NL" sz="1200" i="1" dirty="0"/>
              <a:t>WikimediaCommons</a:t>
            </a:r>
            <a:r>
              <a:rPr lang="nl-NL" sz="1200" dirty="0"/>
              <a:t> [online]. [cit. 1.4.2013]. Dostupný na WWW: </a:t>
            </a:r>
            <a:r>
              <a:rPr lang="nl-NL" sz="1200" dirty="0">
                <a:hlinkClick r:id="rId6"/>
              </a:rPr>
              <a:t>http://</a:t>
            </a:r>
            <a:r>
              <a:rPr lang="nl-NL" sz="1200" dirty="0" smtClean="0">
                <a:hlinkClick r:id="rId6"/>
              </a:rPr>
              <a:t>upload.wikimedia.org/wikipedia/commons/8/8f/Toaster.jpg</a:t>
            </a:r>
            <a:r>
              <a:rPr lang="cs-CZ" sz="1200" dirty="0" smtClean="0"/>
              <a:t> </a:t>
            </a:r>
          </a:p>
          <a:p>
            <a:r>
              <a:rPr lang="cs-CZ" sz="1200" dirty="0"/>
              <a:t>VOLNÉ DÍLO.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1.4.2013]. Dostupný na WWW: </a:t>
            </a: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upload.wikimedia.org/wikipedia/commons/3/31/Balde.PNG</a:t>
            </a:r>
            <a:r>
              <a:rPr lang="cs-CZ" sz="1200" dirty="0" smtClean="0"/>
              <a:t> </a:t>
            </a:r>
          </a:p>
          <a:p>
            <a:r>
              <a:rPr lang="cs-CZ" sz="1200" dirty="0" smtClean="0"/>
              <a:t>VOLNÉ </a:t>
            </a:r>
            <a:r>
              <a:rPr lang="cs-CZ" sz="1200" dirty="0"/>
              <a:t>DÍLO.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1.4.2013]. Dostupný na WWW: </a:t>
            </a:r>
            <a:r>
              <a:rPr lang="cs-CZ" sz="1200" dirty="0">
                <a:hlinkClick r:id="rId8"/>
              </a:rPr>
              <a:t>http://upload.wikimedia.org/wikipedia/commons/4/4f/Pfanne_%</a:t>
            </a:r>
            <a:r>
              <a:rPr lang="cs-CZ" sz="1200" dirty="0" smtClean="0">
                <a:hlinkClick r:id="rId8"/>
              </a:rPr>
              <a:t>28Email%29.jpg</a:t>
            </a:r>
            <a:r>
              <a:rPr lang="cs-CZ" sz="1200" dirty="0" smtClean="0"/>
              <a:t> </a:t>
            </a:r>
            <a:endParaRPr lang="cs-CZ" sz="1200" dirty="0">
              <a:hlinkClick r:id="rId5"/>
            </a:endParaRPr>
          </a:p>
          <a:p>
            <a:endParaRPr lang="cs-CZ" sz="1200" dirty="0" smtClean="0">
              <a:hlinkClick r:id="rId5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200" dirty="0">
                <a:latin typeface="Arial"/>
                <a:ea typeface="Calibri"/>
                <a:cs typeface="Times New Roman"/>
              </a:rPr>
              <a:t>ŠTIKOVÁ, Věra. </a:t>
            </a:r>
            <a:r>
              <a:rPr lang="cs-CZ" sz="1200" i="1" dirty="0">
                <a:latin typeface="Arial"/>
                <a:ea typeface="Calibri"/>
                <a:cs typeface="Times New Roman"/>
              </a:rPr>
              <a:t>Metodický průvodce učební prvouka</a:t>
            </a:r>
            <a:r>
              <a:rPr lang="cs-CZ" sz="1200" dirty="0">
                <a:latin typeface="Arial"/>
                <a:ea typeface="Calibri"/>
                <a:cs typeface="Times New Roman"/>
              </a:rPr>
              <a:t>. Ilustrace Alena </a:t>
            </a:r>
            <a:r>
              <a:rPr lang="cs-CZ" sz="1200" dirty="0" err="1">
                <a:latin typeface="Arial"/>
                <a:ea typeface="Calibri"/>
                <a:cs typeface="Times New Roman"/>
              </a:rPr>
              <a:t>Baisová</a:t>
            </a:r>
            <a:r>
              <a:rPr lang="cs-CZ" sz="1200" dirty="0">
                <a:latin typeface="Arial"/>
                <a:ea typeface="Calibri"/>
                <a:cs typeface="Times New Roman"/>
              </a:rPr>
              <a:t>. Brno: Nová škola, 2004, 43 s. ISBN 80-728-9065-4.</a:t>
            </a:r>
            <a:endParaRPr lang="cs-CZ" sz="1200" dirty="0">
              <a:latin typeface="Calibri"/>
              <a:ea typeface="Calibri"/>
              <a:cs typeface="Times New Roman"/>
            </a:endParaRPr>
          </a:p>
          <a:p>
            <a:r>
              <a:rPr lang="cs-CZ" sz="1200" dirty="0"/>
              <a:t>ŠTIKOVÁ, Věra. </a:t>
            </a:r>
            <a:r>
              <a:rPr lang="cs-CZ" sz="1200" i="1" dirty="0"/>
              <a:t>Metodický průvodce učebnicí prvouka 3</a:t>
            </a:r>
            <a:r>
              <a:rPr lang="cs-CZ" sz="1200" dirty="0"/>
              <a:t>. Brno, nám. SNP 9: Nová škola, 2007, ISBN 80-7289-065-4.</a:t>
            </a:r>
          </a:p>
          <a:p>
            <a:endParaRPr lang="cs-CZ" sz="1200" dirty="0">
              <a:hlinkClick r:id="rId5"/>
            </a:endParaRPr>
          </a:p>
          <a:p>
            <a:endParaRPr lang="cs-CZ" sz="1200" dirty="0" smtClean="0">
              <a:hlinkClick r:id="rId5"/>
            </a:endParaRPr>
          </a:p>
          <a:p>
            <a:endParaRPr lang="cs-CZ" sz="1200" dirty="0">
              <a:hlinkClick r:id="rId5"/>
            </a:endParaRPr>
          </a:p>
          <a:p>
            <a:endParaRPr lang="cs-CZ" sz="1200" dirty="0" smtClean="0">
              <a:hlinkClick r:id="rId5"/>
            </a:endParaRPr>
          </a:p>
          <a:p>
            <a:endParaRPr lang="cs-CZ" sz="1200" dirty="0">
              <a:hlinkClick r:id="rId5"/>
            </a:endParaRPr>
          </a:p>
          <a:p>
            <a:endParaRPr lang="cs-CZ" sz="1200" dirty="0" smtClean="0">
              <a:hlinkClick r:id="rId5"/>
            </a:endParaRPr>
          </a:p>
        </p:txBody>
      </p:sp>
    </p:spTree>
    <p:extLst>
      <p:ext uri="{BB962C8B-B14F-4D97-AF65-F5344CB8AC3E}">
        <p14:creationId xmlns:p14="http://schemas.microsoft.com/office/powerpoint/2010/main" val="2278854373"/>
      </p:ext>
    </p:extLst>
  </p:cSld>
  <p:clrMapOvr>
    <a:masterClrMapping/>
  </p:clrMapOvr>
  <p:transition spd="slow">
    <p:split dir="in"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Šablona návrhu s tikajícími hodinami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tiv systému Offic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návrhu s tikajícími hodinami</Template>
  <TotalTime>5224</TotalTime>
  <Words>675</Words>
  <Application>Microsoft Office PowerPoint</Application>
  <PresentationFormat>Předvádění na obrazovce (4:3)</PresentationFormat>
  <Paragraphs>140</Paragraphs>
  <Slides>26</Slides>
  <Notes>0</Notes>
  <HiddenSlides>4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26</vt:i4>
      </vt:variant>
    </vt:vector>
  </HeadingPairs>
  <TitlesOfParts>
    <vt:vector size="28" baseType="lpstr">
      <vt:lpstr>Šablona návrhu s tikajícími hodinami</vt:lpstr>
      <vt:lpstr>Talent</vt:lpstr>
      <vt:lpstr>Prezentace aplikace PowerPoint</vt:lpstr>
      <vt:lpstr>Anotace</vt:lpstr>
      <vt:lpstr>Hele, tady je velký kufr. </vt:lpstr>
      <vt:lpstr>Znáš nádobí, pomůcky a přístroje z domácnosti?  Umíš je pojmenovat?</vt:lpstr>
      <vt:lpstr>Prezentace aplikace PowerPoint</vt:lpstr>
      <vt:lpstr>Mlýnek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Chvála vítězům,</vt:lpstr>
      <vt:lpstr>Seznam použitých materiálů: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Milada</dc:creator>
  <cp:lastModifiedBy>Milada Pleskačová</cp:lastModifiedBy>
  <cp:revision>172</cp:revision>
  <dcterms:created xsi:type="dcterms:W3CDTF">2012-11-22T22:02:56Z</dcterms:created>
  <dcterms:modified xsi:type="dcterms:W3CDTF">2013-06-09T14:15:41Z</dcterms:modified>
</cp:coreProperties>
</file>