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Default Extension="pptx" ContentType="application/vnd.openxmlformats-officedocument.presentationml.presentation"/>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40" r:id="rId2"/>
  </p:sldMasterIdLst>
  <p:sldIdLst>
    <p:sldId id="311" r:id="rId3"/>
    <p:sldId id="257" r:id="rId4"/>
    <p:sldId id="259" r:id="rId5"/>
    <p:sldId id="308" r:id="rId6"/>
    <p:sldId id="312" r:id="rId7"/>
    <p:sldId id="313"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7" r:id="rId24"/>
    <p:sldId id="358" r:id="rId25"/>
    <p:sldId id="359" r:id="rId26"/>
    <p:sldId id="360" r:id="rId27"/>
    <p:sldId id="361" r:id="rId28"/>
    <p:sldId id="362" r:id="rId29"/>
    <p:sldId id="363" r:id="rId30"/>
    <p:sldId id="356" r:id="rId31"/>
    <p:sldId id="364" r:id="rId32"/>
    <p:sldId id="365" r:id="rId33"/>
    <p:sldId id="366" r:id="rId34"/>
    <p:sldId id="367" r:id="rId35"/>
    <p:sldId id="369" r:id="rId36"/>
    <p:sldId id="370" r:id="rId37"/>
    <p:sldId id="371" r:id="rId38"/>
    <p:sldId id="368" r:id="rId39"/>
    <p:sldId id="372" r:id="rId40"/>
    <p:sldId id="373" r:id="rId41"/>
    <p:sldId id="374" r:id="rId42"/>
    <p:sldId id="306" r:id="rId43"/>
    <p:sldId id="340" r:id="rId4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528" y="5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9.6.2013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9.6.2013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95EC1D4A-A796-47C3-A63E-CE236FB377E2}" type="datetimeFigureOut">
              <a:rPr lang="cs-CZ" smtClean="0"/>
              <a:t>9.6.2013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95EC1D4A-A796-47C3-A63E-CE236FB377E2}" type="datetimeFigureOut">
              <a:rPr lang="cs-CZ" smtClean="0"/>
              <a:t>9.6.2013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95EC1D4A-A796-47C3-A63E-CE236FB377E2}" type="datetimeFigureOut">
              <a:rPr lang="cs-CZ" smtClean="0"/>
              <a:t>9.6.2013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95EC1D4A-A796-47C3-A63E-CE236FB377E2}" type="datetimeFigureOut">
              <a:rPr lang="cs-CZ" smtClean="0"/>
              <a:t>9.6.2013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5EC1D4A-A796-47C3-A63E-CE236FB377E2}" type="datetimeFigureOut">
              <a:rPr lang="cs-CZ" smtClean="0"/>
              <a:t>9.6.2013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9.6.2013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t>9.6.2013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9.6.2013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t>9.6.2013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t>‹#›</a:t>
            </a:fld>
            <a:endParaRPr lang="cs-CZ"/>
          </a:p>
        </p:txBody>
      </p:sp>
    </p:spTree>
  </p:cSld>
  <p:clrMapOvr>
    <a:masterClrMapping/>
  </p:clrMapOvr>
  <p:transition spd="slow">
    <p:randomBar dir="vert"/>
    <p:sndAc>
      <p:stSnd>
        <p:snd r:embed="rId1" name="click.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lumMod val="65000"/>
                  <a:lumOff val="35000"/>
                </a:prstClr>
              </a:solidFill>
            </a:endParaRPr>
          </a:p>
        </p:txBody>
      </p:sp>
      <p:sp>
        <p:nvSpPr>
          <p:cNvPr id="6" name="Zástupný symbol pro číslo snímku 5"/>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2229041255"/>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lumMod val="65000"/>
                  <a:lumOff val="35000"/>
                </a:prstClr>
              </a:solidFill>
            </a:endParaRPr>
          </a:p>
        </p:txBody>
      </p:sp>
      <p:sp>
        <p:nvSpPr>
          <p:cNvPr id="6" name="Zástupný symbol pro číslo snímku 5"/>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3616181434"/>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lumMod val="65000"/>
                  <a:lumOff val="35000"/>
                </a:prstClr>
              </a:solidFill>
            </a:endParaRPr>
          </a:p>
        </p:txBody>
      </p:sp>
      <p:sp>
        <p:nvSpPr>
          <p:cNvPr id="6" name="Zástupný symbol pro číslo snímku 5"/>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1166582248"/>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lumMod val="65000"/>
                  <a:lumOff val="35000"/>
                </a:prstClr>
              </a:solidFill>
            </a:endParaRPr>
          </a:p>
        </p:txBody>
      </p:sp>
      <p:sp>
        <p:nvSpPr>
          <p:cNvPr id="7" name="Zástupný symbol pro číslo snímku 6"/>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4210331424"/>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lumMod val="65000"/>
                  <a:lumOff val="35000"/>
                </a:prstClr>
              </a:solidFill>
            </a:endParaRPr>
          </a:p>
        </p:txBody>
      </p:sp>
      <p:sp>
        <p:nvSpPr>
          <p:cNvPr id="9" name="Zástupný symbol pro číslo snímku 8"/>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3983231614"/>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lumMod val="65000"/>
                  <a:lumOff val="35000"/>
                </a:prstClr>
              </a:solidFill>
            </a:endParaRPr>
          </a:p>
        </p:txBody>
      </p:sp>
      <p:sp>
        <p:nvSpPr>
          <p:cNvPr id="5" name="Zástupný symbol pro číslo snímku 4"/>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3189962757"/>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lumMod val="65000"/>
                  <a:lumOff val="35000"/>
                </a:prstClr>
              </a:solidFill>
            </a:endParaRPr>
          </a:p>
        </p:txBody>
      </p:sp>
      <p:sp>
        <p:nvSpPr>
          <p:cNvPr id="4" name="Zástupný symbol pro číslo snímku 3"/>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2762610493"/>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lumMod val="65000"/>
                  <a:lumOff val="35000"/>
                </a:prstClr>
              </a:solidFill>
            </a:endParaRPr>
          </a:p>
        </p:txBody>
      </p:sp>
      <p:sp>
        <p:nvSpPr>
          <p:cNvPr id="7" name="Zástupný symbol pro číslo snímku 6"/>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1647288008"/>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lumMod val="65000"/>
                  <a:lumOff val="35000"/>
                </a:prstClr>
              </a:solidFill>
            </a:endParaRPr>
          </a:p>
        </p:txBody>
      </p:sp>
      <p:sp>
        <p:nvSpPr>
          <p:cNvPr id="7" name="Zástupný symbol pro číslo snímku 6"/>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186042586"/>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lumMod val="65000"/>
                  <a:lumOff val="35000"/>
                </a:prstClr>
              </a:solidFill>
            </a:endParaRPr>
          </a:p>
        </p:txBody>
      </p:sp>
      <p:sp>
        <p:nvSpPr>
          <p:cNvPr id="6" name="Zástupný symbol pro číslo snímku 5"/>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2423165181"/>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A99855F0-9026-45C3-AD13-C419F0EB990D}" type="datetimeFigureOut">
              <a:rPr lang="cs-CZ" smtClean="0">
                <a:solidFill>
                  <a:prstClr val="black">
                    <a:lumMod val="65000"/>
                    <a:lumOff val="35000"/>
                  </a:prstClr>
                </a:solidFill>
              </a:rPr>
              <a:pPr/>
              <a:t>9.6.2013</a:t>
            </a:fld>
            <a:endParaRPr lang="cs-CZ">
              <a:solidFill>
                <a:prstClr val="black">
                  <a:lumMod val="65000"/>
                  <a:lumOff val="3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lumMod val="65000"/>
                  <a:lumOff val="35000"/>
                </a:prstClr>
              </a:solidFill>
            </a:endParaRPr>
          </a:p>
        </p:txBody>
      </p:sp>
      <p:sp>
        <p:nvSpPr>
          <p:cNvPr id="6" name="Zástupný symbol pro číslo snímku 5"/>
          <p:cNvSpPr>
            <a:spLocks noGrp="1"/>
          </p:cNvSpPr>
          <p:nvPr>
            <p:ph type="sldNum" sz="quarter" idx="12"/>
          </p:nvPr>
        </p:nvSpPr>
        <p:spPr/>
        <p:txBody>
          <a:bodyPr/>
          <a:lstStyle/>
          <a:p>
            <a:fld id="{035D7716-1845-4E85-BA3E-ABE2AAEE33F0}" type="slidenum">
              <a:rPr lang="cs-CZ" smtClean="0">
                <a:solidFill>
                  <a:prstClr val="black">
                    <a:lumMod val="65000"/>
                    <a:lumOff val="35000"/>
                  </a:prstClr>
                </a:solidFill>
              </a:rPr>
              <a:pPr/>
              <a:t>‹#›</a:t>
            </a:fld>
            <a:endParaRPr lang="cs-CZ">
              <a:solidFill>
                <a:prstClr val="black">
                  <a:lumMod val="65000"/>
                  <a:lumOff val="35000"/>
                </a:prstClr>
              </a:solidFill>
            </a:endParaRPr>
          </a:p>
        </p:txBody>
      </p:sp>
    </p:spTree>
    <p:extLst>
      <p:ext uri="{BB962C8B-B14F-4D97-AF65-F5344CB8AC3E}">
        <p14:creationId xmlns:p14="http://schemas.microsoft.com/office/powerpoint/2010/main" val="1263090885"/>
      </p:ext>
    </p:extLst>
  </p:cSld>
  <p:clrMapOvr>
    <a:masterClrMapping/>
  </p:clrMapOvr>
  <p:transition spd="slow">
    <p:randomBar dir="vert"/>
    <p:sndAc>
      <p:stSnd>
        <p:snd r:embed="rId1" name="click.wav"/>
      </p:stSnd>
    </p:sndAc>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audio" Target="../media/audio1.wav"/><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C1D4A-A796-47C3-A63E-CE236FB377E2}" type="datetimeFigureOut">
              <a:rPr lang="cs-CZ" smtClean="0"/>
              <a:t>9.6.2013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A5DF-1266-40EA-9282-1E66B9DE06C0}"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randomBar dir="vert"/>
    <p:sndAc>
      <p:stSnd>
        <p:snd r:embed="rId13" name="click.wav"/>
      </p:stSnd>
    </p:sndAc>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C1D4A-A796-47C3-A63E-CE236FB377E2}" type="datetimeFigureOut">
              <a:rPr lang="cs-CZ" smtClean="0"/>
              <a:t>9.6.2013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A5DF-1266-40EA-9282-1E66B9DE06C0}" type="slidenum">
              <a:rPr lang="cs-CZ" smtClean="0"/>
              <a:t>‹#›</a:t>
            </a:fld>
            <a:endParaRPr lang="cs-CZ"/>
          </a:p>
        </p:txBody>
      </p:sp>
    </p:spTree>
    <p:extLst>
      <p:ext uri="{BB962C8B-B14F-4D97-AF65-F5344CB8AC3E}">
        <p14:creationId xmlns:p14="http://schemas.microsoft.com/office/powerpoint/2010/main" val="613081974"/>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ransition spd="slow">
    <p:randomBar dir="vert"/>
    <p:sndAc>
      <p:stSnd>
        <p:snd r:embed="rId13" name="click.wav"/>
      </p:stSnd>
    </p:sndAc>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package" Target="../embeddings/Microsoft_PowerPoint_Presentation1.pptx"/></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13.xml"/><Relationship Id="rId4" Type="http://schemas.openxmlformats.org/officeDocument/2006/relationships/audio" Target="../media/audio1.wav"/></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12.xml"/><Relationship Id="rId4" Type="http://schemas.openxmlformats.org/officeDocument/2006/relationships/audio" Target="../media/audio1.wav"/></Relationships>
</file>

<file path=ppt/slides/_rels/slide42.xml.rels><?xml version="1.0" encoding="UTF-8" standalone="yes"?>
<Relationships xmlns="http://schemas.openxmlformats.org/package/2006/relationships"><Relationship Id="rId3" Type="http://schemas.openxmlformats.org/officeDocument/2006/relationships/hyperlink" Target="http://upload.wikimedia.org/wikipedia/commons/7/7f/Kr%C3%A1l%C3%ADk_novoz%C3%A9landsk%C3%BD_b%C3%ADl%C3%BD.jpg" TargetMode="External"/><Relationship Id="rId2" Type="http://schemas.openxmlformats.org/officeDocument/2006/relationships/audio" Target="../media/audio1.wav"/><Relationship Id="rId1" Type="http://schemas.openxmlformats.org/officeDocument/2006/relationships/slideLayout" Target="../slideLayouts/slideLayout13.xml"/><Relationship Id="rId6" Type="http://schemas.openxmlformats.org/officeDocument/2006/relationships/hyperlink" Target="http://upload.wikimedia.org/wikipedia/commons/d/d4/Cow_with_calf.jpg" TargetMode="External"/><Relationship Id="rId5" Type="http://schemas.openxmlformats.org/officeDocument/2006/relationships/hyperlink" Target="http://upload.wikimedia.org/wikipedia/commons/3/3d/A_well-developed_Texel_lamb_-_geograph.org.uk_-_767722.jpg" TargetMode="External"/><Relationship Id="rId4" Type="http://schemas.openxmlformats.org/officeDocument/2006/relationships/hyperlink" Target="http://upload.wikimedia.org/wikipedia/commons/5/59/Sow_with_piglet.jpg" TargetMode="Externa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Objekt 1"/>
          <p:cNvGraphicFramePr>
            <a:graphicFrameLocks noChangeAspect="1"/>
          </p:cNvGraphicFramePr>
          <p:nvPr>
            <p:extLst>
              <p:ext uri="{D42A27DB-BD31-4B8C-83A1-F6EECF244321}">
                <p14:modId xmlns:p14="http://schemas.microsoft.com/office/powerpoint/2010/main" val="1872041104"/>
              </p:ext>
            </p:extLst>
          </p:nvPr>
        </p:nvGraphicFramePr>
        <p:xfrm>
          <a:off x="565150" y="444500"/>
          <a:ext cx="7866063" cy="5902325"/>
        </p:xfrm>
        <a:graphic>
          <a:graphicData uri="http://schemas.openxmlformats.org/presentationml/2006/ole">
            <mc:AlternateContent xmlns:mc="http://schemas.openxmlformats.org/markup-compatibility/2006">
              <mc:Choice xmlns:v="urn:schemas-microsoft-com:vml" Requires="v">
                <p:oleObj spid="_x0000_s1291" name="Prezentace" r:id="rId4" imgW="2571035" imgH="1927867" progId="PowerPoint.Show.12">
                  <p:embed/>
                </p:oleObj>
              </mc:Choice>
              <mc:Fallback>
                <p:oleObj name="Prezentace" r:id="rId4" imgW="2571035" imgH="1927867" progId="PowerPoint.Show.12">
                  <p:embed/>
                  <p:pic>
                    <p:nvPicPr>
                      <p:cNvPr id="0" name=""/>
                      <p:cNvPicPr/>
                      <p:nvPr/>
                    </p:nvPicPr>
                    <p:blipFill>
                      <a:blip r:embed="rId5"/>
                      <a:stretch>
                        <a:fillRect/>
                      </a:stretch>
                    </p:blipFill>
                    <p:spPr>
                      <a:xfrm>
                        <a:off x="565150" y="444500"/>
                        <a:ext cx="7866063" cy="5902325"/>
                      </a:xfrm>
                      <a:prstGeom prst="rect">
                        <a:avLst/>
                      </a:prstGeom>
                    </p:spPr>
                  </p:pic>
                </p:oleObj>
              </mc:Fallback>
            </mc:AlternateContent>
          </a:graphicData>
        </a:graphic>
      </p:graphicFrame>
    </p:spTree>
    <p:extLst>
      <p:ext uri="{BB962C8B-B14F-4D97-AF65-F5344CB8AC3E}">
        <p14:creationId xmlns:p14="http://schemas.microsoft.com/office/powerpoint/2010/main" val="1780635633"/>
      </p:ext>
    </p:extLst>
  </p:cSld>
  <p:clrMapOvr>
    <a:masterClrMapping/>
  </p:clrMapOvr>
  <p:transition spd="slow">
    <p:push dir="u"/>
    <p:sndAc>
      <p:stSnd>
        <p:snd r:embed="rId3" name="click.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a:xfrm>
            <a:off x="2195736" y="116632"/>
            <a:ext cx="4433664" cy="1008112"/>
          </a:xfrm>
        </p:spPr>
        <p:txBody>
          <a:bodyPr>
            <a:normAutofit/>
          </a:bodyPr>
          <a:lstStyle/>
          <a:p>
            <a:r>
              <a:rPr lang="cs-CZ" b="1" dirty="0" smtClean="0"/>
              <a:t>Anotace</a:t>
            </a:r>
            <a:endParaRPr lang="cs-CZ" b="1" dirty="0"/>
          </a:p>
        </p:txBody>
      </p:sp>
      <p:sp>
        <p:nvSpPr>
          <p:cNvPr id="3" name="Zástupný symbol pro obsah 2"/>
          <p:cNvSpPr>
            <a:spLocks noGrp="1"/>
          </p:cNvSpPr>
          <p:nvPr>
            <p:ph idx="1"/>
          </p:nvPr>
        </p:nvSpPr>
        <p:spPr>
          <a:xfrm>
            <a:off x="107504" y="1628800"/>
            <a:ext cx="8928992" cy="5229200"/>
          </a:xfrm>
        </p:spPr>
        <p:txBody>
          <a:bodyPr>
            <a:noAutofit/>
          </a:bodyPr>
          <a:lstStyle/>
          <a:p>
            <a:pPr marL="0" indent="0" algn="just">
              <a:buNone/>
            </a:pPr>
            <a:r>
              <a:rPr lang="cs-CZ" sz="2400" dirty="0">
                <a:solidFill>
                  <a:schemeClr val="tx1"/>
                </a:solidFill>
              </a:rPr>
              <a:t>	</a:t>
            </a:r>
            <a:r>
              <a:rPr lang="cs-CZ" sz="1800" dirty="0" smtClean="0"/>
              <a:t> Materiál </a:t>
            </a:r>
            <a:r>
              <a:rPr lang="cs-CZ" sz="1800" dirty="0"/>
              <a:t>je vhodný ke společné </a:t>
            </a:r>
            <a:r>
              <a:rPr lang="cs-CZ" sz="1800" dirty="0" smtClean="0"/>
              <a:t>práci žáků 2.a 3.třídy jako </a:t>
            </a:r>
            <a:r>
              <a:rPr lang="cs-CZ" sz="1800" b="1" dirty="0" smtClean="0"/>
              <a:t>opakování učiva o zvířatech</a:t>
            </a:r>
            <a:r>
              <a:rPr lang="cs-CZ" sz="1800" dirty="0" smtClean="0"/>
              <a:t>. Opakování může být motivováno některou hrou, doporučuji hru „košíková“.</a:t>
            </a:r>
          </a:p>
          <a:p>
            <a:pPr marL="0" indent="0" algn="just">
              <a:buNone/>
            </a:pPr>
            <a:r>
              <a:rPr lang="cs-CZ" sz="1800" dirty="0"/>
              <a:t>	</a:t>
            </a:r>
            <a:r>
              <a:rPr lang="cs-CZ" sz="1800" b="1" dirty="0" smtClean="0"/>
              <a:t>Pravidla hry „košíková“: </a:t>
            </a:r>
            <a:r>
              <a:rPr lang="cs-CZ" sz="1800" dirty="0" smtClean="0"/>
              <a:t>Žáky rozdělíme na dvě družstva. Družstva se postaví do dvou zástupů</a:t>
            </a:r>
            <a:r>
              <a:rPr lang="cs-CZ" sz="1800" dirty="0"/>
              <a:t> </a:t>
            </a:r>
            <a:r>
              <a:rPr lang="cs-CZ" sz="1800" dirty="0" smtClean="0"/>
              <a:t>a žáci se při odpovídání pravidelně střídají. Nahlas odpovídá vždy jeden žák, jestliže odpoví správně, může střelit na koš zmačkanou papírovou koulí. Před tabulí učitel připraví dva stejné koše nebo krabice vedle sebe. Každý žák dostal papír nebo novinový list, ze kterého si smotá svou kouli. </a:t>
            </a:r>
            <a:r>
              <a:rPr lang="cs-CZ" sz="1800" dirty="0"/>
              <a:t>Vítězí to družstvo, které má ve </a:t>
            </a:r>
            <a:r>
              <a:rPr lang="cs-CZ" sz="1800" dirty="0" smtClean="0"/>
              <a:t>svém koši více </a:t>
            </a:r>
            <a:r>
              <a:rPr lang="cs-CZ" sz="1800" dirty="0"/>
              <a:t>gólů. </a:t>
            </a:r>
            <a:endParaRPr lang="cs-CZ" sz="1800" dirty="0" smtClean="0"/>
          </a:p>
          <a:p>
            <a:pPr marL="0" indent="0" algn="just">
              <a:buNone/>
            </a:pPr>
            <a:r>
              <a:rPr lang="cs-CZ" sz="1800" dirty="0"/>
              <a:t>	</a:t>
            </a:r>
            <a:r>
              <a:rPr lang="cs-CZ" sz="1800" b="1" dirty="0" smtClean="0"/>
              <a:t>Pomůcky: </a:t>
            </a:r>
            <a:r>
              <a:rPr lang="cs-CZ" sz="1800" dirty="0" smtClean="0"/>
              <a:t>2 stejné koše nebo krabice, dostatek papírů nebo novinových listů na koule.</a:t>
            </a:r>
          </a:p>
          <a:p>
            <a:pPr marL="0" indent="0" algn="just">
              <a:buNone/>
            </a:pPr>
            <a:r>
              <a:rPr lang="cs-CZ" sz="1800" dirty="0"/>
              <a:t>	</a:t>
            </a:r>
            <a:r>
              <a:rPr lang="cs-CZ" sz="1800" dirty="0" smtClean="0"/>
              <a:t>Materiál slouží také </a:t>
            </a:r>
            <a:r>
              <a:rPr lang="cs-CZ" sz="1800" dirty="0"/>
              <a:t>k procvičení čtení s porozuměním a k rozšíření vědomostí, podporuje rozvoj  čtenářské a informační gramotnosti. </a:t>
            </a:r>
          </a:p>
          <a:p>
            <a:pPr marL="0" indent="0" algn="just">
              <a:buNone/>
            </a:pPr>
            <a:r>
              <a:rPr lang="cs-CZ" sz="1800" dirty="0"/>
              <a:t>	Materiál je inovativní tím, že umožňuje použití na interaktivní tabuli. Žáci se mohou do práce aktivně zapojit. </a:t>
            </a:r>
            <a:r>
              <a:rPr lang="cs-CZ" sz="1800" dirty="0" smtClean="0"/>
              <a:t>Vždy se objeví otázka, po kliknutí následuje odpověď, po dalším kliknutí následuje další otázka… Pro </a:t>
            </a:r>
            <a:r>
              <a:rPr lang="cs-CZ" sz="1800" dirty="0"/>
              <a:t>zpestření výuky je materiál obohacen o animované prvky</a:t>
            </a:r>
            <a:r>
              <a:rPr lang="cs-CZ" sz="1800" dirty="0" smtClean="0"/>
              <a:t>. </a:t>
            </a:r>
            <a:endParaRPr lang="cs-CZ" sz="1800" dirty="0"/>
          </a:p>
        </p:txBody>
      </p:sp>
    </p:spTree>
    <p:extLst>
      <p:ext uri="{BB962C8B-B14F-4D97-AF65-F5344CB8AC3E}">
        <p14:creationId xmlns:p14="http://schemas.microsoft.com/office/powerpoint/2010/main" val="267467355"/>
      </p:ext>
    </p:extLst>
  </p:cSld>
  <p:clrMapOvr>
    <a:masterClrMapping/>
  </p:clrMapOvr>
  <p:transition spd="slow">
    <p:push dir="u"/>
    <p:sndAc>
      <p:stSnd>
        <p:snd r:embed="rId2" name="click.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07504" y="2924944"/>
            <a:ext cx="8928992" cy="1224136"/>
          </a:xfrm>
        </p:spPr>
        <p:txBody>
          <a:bodyPr>
            <a:noAutofit/>
          </a:bodyPr>
          <a:lstStyle/>
          <a:p>
            <a:pPr algn="ctr"/>
            <a:r>
              <a:rPr lang="cs-CZ" sz="7200" b="1" dirty="0" smtClean="0">
                <a:solidFill>
                  <a:schemeClr val="accent6">
                    <a:lumMod val="50000"/>
                  </a:schemeClr>
                </a:solidFill>
              </a:rPr>
              <a:t>Zvířata</a:t>
            </a:r>
            <a:endParaRPr lang="cs-CZ" sz="7200" b="1" dirty="0">
              <a:solidFill>
                <a:schemeClr val="accent6">
                  <a:lumMod val="50000"/>
                </a:schemeClr>
              </a:solidFill>
            </a:endParaRPr>
          </a:p>
        </p:txBody>
      </p:sp>
      <p:sp>
        <p:nvSpPr>
          <p:cNvPr id="3" name="Podnadpis 2"/>
          <p:cNvSpPr>
            <a:spLocks noGrp="1"/>
          </p:cNvSpPr>
          <p:nvPr>
            <p:ph type="subTitle" idx="1"/>
          </p:nvPr>
        </p:nvSpPr>
        <p:spPr>
          <a:xfrm>
            <a:off x="467544" y="4365104"/>
            <a:ext cx="8136904" cy="720080"/>
          </a:xfrm>
        </p:spPr>
        <p:txBody>
          <a:bodyPr>
            <a:normAutofit fontScale="92500" lnSpcReduction="10000"/>
          </a:bodyPr>
          <a:lstStyle/>
          <a:p>
            <a:pPr algn="ctr"/>
            <a:r>
              <a:rPr lang="cs-CZ" sz="4800" b="1" dirty="0" smtClean="0">
                <a:solidFill>
                  <a:srgbClr val="002060"/>
                </a:solidFill>
              </a:rPr>
              <a:t>Opakování</a:t>
            </a:r>
            <a:endParaRPr lang="cs-CZ" sz="4800" b="1" i="0" dirty="0">
              <a:solidFill>
                <a:srgbClr val="002060"/>
              </a:solidFill>
            </a:endParaRPr>
          </a:p>
        </p:txBody>
      </p:sp>
    </p:spTree>
    <p:extLst>
      <p:ext uri="{BB962C8B-B14F-4D97-AF65-F5344CB8AC3E}">
        <p14:creationId xmlns:p14="http://schemas.microsoft.com/office/powerpoint/2010/main" val="4008317595"/>
      </p:ext>
    </p:extLst>
  </p:cSld>
  <p:clrMapOvr>
    <a:masterClrMapping/>
  </p:clrMapOvr>
  <p:transition spd="slow">
    <p:push dir="u"/>
    <p:sndAc>
      <p:stSnd>
        <p:snd r:embed="rId2"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79512" y="2060848"/>
            <a:ext cx="8712968" cy="720080"/>
          </a:xfrm>
        </p:spPr>
        <p:txBody>
          <a:bodyPr>
            <a:normAutofit fontScale="90000"/>
          </a:bodyPr>
          <a:lstStyle/>
          <a:p>
            <a:pPr algn="ctr"/>
            <a:r>
              <a:rPr lang="cs-CZ" b="1" dirty="0" smtClean="0">
                <a:solidFill>
                  <a:srgbClr val="002060"/>
                </a:solidFill>
              </a:rPr>
              <a:t>Znáš dobře zvířata</a:t>
            </a:r>
            <a:r>
              <a:rPr lang="cs-CZ" sz="4400" b="1" dirty="0" smtClean="0">
                <a:solidFill>
                  <a:srgbClr val="002060"/>
                </a:solidFill>
              </a:rPr>
              <a:t>?</a:t>
            </a:r>
            <a:endParaRPr lang="cs-CZ" sz="4400" b="1" dirty="0">
              <a:solidFill>
                <a:srgbClr val="002060"/>
              </a:solidFill>
            </a:endParaRPr>
          </a:p>
        </p:txBody>
      </p:sp>
      <p:sp>
        <p:nvSpPr>
          <p:cNvPr id="3" name="Podnadpis 2"/>
          <p:cNvSpPr>
            <a:spLocks noGrp="1"/>
          </p:cNvSpPr>
          <p:nvPr>
            <p:ph type="subTitle" idx="1"/>
          </p:nvPr>
        </p:nvSpPr>
        <p:spPr>
          <a:xfrm>
            <a:off x="6048" y="3140968"/>
            <a:ext cx="9144000" cy="792088"/>
          </a:xfrm>
        </p:spPr>
        <p:txBody>
          <a:bodyPr>
            <a:normAutofit fontScale="85000" lnSpcReduction="10000"/>
          </a:bodyPr>
          <a:lstStyle/>
          <a:p>
            <a:pPr algn="ctr"/>
            <a:r>
              <a:rPr lang="cs-CZ" sz="4400" b="1" dirty="0" smtClean="0">
                <a:solidFill>
                  <a:srgbClr val="00B050"/>
                </a:solidFill>
              </a:rPr>
              <a:t>Víš, jak říkáme samci, samici, jejich mláděti?</a:t>
            </a:r>
            <a:endParaRPr lang="cs-CZ" sz="4400" b="1" dirty="0">
              <a:solidFill>
                <a:srgbClr val="00B050"/>
              </a:solidFill>
            </a:endParaRPr>
          </a:p>
        </p:txBody>
      </p:sp>
      <p:sp>
        <p:nvSpPr>
          <p:cNvPr id="4" name="Veselý obličej 3"/>
          <p:cNvSpPr/>
          <p:nvPr/>
        </p:nvSpPr>
        <p:spPr>
          <a:xfrm>
            <a:off x="482535" y="332656"/>
            <a:ext cx="1800200" cy="1656184"/>
          </a:xfrm>
          <a:prstGeom prst="smileyFace">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TextovéPole 5"/>
          <p:cNvSpPr txBox="1"/>
          <p:nvPr/>
        </p:nvSpPr>
        <p:spPr>
          <a:xfrm>
            <a:off x="1691680" y="5229200"/>
            <a:ext cx="6984776" cy="769441"/>
          </a:xfrm>
          <a:prstGeom prst="rect">
            <a:avLst/>
          </a:prstGeom>
          <a:noFill/>
        </p:spPr>
        <p:txBody>
          <a:bodyPr wrap="square" rtlCol="0">
            <a:spAutoFit/>
          </a:bodyPr>
          <a:lstStyle/>
          <a:p>
            <a:pPr algn="ctr"/>
            <a:r>
              <a:rPr lang="cs-CZ" sz="4400" b="1" dirty="0" smtClean="0">
                <a:solidFill>
                  <a:srgbClr val="C00000"/>
                </a:solidFill>
              </a:rPr>
              <a:t>Zahrajeme si hru:</a:t>
            </a:r>
            <a:endParaRPr lang="cs-CZ" sz="4400" b="1" dirty="0">
              <a:solidFill>
                <a:srgbClr val="C00000"/>
              </a:solidFill>
            </a:endParaRPr>
          </a:p>
        </p:txBody>
      </p:sp>
      <p:sp>
        <p:nvSpPr>
          <p:cNvPr id="5" name="Obdélník 4"/>
          <p:cNvSpPr/>
          <p:nvPr/>
        </p:nvSpPr>
        <p:spPr>
          <a:xfrm>
            <a:off x="0" y="4077072"/>
            <a:ext cx="9140735" cy="646331"/>
          </a:xfrm>
          <a:prstGeom prst="rect">
            <a:avLst/>
          </a:prstGeom>
        </p:spPr>
        <p:txBody>
          <a:bodyPr wrap="square">
            <a:spAutoFit/>
          </a:bodyPr>
          <a:lstStyle/>
          <a:p>
            <a:pPr lvl="0" algn="ctr">
              <a:spcBef>
                <a:spcPct val="20000"/>
              </a:spcBef>
            </a:pPr>
            <a:r>
              <a:rPr lang="cs-CZ" sz="3600" b="1" dirty="0">
                <a:solidFill>
                  <a:srgbClr val="0070C0"/>
                </a:solidFill>
              </a:rPr>
              <a:t>Víš, </a:t>
            </a:r>
            <a:r>
              <a:rPr lang="cs-CZ" sz="3600" b="1" dirty="0" smtClean="0">
                <a:solidFill>
                  <a:srgbClr val="0070C0"/>
                </a:solidFill>
              </a:rPr>
              <a:t>jaké zvuky vydávají?</a:t>
            </a:r>
            <a:endParaRPr lang="cs-CZ" sz="3600" b="1" dirty="0">
              <a:solidFill>
                <a:srgbClr val="0070C0"/>
              </a:solidFill>
            </a:endParaRPr>
          </a:p>
        </p:txBody>
      </p:sp>
    </p:spTree>
    <p:extLst>
      <p:ext uri="{BB962C8B-B14F-4D97-AF65-F5344CB8AC3E}">
        <p14:creationId xmlns:p14="http://schemas.microsoft.com/office/powerpoint/2010/main" val="4203470593"/>
      </p:ext>
    </p:extLst>
  </p:cSld>
  <p:clrMapOvr>
    <a:masterClrMapping/>
  </p:clrMapOvr>
  <mc:AlternateContent xmlns:mc="http://schemas.openxmlformats.org/markup-compatibility/2006" xmlns:p14="http://schemas.microsoft.com/office/powerpoint/2010/main">
    <mc:Choice Requires="p14">
      <p:transition spd="slow" p14:dur="3400">
        <p14:reveal/>
        <p:sndAc>
          <p:stSnd>
            <p:snd r:embed="rId2" name="click.wav"/>
          </p:stSnd>
        </p:sndAc>
      </p:transition>
    </mc:Choice>
    <mc:Fallback xmlns="">
      <p:transition spd="slow">
        <p:fad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2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par>
                          <p:cTn id="14" fill="hold">
                            <p:stCondLst>
                              <p:cond delay="2500"/>
                            </p:stCondLst>
                            <p:childTnLst>
                              <p:par>
                                <p:cTn id="15" presetID="2" presetClass="entr" presetSubtype="9"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childTnLst>
                          </p:cTn>
                        </p:par>
                        <p:par>
                          <p:cTn id="19" fill="hold">
                            <p:stCondLst>
                              <p:cond delay="4500"/>
                            </p:stCondLst>
                            <p:childTnLst>
                              <p:par>
                                <p:cTn id="20" presetID="2" presetClass="entr" presetSubtype="9"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404665"/>
            <a:ext cx="7125113" cy="1008112"/>
          </a:xfrm>
        </p:spPr>
        <p:txBody>
          <a:bodyPr/>
          <a:lstStyle/>
          <a:p>
            <a:r>
              <a:rPr lang="cs-CZ" sz="4800" b="1" dirty="0" smtClean="0">
                <a:solidFill>
                  <a:srgbClr val="FF0000"/>
                </a:solidFill>
              </a:rPr>
              <a:t>Košíková před tabulí</a:t>
            </a:r>
            <a:endParaRPr lang="cs-CZ" sz="4800" b="1" dirty="0">
              <a:solidFill>
                <a:srgbClr val="FF0000"/>
              </a:solidFill>
            </a:endParaRPr>
          </a:p>
        </p:txBody>
      </p:sp>
      <p:sp>
        <p:nvSpPr>
          <p:cNvPr id="3" name="Zástupný symbol pro obsah 2"/>
          <p:cNvSpPr>
            <a:spLocks noGrp="1"/>
          </p:cNvSpPr>
          <p:nvPr>
            <p:ph idx="1"/>
          </p:nvPr>
        </p:nvSpPr>
        <p:spPr>
          <a:xfrm>
            <a:off x="0" y="1844824"/>
            <a:ext cx="9144000" cy="4013974"/>
          </a:xfrm>
        </p:spPr>
        <p:txBody>
          <a:bodyPr>
            <a:normAutofit lnSpcReduction="10000"/>
          </a:bodyPr>
          <a:lstStyle/>
          <a:p>
            <a:r>
              <a:rPr lang="cs-CZ" dirty="0" smtClean="0"/>
              <a:t>Rozdělte se na dvě družstva a postavte se do zástupů.</a:t>
            </a:r>
          </a:p>
          <a:p>
            <a:r>
              <a:rPr lang="cs-CZ" dirty="0" smtClean="0">
                <a:solidFill>
                  <a:srgbClr val="FF0000"/>
                </a:solidFill>
              </a:rPr>
              <a:t>Soutěží vždy první v zástupu.</a:t>
            </a:r>
          </a:p>
          <a:p>
            <a:r>
              <a:rPr lang="cs-CZ" dirty="0" smtClean="0"/>
              <a:t>Přečti si otázku a rychle odpověz. Opravit se můžeš pouze jednou.</a:t>
            </a:r>
          </a:p>
          <a:p>
            <a:r>
              <a:rPr lang="cs-CZ" dirty="0" smtClean="0">
                <a:solidFill>
                  <a:srgbClr val="FF0000"/>
                </a:solidFill>
              </a:rPr>
              <a:t>Kdo z dvojice odpoví dříve správně, hodí papírovou koulí na koš svého družstva.</a:t>
            </a:r>
          </a:p>
          <a:p>
            <a:r>
              <a:rPr lang="cs-CZ" dirty="0" smtClean="0"/>
              <a:t>Vítězí to družstvo, které má v koši více gólů.</a:t>
            </a:r>
          </a:p>
        </p:txBody>
      </p:sp>
    </p:spTree>
    <p:extLst>
      <p:ext uri="{BB962C8B-B14F-4D97-AF65-F5344CB8AC3E}">
        <p14:creationId xmlns:p14="http://schemas.microsoft.com/office/powerpoint/2010/main" val="638797211"/>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anim calcmode="lin" valueType="num">
                                      <p:cBhvr>
                                        <p:cTn id="14"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2000"/>
                                        <p:tgtEl>
                                          <p:spTgt spid="3">
                                            <p:txEl>
                                              <p:pRg st="2" end="2"/>
                                            </p:txEl>
                                          </p:spTgt>
                                        </p:tgtEl>
                                      </p:cBhvr>
                                    </p:animEffect>
                                    <p:anim calcmode="lin" valueType="num">
                                      <p:cBhvr>
                                        <p:cTn id="20"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2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2000"/>
                                        <p:tgtEl>
                                          <p:spTgt spid="3">
                                            <p:txEl>
                                              <p:pRg st="3" end="3"/>
                                            </p:txEl>
                                          </p:spTgt>
                                        </p:tgtEl>
                                      </p:cBhvr>
                                    </p:animEffect>
                                    <p:anim calcmode="lin" valueType="num">
                                      <p:cBhvr>
                                        <p:cTn id="26"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2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8000"/>
                            </p:stCondLst>
                            <p:childTnLst>
                              <p:par>
                                <p:cTn id="29" presetID="42"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2000"/>
                                        <p:tgtEl>
                                          <p:spTgt spid="3">
                                            <p:txEl>
                                              <p:pRg st="4" end="4"/>
                                            </p:txEl>
                                          </p:spTgt>
                                        </p:tgtEl>
                                      </p:cBhvr>
                                    </p:animEffect>
                                    <p:anim calcmode="lin" valueType="num">
                                      <p:cBhvr>
                                        <p:cTn id="32"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2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psa a feny?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Štěně.</a:t>
            </a:r>
            <a:endParaRPr lang="cs-CZ" sz="4400" b="1" dirty="0">
              <a:solidFill>
                <a:srgbClr val="FF0000"/>
              </a:solidFill>
            </a:endParaRPr>
          </a:p>
        </p:txBody>
      </p:sp>
    </p:spTree>
    <p:extLst>
      <p:ext uri="{BB962C8B-B14F-4D97-AF65-F5344CB8AC3E}">
        <p14:creationId xmlns:p14="http://schemas.microsoft.com/office/powerpoint/2010/main" val="2138960515"/>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kočky a kocoura?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Kotě.</a:t>
            </a:r>
            <a:endParaRPr lang="cs-CZ" sz="4400" b="1" dirty="0">
              <a:solidFill>
                <a:srgbClr val="FF0000"/>
              </a:solidFill>
            </a:endParaRPr>
          </a:p>
        </p:txBody>
      </p:sp>
      <p:pic>
        <p:nvPicPr>
          <p:cNvPr id="4" name="Obráze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0112" y="2348880"/>
            <a:ext cx="3264629" cy="4352839"/>
          </a:xfrm>
          <a:prstGeom prst="rect">
            <a:avLst/>
          </a:prstGeom>
        </p:spPr>
      </p:pic>
    </p:spTree>
    <p:extLst>
      <p:ext uri="{BB962C8B-B14F-4D97-AF65-F5344CB8AC3E}">
        <p14:creationId xmlns:p14="http://schemas.microsoft.com/office/powerpoint/2010/main" val="3209891556"/>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4"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par>
                          <p:cTn id="11" fill="hold">
                            <p:stCondLst>
                              <p:cond delay="1000"/>
                            </p:stCondLst>
                            <p:childTnLst>
                              <p:par>
                                <p:cTn id="12" presetID="6"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a:t>
            </a:r>
            <a:r>
              <a:rPr lang="cs-CZ" sz="3600" dirty="0" smtClean="0"/>
              <a:t>ram</a:t>
            </a:r>
            <a:r>
              <a:rPr lang="cs-CZ" sz="3600" dirty="0" smtClean="0"/>
              <a:t>lice </a:t>
            </a:r>
            <a:r>
              <a:rPr lang="cs-CZ" sz="3600" dirty="0" smtClean="0"/>
              <a:t>a králíka?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2602632" cy="936103"/>
          </a:xfrm>
        </p:spPr>
        <p:txBody>
          <a:bodyPr>
            <a:normAutofit/>
          </a:bodyPr>
          <a:lstStyle/>
          <a:p>
            <a:pPr marL="0" indent="0" algn="ctr">
              <a:buNone/>
            </a:pPr>
            <a:r>
              <a:rPr lang="cs-CZ" sz="4400" b="1" dirty="0" smtClean="0">
                <a:solidFill>
                  <a:srgbClr val="FF0000"/>
                </a:solidFill>
              </a:rPr>
              <a:t>Králíček.</a:t>
            </a:r>
            <a:endParaRPr lang="cs-CZ" sz="4400" b="1" dirty="0">
              <a:solidFill>
                <a:srgbClr val="FF00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1898830"/>
            <a:ext cx="6119960" cy="4589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2057167"/>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4"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500"/>
                                        <p:tgtEl>
                                          <p:spTgt spid="3074"/>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3"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4"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kance a prasnice?</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1285583" cy="936103"/>
          </a:xfrm>
        </p:spPr>
        <p:txBody>
          <a:bodyPr>
            <a:normAutofit fontScale="92500"/>
          </a:bodyPr>
          <a:lstStyle/>
          <a:p>
            <a:pPr marL="0" indent="0" algn="ctr">
              <a:buNone/>
            </a:pPr>
            <a:r>
              <a:rPr lang="cs-CZ" sz="4400" b="1" dirty="0" smtClean="0">
                <a:solidFill>
                  <a:srgbClr val="FF0000"/>
                </a:solidFill>
              </a:rPr>
              <a:t>Sele.</a:t>
            </a:r>
            <a:endParaRPr lang="cs-CZ" sz="4400" b="1" dirty="0">
              <a:solidFill>
                <a:srgbClr val="FF0000"/>
              </a:solidFill>
            </a:endParaRP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2783" y="2132856"/>
            <a:ext cx="7316217" cy="45360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83336568"/>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4"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par>
                          <p:cTn id="11" fill="hold">
                            <p:stCondLst>
                              <p:cond delay="1000"/>
                            </p:stCondLst>
                            <p:childTnLst>
                              <p:par>
                                <p:cTn id="12" presetID="6" presetClass="entr" presetSubtype="16" fill="hold" nodeType="after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circle(in)">
                                      <p:cBhvr>
                                        <p:cTn id="14"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kozla</a:t>
            </a:r>
            <a:r>
              <a:rPr lang="cs-CZ" sz="3600" dirty="0"/>
              <a:t> </a:t>
            </a:r>
            <a:r>
              <a:rPr lang="cs-CZ" sz="3600" dirty="0" smtClean="0"/>
              <a:t>a kozy?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Kůzle.</a:t>
            </a:r>
            <a:endParaRPr lang="cs-CZ" sz="4400" b="1" dirty="0">
              <a:solidFill>
                <a:srgbClr val="FF0000"/>
              </a:solidFill>
            </a:endParaRPr>
          </a:p>
        </p:txBody>
      </p:sp>
    </p:spTree>
    <p:extLst>
      <p:ext uri="{BB962C8B-B14F-4D97-AF65-F5344CB8AC3E}">
        <p14:creationId xmlns:p14="http://schemas.microsoft.com/office/powerpoint/2010/main" val="1602182099"/>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berana a ovce?</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1882552" cy="936103"/>
          </a:xfrm>
        </p:spPr>
        <p:txBody>
          <a:bodyPr>
            <a:normAutofit/>
          </a:bodyPr>
          <a:lstStyle/>
          <a:p>
            <a:pPr marL="0" indent="0" algn="ctr">
              <a:buNone/>
            </a:pPr>
            <a:r>
              <a:rPr lang="cs-CZ" sz="4400" b="1" dirty="0" smtClean="0">
                <a:solidFill>
                  <a:srgbClr val="FF0000"/>
                </a:solidFill>
              </a:rPr>
              <a:t>Jehně.</a:t>
            </a:r>
            <a:endParaRPr lang="cs-CZ" sz="4400" b="1" dirty="0">
              <a:solidFill>
                <a:srgbClr val="FF00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316764"/>
            <a:ext cx="3995936" cy="5327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2009723"/>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4"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par>
                          <p:cTn id="11" fill="hold">
                            <p:stCondLst>
                              <p:cond delay="1000"/>
                            </p:stCondLst>
                            <p:childTnLst>
                              <p:par>
                                <p:cTn id="12" presetID="6" presetClass="entr" presetSubtype="16" fill="hold" nodeType="after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circle(in)">
                                      <p:cBhvr>
                                        <p:cTn id="14"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hřebce a klisny?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Hříbě.</a:t>
            </a:r>
            <a:endParaRPr lang="cs-CZ" sz="4400" b="1" dirty="0">
              <a:solidFill>
                <a:srgbClr val="FF0000"/>
              </a:solidFill>
            </a:endParaRPr>
          </a:p>
        </p:txBody>
      </p:sp>
    </p:spTree>
    <p:extLst>
      <p:ext uri="{BB962C8B-B14F-4D97-AF65-F5344CB8AC3E}">
        <p14:creationId xmlns:p14="http://schemas.microsoft.com/office/powerpoint/2010/main" val="3866994457"/>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býka a krávy?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1594520" cy="936103"/>
          </a:xfrm>
        </p:spPr>
        <p:txBody>
          <a:bodyPr>
            <a:normAutofit/>
          </a:bodyPr>
          <a:lstStyle/>
          <a:p>
            <a:pPr marL="0" indent="0" algn="ctr">
              <a:buNone/>
            </a:pPr>
            <a:r>
              <a:rPr lang="cs-CZ" sz="4400" b="1" dirty="0" smtClean="0">
                <a:solidFill>
                  <a:srgbClr val="FF0000"/>
                </a:solidFill>
              </a:rPr>
              <a:t>Tele.</a:t>
            </a:r>
            <a:endParaRPr lang="cs-CZ" sz="4400" b="1" dirty="0">
              <a:solidFill>
                <a:srgbClr val="FF000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1755378"/>
            <a:ext cx="7176120" cy="4899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8038077"/>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4"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par>
                          <p:cTn id="11" fill="hold">
                            <p:stCondLst>
                              <p:cond delay="1000"/>
                            </p:stCondLst>
                            <p:childTnLst>
                              <p:par>
                                <p:cTn id="12" presetID="6" presetClass="entr" presetSubtype="16" fill="hold" nodeType="after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circle(in)">
                                      <p:cBhvr>
                                        <p:cTn id="14"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kohouta a slepice?</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Kuře.</a:t>
            </a:r>
            <a:endParaRPr lang="cs-CZ" sz="4400" b="1" dirty="0">
              <a:solidFill>
                <a:srgbClr val="FF0000"/>
              </a:solidFill>
            </a:endParaRPr>
          </a:p>
        </p:txBody>
      </p:sp>
    </p:spTree>
    <p:extLst>
      <p:ext uri="{BB962C8B-B14F-4D97-AF65-F5344CB8AC3E}">
        <p14:creationId xmlns:p14="http://schemas.microsoft.com/office/powerpoint/2010/main" val="2808764587"/>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kačera a kachny?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Kachně.</a:t>
            </a:r>
            <a:endParaRPr lang="cs-CZ" sz="4400" b="1" dirty="0">
              <a:solidFill>
                <a:srgbClr val="FF0000"/>
              </a:solidFill>
            </a:endParaRPr>
          </a:p>
        </p:txBody>
      </p:sp>
    </p:spTree>
    <p:extLst>
      <p:ext uri="{BB962C8B-B14F-4D97-AF65-F5344CB8AC3E}">
        <p14:creationId xmlns:p14="http://schemas.microsoft.com/office/powerpoint/2010/main" val="3944156779"/>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housera a husy?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House.</a:t>
            </a:r>
            <a:endParaRPr lang="cs-CZ" sz="4400" b="1" dirty="0">
              <a:solidFill>
                <a:srgbClr val="FF0000"/>
              </a:solidFill>
            </a:endParaRPr>
          </a:p>
        </p:txBody>
      </p:sp>
    </p:spTree>
    <p:extLst>
      <p:ext uri="{BB962C8B-B14F-4D97-AF65-F5344CB8AC3E}">
        <p14:creationId xmlns:p14="http://schemas.microsoft.com/office/powerpoint/2010/main" val="1897197744"/>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krocana a krůty?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Krůtě.</a:t>
            </a:r>
            <a:endParaRPr lang="cs-CZ" sz="4400" b="1" dirty="0">
              <a:solidFill>
                <a:srgbClr val="FF0000"/>
              </a:solidFill>
            </a:endParaRPr>
          </a:p>
        </p:txBody>
      </p:sp>
    </p:spTree>
    <p:extLst>
      <p:ext uri="{BB962C8B-B14F-4D97-AF65-F5344CB8AC3E}">
        <p14:creationId xmlns:p14="http://schemas.microsoft.com/office/powerpoint/2010/main" val="1900234797"/>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holuba a holubice?</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Holoubě.</a:t>
            </a:r>
            <a:endParaRPr lang="cs-CZ" sz="4400" b="1" dirty="0">
              <a:solidFill>
                <a:srgbClr val="FF0000"/>
              </a:solidFill>
            </a:endParaRPr>
          </a:p>
        </p:txBody>
      </p:sp>
    </p:spTree>
    <p:extLst>
      <p:ext uri="{BB962C8B-B14F-4D97-AF65-F5344CB8AC3E}">
        <p14:creationId xmlns:p14="http://schemas.microsoft.com/office/powerpoint/2010/main" val="2094501659"/>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jelena a laně?</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Kolouch.</a:t>
            </a:r>
            <a:endParaRPr lang="cs-CZ" sz="4400" b="1" dirty="0">
              <a:solidFill>
                <a:srgbClr val="FF0000"/>
              </a:solidFill>
            </a:endParaRPr>
          </a:p>
        </p:txBody>
      </p:sp>
    </p:spTree>
    <p:extLst>
      <p:ext uri="{BB962C8B-B14F-4D97-AF65-F5344CB8AC3E}">
        <p14:creationId xmlns:p14="http://schemas.microsoft.com/office/powerpoint/2010/main" val="1731629672"/>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říkáme mláděti srnce a srny?</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Srnče.</a:t>
            </a:r>
            <a:endParaRPr lang="cs-CZ" sz="4400" b="1" dirty="0">
              <a:solidFill>
                <a:srgbClr val="FF0000"/>
              </a:solidFill>
            </a:endParaRPr>
          </a:p>
        </p:txBody>
      </p:sp>
    </p:spTree>
    <p:extLst>
      <p:ext uri="{BB962C8B-B14F-4D97-AF65-F5344CB8AC3E}">
        <p14:creationId xmlns:p14="http://schemas.microsoft.com/office/powerpoint/2010/main" val="2929300743"/>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kočka?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Mňau.</a:t>
            </a:r>
            <a:endParaRPr lang="cs-CZ" sz="4400" b="1" dirty="0">
              <a:solidFill>
                <a:srgbClr val="FF0000"/>
              </a:solidFill>
            </a:endParaRPr>
          </a:p>
        </p:txBody>
      </p:sp>
    </p:spTree>
    <p:extLst>
      <p:ext uri="{BB962C8B-B14F-4D97-AF65-F5344CB8AC3E}">
        <p14:creationId xmlns:p14="http://schemas.microsoft.com/office/powerpoint/2010/main" val="2981844369"/>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koza?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Méé.</a:t>
            </a:r>
            <a:endParaRPr lang="cs-CZ" sz="4400" b="1" dirty="0">
              <a:solidFill>
                <a:srgbClr val="FF0000"/>
              </a:solidFill>
            </a:endParaRPr>
          </a:p>
        </p:txBody>
      </p:sp>
    </p:spTree>
    <p:extLst>
      <p:ext uri="{BB962C8B-B14F-4D97-AF65-F5344CB8AC3E}">
        <p14:creationId xmlns:p14="http://schemas.microsoft.com/office/powerpoint/2010/main" val="2634901485"/>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ovce?</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Béé.</a:t>
            </a:r>
            <a:endParaRPr lang="cs-CZ" sz="4400" b="1" dirty="0">
              <a:solidFill>
                <a:srgbClr val="FF0000"/>
              </a:solidFill>
            </a:endParaRPr>
          </a:p>
        </p:txBody>
      </p:sp>
    </p:spTree>
    <p:extLst>
      <p:ext uri="{BB962C8B-B14F-4D97-AF65-F5344CB8AC3E}">
        <p14:creationId xmlns:p14="http://schemas.microsoft.com/office/powerpoint/2010/main" val="3763956396"/>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pes?</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Haf.</a:t>
            </a:r>
            <a:endParaRPr lang="cs-CZ" sz="4400" b="1" dirty="0">
              <a:solidFill>
                <a:srgbClr val="FF0000"/>
              </a:solidFill>
            </a:endParaRPr>
          </a:p>
        </p:txBody>
      </p:sp>
    </p:spTree>
    <p:extLst>
      <p:ext uri="{BB962C8B-B14F-4D97-AF65-F5344CB8AC3E}">
        <p14:creationId xmlns:p14="http://schemas.microsoft.com/office/powerpoint/2010/main" val="2438026895"/>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kráva?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err="1" smtClean="0">
                <a:solidFill>
                  <a:srgbClr val="FF0000"/>
                </a:solidFill>
              </a:rPr>
              <a:t>Búú</a:t>
            </a:r>
            <a:r>
              <a:rPr lang="cs-CZ" sz="4400" b="1" dirty="0" smtClean="0">
                <a:solidFill>
                  <a:srgbClr val="FF0000"/>
                </a:solidFill>
              </a:rPr>
              <a:t>.</a:t>
            </a:r>
            <a:endParaRPr lang="cs-CZ" sz="4400" b="1" dirty="0">
              <a:solidFill>
                <a:srgbClr val="FF0000"/>
              </a:solidFill>
            </a:endParaRPr>
          </a:p>
        </p:txBody>
      </p:sp>
    </p:spTree>
    <p:extLst>
      <p:ext uri="{BB962C8B-B14F-4D97-AF65-F5344CB8AC3E}">
        <p14:creationId xmlns:p14="http://schemas.microsoft.com/office/powerpoint/2010/main" val="272411323"/>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prase?</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err="1" smtClean="0">
                <a:solidFill>
                  <a:srgbClr val="FF0000"/>
                </a:solidFill>
              </a:rPr>
              <a:t>Chro</a:t>
            </a:r>
            <a:r>
              <a:rPr lang="cs-CZ" sz="4400" b="1" dirty="0" smtClean="0">
                <a:solidFill>
                  <a:srgbClr val="FF0000"/>
                </a:solidFill>
              </a:rPr>
              <a:t>.</a:t>
            </a:r>
            <a:endParaRPr lang="cs-CZ" sz="4400" b="1" dirty="0">
              <a:solidFill>
                <a:srgbClr val="FF0000"/>
              </a:solidFill>
            </a:endParaRPr>
          </a:p>
        </p:txBody>
      </p:sp>
    </p:spTree>
    <p:extLst>
      <p:ext uri="{BB962C8B-B14F-4D97-AF65-F5344CB8AC3E}">
        <p14:creationId xmlns:p14="http://schemas.microsoft.com/office/powerpoint/2010/main" val="2131815040"/>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kohout?</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Kykyryký.</a:t>
            </a:r>
            <a:endParaRPr lang="cs-CZ" sz="4400" b="1" dirty="0">
              <a:solidFill>
                <a:srgbClr val="FF0000"/>
              </a:solidFill>
            </a:endParaRPr>
          </a:p>
        </p:txBody>
      </p:sp>
    </p:spTree>
    <p:extLst>
      <p:ext uri="{BB962C8B-B14F-4D97-AF65-F5344CB8AC3E}">
        <p14:creationId xmlns:p14="http://schemas.microsoft.com/office/powerpoint/2010/main" val="197178940"/>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Jak dělá slepice?</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err="1" smtClean="0">
                <a:solidFill>
                  <a:srgbClr val="FF0000"/>
                </a:solidFill>
              </a:rPr>
              <a:t>Kokokodák</a:t>
            </a:r>
            <a:r>
              <a:rPr lang="cs-CZ" sz="4400" b="1" dirty="0" smtClean="0">
                <a:solidFill>
                  <a:srgbClr val="FF0000"/>
                </a:solidFill>
              </a:rPr>
              <a:t>.</a:t>
            </a:r>
            <a:endParaRPr lang="cs-CZ" sz="4400" b="1" dirty="0">
              <a:solidFill>
                <a:srgbClr val="FF0000"/>
              </a:solidFill>
            </a:endParaRPr>
          </a:p>
        </p:txBody>
      </p:sp>
    </p:spTree>
    <p:extLst>
      <p:ext uri="{BB962C8B-B14F-4D97-AF65-F5344CB8AC3E}">
        <p14:creationId xmlns:p14="http://schemas.microsoft.com/office/powerpoint/2010/main" val="2937047310"/>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Kolik nohou má krocan?</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Dvě.</a:t>
            </a:r>
            <a:endParaRPr lang="cs-CZ" sz="4400" b="1" dirty="0">
              <a:solidFill>
                <a:srgbClr val="FF0000"/>
              </a:solidFill>
            </a:endParaRPr>
          </a:p>
        </p:txBody>
      </p:sp>
    </p:spTree>
    <p:extLst>
      <p:ext uri="{BB962C8B-B14F-4D97-AF65-F5344CB8AC3E}">
        <p14:creationId xmlns:p14="http://schemas.microsoft.com/office/powerpoint/2010/main" val="3929541035"/>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Kolik nohou má králík?</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Čtyři.</a:t>
            </a:r>
            <a:endParaRPr lang="cs-CZ" sz="4400" b="1" dirty="0">
              <a:solidFill>
                <a:srgbClr val="FF0000"/>
              </a:solidFill>
            </a:endParaRPr>
          </a:p>
        </p:txBody>
      </p:sp>
    </p:spTree>
    <p:extLst>
      <p:ext uri="{BB962C8B-B14F-4D97-AF65-F5344CB8AC3E}">
        <p14:creationId xmlns:p14="http://schemas.microsoft.com/office/powerpoint/2010/main" val="995108116"/>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Kolik nohou má klisna?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Čtyři.</a:t>
            </a:r>
            <a:endParaRPr lang="cs-CZ" sz="4400" b="1" dirty="0">
              <a:solidFill>
                <a:srgbClr val="FF0000"/>
              </a:solidFill>
            </a:endParaRPr>
          </a:p>
        </p:txBody>
      </p:sp>
    </p:spTree>
    <p:extLst>
      <p:ext uri="{BB962C8B-B14F-4D97-AF65-F5344CB8AC3E}">
        <p14:creationId xmlns:p14="http://schemas.microsoft.com/office/powerpoint/2010/main" val="2541524594"/>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Kolik nohou má houser?</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Dvě.</a:t>
            </a:r>
            <a:endParaRPr lang="cs-CZ" sz="4400" b="1" dirty="0">
              <a:solidFill>
                <a:srgbClr val="FF0000"/>
              </a:solidFill>
            </a:endParaRPr>
          </a:p>
        </p:txBody>
      </p:sp>
    </p:spTree>
    <p:extLst>
      <p:ext uri="{BB962C8B-B14F-4D97-AF65-F5344CB8AC3E}">
        <p14:creationId xmlns:p14="http://schemas.microsoft.com/office/powerpoint/2010/main" val="2241300242"/>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Rodí slepice živá mláďata?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Ne, klade vejce.</a:t>
            </a:r>
            <a:endParaRPr lang="cs-CZ" sz="4400" b="1" dirty="0">
              <a:solidFill>
                <a:srgbClr val="FF0000"/>
              </a:solidFill>
            </a:endParaRPr>
          </a:p>
        </p:txBody>
      </p:sp>
    </p:spTree>
    <p:extLst>
      <p:ext uri="{BB962C8B-B14F-4D97-AF65-F5344CB8AC3E}">
        <p14:creationId xmlns:p14="http://schemas.microsoft.com/office/powerpoint/2010/main" val="1683091522"/>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Rodí fena živá mláďata?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Ano, štěňata.</a:t>
            </a:r>
            <a:endParaRPr lang="cs-CZ" sz="4400" b="1" dirty="0">
              <a:solidFill>
                <a:srgbClr val="FF0000"/>
              </a:solidFill>
            </a:endParaRPr>
          </a:p>
        </p:txBody>
      </p:sp>
    </p:spTree>
    <p:extLst>
      <p:ext uri="{BB962C8B-B14F-4D97-AF65-F5344CB8AC3E}">
        <p14:creationId xmlns:p14="http://schemas.microsoft.com/office/powerpoint/2010/main" val="3847271679"/>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Rodí koza živá mláďata?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Ano, kůzlata.</a:t>
            </a:r>
            <a:endParaRPr lang="cs-CZ" sz="4400" b="1" dirty="0">
              <a:solidFill>
                <a:srgbClr val="FF0000"/>
              </a:solidFill>
            </a:endParaRPr>
          </a:p>
        </p:txBody>
      </p:sp>
    </p:spTree>
    <p:extLst>
      <p:ext uri="{BB962C8B-B14F-4D97-AF65-F5344CB8AC3E}">
        <p14:creationId xmlns:p14="http://schemas.microsoft.com/office/powerpoint/2010/main" val="923075154"/>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Rodí husa živá mláďata?</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Ne, klade vejce.</a:t>
            </a:r>
            <a:endParaRPr lang="cs-CZ" sz="4400" b="1" dirty="0">
              <a:solidFill>
                <a:srgbClr val="FF0000"/>
              </a:solidFill>
            </a:endParaRPr>
          </a:p>
        </p:txBody>
      </p:sp>
    </p:spTree>
    <p:extLst>
      <p:ext uri="{BB962C8B-B14F-4D97-AF65-F5344CB8AC3E}">
        <p14:creationId xmlns:p14="http://schemas.microsoft.com/office/powerpoint/2010/main" val="245663358"/>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Sají jehňata mateřské mléko?</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Ano, jsou to savci.</a:t>
            </a:r>
            <a:endParaRPr lang="cs-CZ" sz="4400" b="1" dirty="0">
              <a:solidFill>
                <a:srgbClr val="FF0000"/>
              </a:solidFill>
            </a:endParaRPr>
          </a:p>
        </p:txBody>
      </p:sp>
    </p:spTree>
    <p:extLst>
      <p:ext uri="{BB962C8B-B14F-4D97-AF65-F5344CB8AC3E}">
        <p14:creationId xmlns:p14="http://schemas.microsoft.com/office/powerpoint/2010/main" val="925314057"/>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Sají hříbata mateřské mléko?</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Ano, jsou to savci.</a:t>
            </a:r>
            <a:endParaRPr lang="cs-CZ" sz="4400" b="1" dirty="0">
              <a:solidFill>
                <a:srgbClr val="FF0000"/>
              </a:solidFill>
            </a:endParaRPr>
          </a:p>
        </p:txBody>
      </p:sp>
    </p:spTree>
    <p:extLst>
      <p:ext uri="{BB962C8B-B14F-4D97-AF65-F5344CB8AC3E}">
        <p14:creationId xmlns:p14="http://schemas.microsoft.com/office/powerpoint/2010/main" val="2409307371"/>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Sají kachňata mateřské mléko?</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Ne, jsou to ptáci.</a:t>
            </a:r>
            <a:endParaRPr lang="cs-CZ" sz="4400" b="1" dirty="0">
              <a:solidFill>
                <a:srgbClr val="FF0000"/>
              </a:solidFill>
            </a:endParaRPr>
          </a:p>
        </p:txBody>
      </p:sp>
    </p:spTree>
    <p:extLst>
      <p:ext uri="{BB962C8B-B14F-4D97-AF65-F5344CB8AC3E}">
        <p14:creationId xmlns:p14="http://schemas.microsoft.com/office/powerpoint/2010/main" val="7636484"/>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75724"/>
            <a:ext cx="8208912" cy="1169100"/>
          </a:xfrm>
        </p:spPr>
        <p:txBody>
          <a:bodyPr>
            <a:noAutofit/>
          </a:bodyPr>
          <a:lstStyle/>
          <a:p>
            <a:pPr algn="ctr"/>
            <a:r>
              <a:rPr lang="cs-CZ" sz="3600" dirty="0" smtClean="0"/>
              <a:t> Sají holoubata mateřské mléko?</a:t>
            </a:r>
            <a:r>
              <a:rPr lang="cs-CZ" sz="3600" dirty="0"/>
              <a:t/>
            </a:r>
            <a:br>
              <a:rPr lang="cs-CZ" sz="3600" dirty="0"/>
            </a:br>
            <a:endParaRPr lang="cs-CZ" sz="3600" dirty="0"/>
          </a:p>
        </p:txBody>
      </p:sp>
      <p:sp>
        <p:nvSpPr>
          <p:cNvPr id="3" name="Zástupný symbol pro obsah 2"/>
          <p:cNvSpPr>
            <a:spLocks noGrp="1"/>
          </p:cNvSpPr>
          <p:nvPr>
            <p:ph idx="1"/>
          </p:nvPr>
        </p:nvSpPr>
        <p:spPr>
          <a:xfrm>
            <a:off x="457200" y="2636913"/>
            <a:ext cx="8229600" cy="936103"/>
          </a:xfrm>
        </p:spPr>
        <p:txBody>
          <a:bodyPr>
            <a:normAutofit/>
          </a:bodyPr>
          <a:lstStyle/>
          <a:p>
            <a:pPr marL="0" indent="0" algn="ctr">
              <a:buNone/>
            </a:pPr>
            <a:r>
              <a:rPr lang="cs-CZ" sz="4400" b="1" dirty="0" smtClean="0">
                <a:solidFill>
                  <a:srgbClr val="FF0000"/>
                </a:solidFill>
              </a:rPr>
              <a:t>Ne, jsou to ptáci.</a:t>
            </a:r>
            <a:endParaRPr lang="cs-CZ" sz="4400" b="1" dirty="0">
              <a:solidFill>
                <a:srgbClr val="FF0000"/>
              </a:solidFill>
            </a:endParaRPr>
          </a:p>
        </p:txBody>
      </p:sp>
    </p:spTree>
    <p:extLst>
      <p:ext uri="{BB962C8B-B14F-4D97-AF65-F5344CB8AC3E}">
        <p14:creationId xmlns:p14="http://schemas.microsoft.com/office/powerpoint/2010/main" val="679017854"/>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lick.wav"/>
          </p:stSnd>
        </p:sndAc>
      </p:transition>
    </mc:Choice>
    <mc:Fallback xmlns="">
      <p:transition spd="slow">
        <p:circle/>
        <p:sndAc>
          <p:stSnd>
            <p:snd r:embed="rId3"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009442" y="3307355"/>
            <a:ext cx="7117180" cy="1057749"/>
          </a:xfrm>
        </p:spPr>
        <p:txBody>
          <a:bodyPr/>
          <a:lstStyle/>
          <a:p>
            <a:r>
              <a:rPr lang="cs-CZ" sz="4800" dirty="0" smtClean="0"/>
              <a:t>Chvála vítězům,</a:t>
            </a:r>
            <a:endParaRPr lang="cs-CZ" sz="4800" dirty="0"/>
          </a:p>
        </p:txBody>
      </p:sp>
      <p:sp>
        <p:nvSpPr>
          <p:cNvPr id="3" name="Podnadpis 2"/>
          <p:cNvSpPr>
            <a:spLocks noGrp="1"/>
          </p:cNvSpPr>
          <p:nvPr>
            <p:ph type="subTitle" idx="1"/>
          </p:nvPr>
        </p:nvSpPr>
        <p:spPr>
          <a:xfrm>
            <a:off x="1331640" y="4437112"/>
            <a:ext cx="6400800" cy="1080120"/>
          </a:xfrm>
        </p:spPr>
        <p:txBody>
          <a:bodyPr>
            <a:normAutofit/>
          </a:bodyPr>
          <a:lstStyle/>
          <a:p>
            <a:r>
              <a:rPr lang="cs-CZ" sz="4800" dirty="0" smtClean="0">
                <a:solidFill>
                  <a:srgbClr val="C00000"/>
                </a:solidFill>
              </a:rPr>
              <a:t>Čest poraženým!</a:t>
            </a:r>
            <a:endParaRPr lang="cs-CZ" sz="4800" dirty="0">
              <a:solidFill>
                <a:srgbClr val="C00000"/>
              </a:solidFill>
            </a:endParaRPr>
          </a:p>
        </p:txBody>
      </p:sp>
      <p:sp>
        <p:nvSpPr>
          <p:cNvPr id="4" name="Veselý obličej 3"/>
          <p:cNvSpPr/>
          <p:nvPr/>
        </p:nvSpPr>
        <p:spPr>
          <a:xfrm>
            <a:off x="323528" y="692696"/>
            <a:ext cx="1800200" cy="1656184"/>
          </a:xfrm>
          <a:prstGeom prst="smileyFace">
            <a:avLst/>
          </a:prstGeom>
          <a:solidFill>
            <a:srgbClr val="FFFF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Zaoblený obdélníkový popisek 4"/>
          <p:cNvSpPr/>
          <p:nvPr/>
        </p:nvSpPr>
        <p:spPr>
          <a:xfrm>
            <a:off x="3401100" y="1520788"/>
            <a:ext cx="5275355" cy="1260140"/>
          </a:xfrm>
          <a:prstGeom prst="wedgeRoundRectCallout">
            <a:avLst>
              <a:gd name="adj1" fmla="val -86575"/>
              <a:gd name="adj2" fmla="val -11006"/>
              <a:gd name="adj3" fmla="val 16667"/>
            </a:avLst>
          </a:prstGeom>
          <a:solidFill>
            <a:srgbClr val="FFC000"/>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dirty="0" smtClean="0">
                <a:solidFill>
                  <a:srgbClr val="C00000"/>
                </a:solidFill>
              </a:rPr>
              <a:t>Kolik jste dali celkem gólů?</a:t>
            </a:r>
            <a:endParaRPr lang="cs-CZ" sz="2800" dirty="0">
              <a:solidFill>
                <a:srgbClr val="C00000"/>
              </a:solidFill>
            </a:endParaRPr>
          </a:p>
        </p:txBody>
      </p:sp>
    </p:spTree>
    <p:extLst>
      <p:ext uri="{BB962C8B-B14F-4D97-AF65-F5344CB8AC3E}">
        <p14:creationId xmlns:p14="http://schemas.microsoft.com/office/powerpoint/2010/main" val="488446193"/>
      </p:ext>
    </p:extLst>
  </p:cSld>
  <p:clrMapOvr>
    <a:masterClrMapping/>
  </p:clrMapOvr>
  <mc:AlternateContent xmlns:mc="http://schemas.openxmlformats.org/markup-compatibility/2006" xmlns:p14="http://schemas.microsoft.com/office/powerpoint/2010/main">
    <mc:Choice Requires="p14">
      <p:transition spd="slow" p14:dur="3400">
        <p14:reveal/>
        <p:sndAc>
          <p:stSnd>
            <p:snd r:embed="rId2" name="click.wav"/>
          </p:stSnd>
        </p:sndAc>
      </p:transition>
    </mc:Choice>
    <mc:Fallback xmlns="">
      <p:transition spd="slow">
        <p:fade/>
        <p:sndAc>
          <p:stSnd>
            <p:snd r:embed="rId4" name="click.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applause.wav"/>
                                        </p:tgtEl>
                                      </p:cMediaNode>
                                    </p:audio>
                                  </p:sub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solidFill>
                  <a:srgbClr val="00B0F0"/>
                </a:solidFill>
              </a:rPr>
              <a:t>Zdroje:</a:t>
            </a:r>
            <a:endParaRPr lang="cs-CZ" b="1" dirty="0">
              <a:solidFill>
                <a:srgbClr val="00B0F0"/>
              </a:solidFill>
            </a:endParaRPr>
          </a:p>
        </p:txBody>
      </p:sp>
      <p:sp>
        <p:nvSpPr>
          <p:cNvPr id="3" name="Zástupný symbol pro obsah 2"/>
          <p:cNvSpPr>
            <a:spLocks noGrp="1"/>
          </p:cNvSpPr>
          <p:nvPr>
            <p:ph idx="1"/>
          </p:nvPr>
        </p:nvSpPr>
        <p:spPr>
          <a:xfrm>
            <a:off x="179512" y="1772816"/>
            <a:ext cx="8784976" cy="4320480"/>
          </a:xfrm>
        </p:spPr>
        <p:txBody>
          <a:bodyPr>
            <a:normAutofit fontScale="25000" lnSpcReduction="20000"/>
          </a:bodyPr>
          <a:lstStyle/>
          <a:p>
            <a:pPr marL="0" lvl="0" indent="0" defTabSz="914400">
              <a:spcBef>
                <a:spcPts val="0"/>
              </a:spcBef>
              <a:spcAft>
                <a:spcPts val="0"/>
              </a:spcAft>
              <a:buClrTx/>
              <a:buNone/>
            </a:pPr>
            <a:r>
              <a:rPr lang="cs-CZ" sz="4800" dirty="0">
                <a:latin typeface="Arial" pitchFamily="34" charset="0"/>
                <a:cs typeface="Arial" pitchFamily="34" charset="0"/>
              </a:rPr>
              <a:t>ŠTIKOVÁ, Věra. </a:t>
            </a:r>
            <a:r>
              <a:rPr lang="cs-CZ" sz="4800" i="1" dirty="0">
                <a:latin typeface="Arial" pitchFamily="34" charset="0"/>
                <a:cs typeface="Arial" pitchFamily="34" charset="0"/>
              </a:rPr>
              <a:t>Já a můj svět: prvouka pro 3. ročník</a:t>
            </a:r>
            <a:r>
              <a:rPr lang="cs-CZ" sz="4800" dirty="0">
                <a:latin typeface="Arial" pitchFamily="34" charset="0"/>
                <a:cs typeface="Arial" pitchFamily="34" charset="0"/>
              </a:rPr>
              <a:t>. 1. vyd. Brno: Nová škola, 2008, 2 sv. Duhová</a:t>
            </a:r>
          </a:p>
          <a:p>
            <a:pPr marL="0" lvl="0" indent="0" defTabSz="914400">
              <a:spcBef>
                <a:spcPts val="0"/>
              </a:spcBef>
              <a:spcAft>
                <a:spcPts val="0"/>
              </a:spcAft>
              <a:buClrTx/>
              <a:buNone/>
            </a:pPr>
            <a:r>
              <a:rPr lang="cs-CZ" sz="4800" dirty="0">
                <a:latin typeface="Arial" pitchFamily="34" charset="0"/>
                <a:cs typeface="Arial" pitchFamily="34" charset="0"/>
              </a:rPr>
              <a:t>řada. ISBN 978-80-7289-097-2. </a:t>
            </a:r>
            <a:endParaRPr lang="cs-CZ" sz="4800" dirty="0" smtClean="0">
              <a:latin typeface="Arial" pitchFamily="34" charset="0"/>
              <a:cs typeface="Arial" pitchFamily="34" charset="0"/>
            </a:endParaRPr>
          </a:p>
          <a:p>
            <a:pPr marL="0" lvl="0" indent="0" defTabSz="914400">
              <a:spcBef>
                <a:spcPts val="0"/>
              </a:spcBef>
              <a:spcAft>
                <a:spcPts val="0"/>
              </a:spcAft>
              <a:buClrTx/>
              <a:buNone/>
            </a:pPr>
            <a:endParaRPr lang="cs-CZ" sz="4800" kern="0" dirty="0">
              <a:latin typeface="Arial" pitchFamily="34" charset="0"/>
              <a:cs typeface="Arial" pitchFamily="34" charset="0"/>
            </a:endParaRPr>
          </a:p>
          <a:p>
            <a:pPr marL="0" indent="0">
              <a:buNone/>
            </a:pPr>
            <a:r>
              <a:rPr lang="cs-CZ" sz="4800" dirty="0">
                <a:latin typeface="Arial" pitchFamily="34" charset="0"/>
                <a:cs typeface="Arial" pitchFamily="34" charset="0"/>
              </a:rPr>
              <a:t>ŠTIKOVÁ, Věra. </a:t>
            </a:r>
            <a:r>
              <a:rPr lang="cs-CZ" sz="4800" i="1" dirty="0">
                <a:latin typeface="Arial" pitchFamily="34" charset="0"/>
                <a:cs typeface="Arial" pitchFamily="34" charset="0"/>
              </a:rPr>
              <a:t>Já a můj svět: prvouka pro 2. ročník : učebnice.</a:t>
            </a:r>
            <a:r>
              <a:rPr lang="cs-CZ" sz="4800" dirty="0">
                <a:latin typeface="Arial" pitchFamily="34" charset="0"/>
                <a:cs typeface="Arial" pitchFamily="34" charset="0"/>
              </a:rPr>
              <a:t> 1. vyd. Brno: Nová škola, 2008</a:t>
            </a:r>
            <a:r>
              <a:rPr lang="cs-CZ" sz="4800" dirty="0" smtClean="0">
                <a:latin typeface="Arial" pitchFamily="34" charset="0"/>
                <a:cs typeface="Arial" pitchFamily="34" charset="0"/>
              </a:rPr>
              <a:t>, </a:t>
            </a:r>
            <a:r>
              <a:rPr lang="cs-CZ" sz="4800" dirty="0">
                <a:latin typeface="Arial" pitchFamily="34" charset="0"/>
                <a:cs typeface="Arial" pitchFamily="34" charset="0"/>
              </a:rPr>
              <a:t>2 sv. Duhová řada. ISBN </a:t>
            </a:r>
            <a:r>
              <a:rPr lang="cs-CZ" sz="4800" dirty="0" smtClean="0">
                <a:latin typeface="Arial" pitchFamily="34" charset="0"/>
                <a:cs typeface="Arial" pitchFamily="34" charset="0"/>
              </a:rPr>
              <a:t>80-728-9090-5.</a:t>
            </a:r>
          </a:p>
          <a:p>
            <a:pPr marL="0" indent="0">
              <a:buNone/>
            </a:pPr>
            <a:endParaRPr lang="cs-CZ" sz="4800" dirty="0">
              <a:latin typeface="Arial" pitchFamily="34" charset="0"/>
              <a:ea typeface="Calibri"/>
              <a:cs typeface="Arial" pitchFamily="34" charset="0"/>
            </a:endParaRPr>
          </a:p>
          <a:p>
            <a:pPr marL="0" indent="0">
              <a:buNone/>
            </a:pPr>
            <a:r>
              <a:rPr lang="cs-CZ" sz="4800" dirty="0" smtClean="0">
                <a:latin typeface="Arial" pitchFamily="34" charset="0"/>
                <a:ea typeface="Calibri"/>
                <a:cs typeface="Arial" pitchFamily="34" charset="0"/>
              </a:rPr>
              <a:t>ŠTIKOVÁ</a:t>
            </a:r>
            <a:r>
              <a:rPr lang="cs-CZ" sz="4800" dirty="0">
                <a:latin typeface="Arial" pitchFamily="34" charset="0"/>
                <a:ea typeface="Calibri"/>
                <a:cs typeface="Arial" pitchFamily="34" charset="0"/>
              </a:rPr>
              <a:t>, Věra. </a:t>
            </a:r>
            <a:r>
              <a:rPr lang="cs-CZ" sz="4800" i="1" dirty="0">
                <a:latin typeface="Arial" pitchFamily="34" charset="0"/>
                <a:ea typeface="Calibri"/>
                <a:cs typeface="Arial" pitchFamily="34" charset="0"/>
              </a:rPr>
              <a:t>Metodický průvodce učební prvouka</a:t>
            </a:r>
            <a:r>
              <a:rPr lang="cs-CZ" sz="4800" dirty="0">
                <a:latin typeface="Arial" pitchFamily="34" charset="0"/>
                <a:ea typeface="Calibri"/>
                <a:cs typeface="Arial" pitchFamily="34" charset="0"/>
              </a:rPr>
              <a:t>. Ilustrace Alena </a:t>
            </a:r>
            <a:r>
              <a:rPr lang="cs-CZ" sz="4800" dirty="0" err="1">
                <a:latin typeface="Arial" pitchFamily="34" charset="0"/>
                <a:ea typeface="Calibri"/>
                <a:cs typeface="Arial" pitchFamily="34" charset="0"/>
              </a:rPr>
              <a:t>Baisová</a:t>
            </a:r>
            <a:r>
              <a:rPr lang="cs-CZ" sz="4800" dirty="0">
                <a:latin typeface="Arial" pitchFamily="34" charset="0"/>
                <a:ea typeface="Calibri"/>
                <a:cs typeface="Arial" pitchFamily="34" charset="0"/>
              </a:rPr>
              <a:t>. Brno: Nová škola, 2004, 43 s. ISBN 80-728-9065-4.</a:t>
            </a:r>
          </a:p>
          <a:p>
            <a:pPr marL="0" indent="0">
              <a:buNone/>
            </a:pPr>
            <a:endParaRPr lang="cs-CZ" sz="4800" dirty="0" smtClean="0">
              <a:latin typeface="Arial" pitchFamily="34" charset="0"/>
              <a:cs typeface="Arial" pitchFamily="34" charset="0"/>
            </a:endParaRPr>
          </a:p>
          <a:p>
            <a:pPr marL="0" indent="0">
              <a:buNone/>
            </a:pPr>
            <a:r>
              <a:rPr lang="cs-CZ" sz="4800" dirty="0" smtClean="0">
                <a:latin typeface="Arial" pitchFamily="34" charset="0"/>
                <a:cs typeface="Arial" pitchFamily="34" charset="0"/>
              </a:rPr>
              <a:t>ŠTIKOVÁ</a:t>
            </a:r>
            <a:r>
              <a:rPr lang="cs-CZ" sz="4800" dirty="0">
                <a:latin typeface="Arial" pitchFamily="34" charset="0"/>
                <a:cs typeface="Arial" pitchFamily="34" charset="0"/>
              </a:rPr>
              <a:t>, Věra. </a:t>
            </a:r>
            <a:r>
              <a:rPr lang="cs-CZ" sz="4800" i="1" dirty="0">
                <a:latin typeface="Arial" pitchFamily="34" charset="0"/>
                <a:cs typeface="Arial" pitchFamily="34" charset="0"/>
              </a:rPr>
              <a:t>Metodický průvodce učebnicí prvouka 3</a:t>
            </a:r>
            <a:r>
              <a:rPr lang="cs-CZ" sz="4800" dirty="0">
                <a:latin typeface="Arial" pitchFamily="34" charset="0"/>
                <a:cs typeface="Arial" pitchFamily="34" charset="0"/>
              </a:rPr>
              <a:t>. Brno, nám. SNP 9: Nová škola, 2007, ISBN </a:t>
            </a:r>
            <a:r>
              <a:rPr lang="cs-CZ" sz="4800" dirty="0" smtClean="0">
                <a:latin typeface="Arial" pitchFamily="34" charset="0"/>
                <a:cs typeface="Arial" pitchFamily="34" charset="0"/>
              </a:rPr>
              <a:t>80-7289-065-4.</a:t>
            </a:r>
          </a:p>
          <a:p>
            <a:pPr marL="0" indent="0">
              <a:buNone/>
            </a:pPr>
            <a:r>
              <a:rPr lang="cs-CZ" sz="4800" dirty="0" smtClean="0"/>
              <a:t>ERVINPOSPISIL</a:t>
            </a:r>
            <a:r>
              <a:rPr lang="cs-CZ" sz="4800" dirty="0"/>
              <a:t>. </a:t>
            </a:r>
            <a:r>
              <a:rPr lang="cs-CZ" sz="4800" i="1" dirty="0" err="1"/>
              <a:t>Wikimedia</a:t>
            </a:r>
            <a:r>
              <a:rPr lang="cs-CZ" sz="4800" i="1" dirty="0"/>
              <a:t> </a:t>
            </a:r>
            <a:r>
              <a:rPr lang="cs-CZ" sz="4800" i="1" dirty="0" err="1"/>
              <a:t>Commons</a:t>
            </a:r>
            <a:r>
              <a:rPr lang="cs-CZ" sz="4800" dirty="0"/>
              <a:t> [online]. [cit. 7.4.2013]. Dostupný na WWW: </a:t>
            </a:r>
            <a:r>
              <a:rPr lang="cs-CZ" sz="4800" dirty="0">
                <a:hlinkClick r:id="rId3"/>
              </a:rPr>
              <a:t>http://</a:t>
            </a:r>
            <a:r>
              <a:rPr lang="cs-CZ" sz="4800" dirty="0" smtClean="0">
                <a:hlinkClick r:id="rId3"/>
              </a:rPr>
              <a:t>upload.wikimedia.org/wikipedia/commons/7/7f/Kr%C3%A1l%C3%ADk_novoz%C3%A9landsk%C3%BD_b%C3%ADl%C3%BD.jpg</a:t>
            </a:r>
            <a:r>
              <a:rPr lang="cs-CZ" sz="4800" dirty="0" smtClean="0"/>
              <a:t> </a:t>
            </a:r>
            <a:endParaRPr lang="cs-CZ" sz="4800" dirty="0" smtClean="0">
              <a:latin typeface="Arial" pitchFamily="34" charset="0"/>
              <a:cs typeface="Arial" pitchFamily="34" charset="0"/>
            </a:endParaRPr>
          </a:p>
          <a:p>
            <a:pPr marL="0" indent="0">
              <a:buNone/>
            </a:pPr>
            <a:r>
              <a:rPr lang="cs-CZ" sz="4800" dirty="0"/>
              <a:t>VOLNÉ DÍLO. </a:t>
            </a:r>
            <a:r>
              <a:rPr lang="cs-CZ" sz="4800" i="1" dirty="0" err="1"/>
              <a:t>Wikimedia</a:t>
            </a:r>
            <a:r>
              <a:rPr lang="cs-CZ" sz="4800" i="1" dirty="0"/>
              <a:t> </a:t>
            </a:r>
            <a:r>
              <a:rPr lang="cs-CZ" sz="4800" i="1" dirty="0" err="1"/>
              <a:t>Commons</a:t>
            </a:r>
            <a:r>
              <a:rPr lang="cs-CZ" sz="4800" dirty="0"/>
              <a:t> [online]. [cit. 7.4.2013]. Dostupný na WWW: </a:t>
            </a:r>
            <a:r>
              <a:rPr lang="cs-CZ" sz="4800" dirty="0">
                <a:hlinkClick r:id="rId4"/>
              </a:rPr>
              <a:t>http://</a:t>
            </a:r>
            <a:r>
              <a:rPr lang="cs-CZ" sz="4800" dirty="0" smtClean="0">
                <a:hlinkClick r:id="rId4"/>
              </a:rPr>
              <a:t>upload.wikimedia.org/wikipedia/commons/5/59/Sow_with_piglet.jpg</a:t>
            </a:r>
            <a:r>
              <a:rPr lang="cs-CZ" sz="4800" dirty="0" smtClean="0"/>
              <a:t> </a:t>
            </a:r>
            <a:endParaRPr lang="cs-CZ" sz="4800" dirty="0">
              <a:latin typeface="Arial" pitchFamily="34" charset="0"/>
              <a:cs typeface="Arial" pitchFamily="34" charset="0"/>
            </a:endParaRPr>
          </a:p>
          <a:p>
            <a:pPr marL="0" indent="0">
              <a:buNone/>
            </a:pPr>
            <a:r>
              <a:rPr lang="cs-CZ" sz="4800" dirty="0"/>
              <a:t>SIMAK, Evelyn. </a:t>
            </a:r>
            <a:r>
              <a:rPr lang="cs-CZ" sz="4800" i="1" dirty="0" err="1"/>
              <a:t>Wikimedia</a:t>
            </a:r>
            <a:r>
              <a:rPr lang="cs-CZ" sz="4800" i="1" dirty="0"/>
              <a:t> </a:t>
            </a:r>
            <a:r>
              <a:rPr lang="cs-CZ" sz="4800" i="1" dirty="0" err="1"/>
              <a:t>Commons</a:t>
            </a:r>
            <a:r>
              <a:rPr lang="cs-CZ" sz="4800" dirty="0"/>
              <a:t> [online]. [cit. 7.4.2013]. Dostupný na WWW: </a:t>
            </a:r>
            <a:r>
              <a:rPr lang="cs-CZ" sz="4800" dirty="0">
                <a:hlinkClick r:id="rId5"/>
              </a:rPr>
              <a:t>http://upload.wikimedia.org/wikipedia/commons/3/3d/A_well-developed_Texel_lamb_-_geograph.org.uk_-_</a:t>
            </a:r>
            <a:r>
              <a:rPr lang="cs-CZ" sz="4800" dirty="0" smtClean="0">
                <a:hlinkClick r:id="rId5"/>
              </a:rPr>
              <a:t>767722.jpg</a:t>
            </a:r>
            <a:r>
              <a:rPr lang="cs-CZ" sz="4800" dirty="0" smtClean="0"/>
              <a:t> </a:t>
            </a:r>
          </a:p>
          <a:p>
            <a:pPr marL="0" indent="0">
              <a:buNone/>
            </a:pPr>
            <a:r>
              <a:rPr lang="cs-CZ" sz="4800" dirty="0"/>
              <a:t>VOLNÉ DÍLO. </a:t>
            </a:r>
            <a:r>
              <a:rPr lang="cs-CZ" sz="4800" i="1" dirty="0" err="1"/>
              <a:t>Wikimedia</a:t>
            </a:r>
            <a:r>
              <a:rPr lang="cs-CZ" sz="4800" i="1" dirty="0"/>
              <a:t> </a:t>
            </a:r>
            <a:r>
              <a:rPr lang="cs-CZ" sz="4800" i="1" dirty="0" err="1"/>
              <a:t>Commons</a:t>
            </a:r>
            <a:r>
              <a:rPr lang="cs-CZ" sz="4800" dirty="0"/>
              <a:t> [online]. [cit. 7.4.2013]. Dostupný na WWW: </a:t>
            </a:r>
            <a:r>
              <a:rPr lang="cs-CZ" sz="4800" dirty="0">
                <a:hlinkClick r:id="rId6"/>
              </a:rPr>
              <a:t>http://</a:t>
            </a:r>
            <a:r>
              <a:rPr lang="cs-CZ" sz="4800" dirty="0" smtClean="0">
                <a:hlinkClick r:id="rId6"/>
              </a:rPr>
              <a:t>upload.wikimedia.org/wikipedia/commons/d/d4/Cow_with_calf.jpg</a:t>
            </a:r>
            <a:r>
              <a:rPr lang="cs-CZ" sz="4800" dirty="0" smtClean="0"/>
              <a:t> </a:t>
            </a:r>
          </a:p>
          <a:p>
            <a:pPr marL="0" indent="0">
              <a:buNone/>
            </a:pPr>
            <a:endParaRPr lang="cs-CZ" sz="4800" dirty="0">
              <a:latin typeface="Arial" pitchFamily="34" charset="0"/>
              <a:cs typeface="Arial" pitchFamily="34" charset="0"/>
            </a:endParaRPr>
          </a:p>
          <a:p>
            <a:pPr marL="0" indent="0">
              <a:buNone/>
            </a:pPr>
            <a:endParaRPr lang="cs-CZ" sz="4800" dirty="0" smtClean="0">
              <a:latin typeface="Arial" pitchFamily="34" charset="0"/>
              <a:cs typeface="Arial" pitchFamily="34" charset="0"/>
            </a:endParaRPr>
          </a:p>
          <a:p>
            <a:pPr marL="0" indent="0">
              <a:buNone/>
            </a:pPr>
            <a:endParaRPr lang="cs-CZ" sz="4800" dirty="0">
              <a:latin typeface="Arial" pitchFamily="34" charset="0"/>
              <a:cs typeface="Arial" pitchFamily="34" charset="0"/>
            </a:endParaRPr>
          </a:p>
          <a:p>
            <a:pPr marL="0" indent="0">
              <a:buNone/>
            </a:pPr>
            <a:endParaRPr lang="cs-CZ" sz="4800" dirty="0" smtClean="0">
              <a:latin typeface="Arial" pitchFamily="34" charset="0"/>
              <a:cs typeface="Arial" pitchFamily="34" charset="0"/>
            </a:endParaRPr>
          </a:p>
          <a:p>
            <a:pPr marL="0" indent="0">
              <a:buNone/>
            </a:pPr>
            <a:endParaRPr lang="cs-CZ" sz="4800" dirty="0" smtClean="0">
              <a:latin typeface="Arial" pitchFamily="34" charset="0"/>
              <a:cs typeface="Arial" pitchFamily="34" charset="0"/>
            </a:endParaRPr>
          </a:p>
          <a:p>
            <a:pPr marL="0" indent="0">
              <a:buNone/>
            </a:pPr>
            <a:r>
              <a:rPr lang="cs-CZ" sz="4800" dirty="0" smtClean="0">
                <a:latin typeface="Arial" pitchFamily="34" charset="0"/>
                <a:cs typeface="Arial" pitchFamily="34" charset="0"/>
              </a:rPr>
              <a:t>Obrázek kotěte archiv autorky.</a:t>
            </a:r>
            <a:endParaRPr lang="cs-CZ" sz="4800" dirty="0">
              <a:latin typeface="Arial" pitchFamily="34" charset="0"/>
              <a:cs typeface="Arial" pitchFamily="34" charset="0"/>
            </a:endParaRPr>
          </a:p>
          <a:p>
            <a:pPr marL="0" lvl="0" indent="0" defTabSz="914400">
              <a:spcBef>
                <a:spcPts val="0"/>
              </a:spcBef>
              <a:spcAft>
                <a:spcPts val="0"/>
              </a:spcAft>
              <a:buClrTx/>
              <a:buNone/>
            </a:pPr>
            <a:endParaRPr lang="cs-CZ" sz="5500" kern="0" dirty="0">
              <a:solidFill>
                <a:srgbClr val="000000"/>
              </a:solidFill>
              <a:latin typeface="Comic Sans MS"/>
            </a:endParaRPr>
          </a:p>
          <a:p>
            <a:pPr marL="0" lvl="0" indent="0" defTabSz="914400">
              <a:spcBef>
                <a:spcPts val="0"/>
              </a:spcBef>
              <a:spcAft>
                <a:spcPts val="0"/>
              </a:spcAft>
              <a:buClrTx/>
              <a:buNone/>
            </a:pPr>
            <a:endParaRPr lang="cs-CZ" sz="1200" dirty="0">
              <a:solidFill>
                <a:srgbClr val="C00000"/>
              </a:solidFill>
              <a:latin typeface="DejaVuSerifCondensed"/>
            </a:endParaRPr>
          </a:p>
          <a:p>
            <a:endParaRPr lang="cs-CZ" dirty="0">
              <a:solidFill>
                <a:srgbClr val="C00000"/>
              </a:solidFill>
            </a:endParaRPr>
          </a:p>
        </p:txBody>
      </p:sp>
    </p:spTree>
    <p:extLst>
      <p:ext uri="{BB962C8B-B14F-4D97-AF65-F5344CB8AC3E}">
        <p14:creationId xmlns:p14="http://schemas.microsoft.com/office/powerpoint/2010/main" val="1174844043"/>
      </p:ext>
    </p:extLst>
  </p:cSld>
  <p:clrMapOvr>
    <a:masterClrMapping/>
  </p:clrMapOvr>
  <p:transition spd="slow">
    <p:randomBar dir="vert"/>
    <p:sndAc>
      <p:stSnd>
        <p:snd r:embed="rId2" name="click.wav"/>
      </p:stSnd>
    </p:sndAc>
  </p:transition>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4535</TotalTime>
  <Words>641</Words>
  <Application>Microsoft Office PowerPoint</Application>
  <PresentationFormat>Předvádění na obrazovce (4:3)</PresentationFormat>
  <Paragraphs>111</Paragraphs>
  <Slides>42</Slides>
  <Notes>0</Notes>
  <HiddenSlides>3</HiddenSlides>
  <MMClips>0</MMClips>
  <ScaleCrop>false</ScaleCrop>
  <HeadingPairs>
    <vt:vector size="6" baseType="variant">
      <vt:variant>
        <vt:lpstr>Motiv</vt:lpstr>
      </vt:variant>
      <vt:variant>
        <vt:i4>2</vt:i4>
      </vt:variant>
      <vt:variant>
        <vt:lpstr>Vložené servery OLE</vt:lpstr>
      </vt:variant>
      <vt:variant>
        <vt:i4>1</vt:i4>
      </vt:variant>
      <vt:variant>
        <vt:lpstr>Nadpisy snímků</vt:lpstr>
      </vt:variant>
      <vt:variant>
        <vt:i4>42</vt:i4>
      </vt:variant>
    </vt:vector>
  </HeadingPairs>
  <TitlesOfParts>
    <vt:vector size="45" baseType="lpstr">
      <vt:lpstr>Motiv sady Office</vt:lpstr>
      <vt:lpstr>Motiv systému Office</vt:lpstr>
      <vt:lpstr>Microsoft PowerPoint Presentation</vt:lpstr>
      <vt:lpstr>Prezentace aplikace PowerPoint</vt:lpstr>
      <vt:lpstr>Anotace</vt:lpstr>
      <vt:lpstr>Zvířata</vt:lpstr>
      <vt:lpstr>Znáš dobře zvířata?</vt:lpstr>
      <vt:lpstr>Košíková před tabulí</vt:lpstr>
      <vt:lpstr> Jak říkáme mláděti psa a feny? </vt:lpstr>
      <vt:lpstr> Jak říkáme mláděti kočky a kocoura? </vt:lpstr>
      <vt:lpstr> Jak říkáme mláděti ramlice a králíka? </vt:lpstr>
      <vt:lpstr> Jak říkáme mláděti kance a prasnice? </vt:lpstr>
      <vt:lpstr> Jak říkáme mláděti kozla a kozy? </vt:lpstr>
      <vt:lpstr> Jak říkáme mláděti berana a ovce? </vt:lpstr>
      <vt:lpstr> Jak říkáme mláděti hřebce a klisny? </vt:lpstr>
      <vt:lpstr> Jak říkáme mláděti býka a krávy? </vt:lpstr>
      <vt:lpstr> Jak říkáme mláděti kohouta a slepice? </vt:lpstr>
      <vt:lpstr> Jak říkáme mláděti kačera a kachny? </vt:lpstr>
      <vt:lpstr> Jak říkáme mláděti housera a husy? </vt:lpstr>
      <vt:lpstr> Jak říkáme mláděti krocana a krůty? </vt:lpstr>
      <vt:lpstr> Jak říkáme mláděti holuba a holubice? </vt:lpstr>
      <vt:lpstr> Jak říkáme mláděti jelena a laně? </vt:lpstr>
      <vt:lpstr> Jak říkáme mláděti srnce a srny? </vt:lpstr>
      <vt:lpstr> Jak dělá kočka? </vt:lpstr>
      <vt:lpstr> Jak dělá koza? </vt:lpstr>
      <vt:lpstr> Jak dělá ovce? </vt:lpstr>
      <vt:lpstr> Jak dělá pes? </vt:lpstr>
      <vt:lpstr> Jak dělá kráva? </vt:lpstr>
      <vt:lpstr> Jak dělá prase? </vt:lpstr>
      <vt:lpstr> Jak dělá kohout? </vt:lpstr>
      <vt:lpstr> Jak dělá slepice? </vt:lpstr>
      <vt:lpstr> Kolik nohou má krocan? </vt:lpstr>
      <vt:lpstr> Kolik nohou má králík? </vt:lpstr>
      <vt:lpstr> Kolik nohou má klisna? </vt:lpstr>
      <vt:lpstr> Kolik nohou má houser? </vt:lpstr>
      <vt:lpstr> Rodí slepice živá mláďata? </vt:lpstr>
      <vt:lpstr> Rodí fena živá mláďata? </vt:lpstr>
      <vt:lpstr> Rodí koza živá mláďata? </vt:lpstr>
      <vt:lpstr> Rodí husa živá mláďata? </vt:lpstr>
      <vt:lpstr> Sají jehňata mateřské mléko? </vt:lpstr>
      <vt:lpstr> Sají hříbata mateřské mléko? </vt:lpstr>
      <vt:lpstr> Sají kachňata mateřské mléko? </vt:lpstr>
      <vt:lpstr> Sají holoubata mateřské mléko? </vt:lpstr>
      <vt:lpstr>Chvála vítězům,</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Milada</dc:creator>
  <cp:lastModifiedBy>Milada Pleskačová</cp:lastModifiedBy>
  <cp:revision>354</cp:revision>
  <dcterms:created xsi:type="dcterms:W3CDTF">2013-01-18T15:24:45Z</dcterms:created>
  <dcterms:modified xsi:type="dcterms:W3CDTF">2013-06-09T14:31:35Z</dcterms:modified>
</cp:coreProperties>
</file>