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6" r:id="rId3"/>
    <p:sldId id="256" r:id="rId4"/>
    <p:sldId id="257" r:id="rId5"/>
    <p:sldId id="258" r:id="rId6"/>
    <p:sldId id="268" r:id="rId7"/>
    <p:sldId id="269" r:id="rId8"/>
    <p:sldId id="270" r:id="rId9"/>
    <p:sldId id="259" r:id="rId10"/>
    <p:sldId id="267" r:id="rId11"/>
    <p:sldId id="260" r:id="rId12"/>
    <p:sldId id="261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A593D885-494D-478C-8A11-93EF8A9077B2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C153017-9C53-4C60-9DF1-E550D9C0291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esky-jazyk.cz/citanka/karel-jaromir-erben/vodnik-kytice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548681"/>
            <a:ext cx="7315200" cy="3600400"/>
          </a:xfrm>
        </p:spPr>
        <p:txBody>
          <a:bodyPr/>
          <a:lstStyle/>
          <a:p>
            <a:r>
              <a:rPr lang="cs-CZ" altLang="en-US" smtClean="0"/>
              <a:t>         Šablona 32</a:t>
            </a:r>
            <a:br>
              <a:rPr lang="cs-CZ" altLang="en-US" smtClean="0"/>
            </a:br>
            <a:r>
              <a:rPr lang="cs-CZ" altLang="en-US"/>
              <a:t/>
            </a:r>
            <a:br>
              <a:rPr lang="cs-CZ" altLang="en-US"/>
            </a:br>
            <a:r>
              <a:rPr lang="cs-CZ" altLang="en-US" smtClean="0"/>
              <a:t>VY_32_INOVACE_10_24_Karel Jaromír Erben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8229600" cy="17264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364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764704"/>
            <a:ext cx="7315200" cy="5760639"/>
          </a:xfrm>
        </p:spPr>
        <p:txBody>
          <a:bodyPr/>
          <a:lstStyle/>
          <a:p>
            <a:r>
              <a:rPr lang="cs-CZ" dirty="0"/>
              <a:t>ANOTACE: Prezentace, která může sloužit jako výklad </a:t>
            </a:r>
            <a:r>
              <a:rPr lang="cs-CZ" dirty="0" smtClean="0"/>
              <a:t>o životě a díle Karla Jaromíra Erbena.</a:t>
            </a:r>
            <a:endParaRPr lang="cs-CZ" dirty="0"/>
          </a:p>
          <a:p>
            <a:r>
              <a:rPr lang="cs-CZ" dirty="0"/>
              <a:t>AUTOR: Mgr. Eva Klapková</a:t>
            </a:r>
          </a:p>
          <a:p>
            <a:r>
              <a:rPr lang="cs-CZ" dirty="0"/>
              <a:t>JAZYK: </a:t>
            </a:r>
            <a:r>
              <a:rPr lang="cs-CZ" dirty="0" smtClean="0"/>
              <a:t>český jazyk</a:t>
            </a:r>
            <a:endParaRPr lang="cs-CZ" dirty="0"/>
          </a:p>
          <a:p>
            <a:r>
              <a:rPr lang="cs-CZ" dirty="0"/>
              <a:t>OČEKÁVANÝ VÝSTUP: </a:t>
            </a:r>
            <a:r>
              <a:rPr lang="cs-CZ" dirty="0" smtClean="0"/>
              <a:t>žáci se seznámí s osobností české literatury Karlem Jaromírem Erbenem a rozeberou jeho baladu Vodník</a:t>
            </a:r>
            <a:endParaRPr lang="cs-CZ" dirty="0"/>
          </a:p>
          <a:p>
            <a:r>
              <a:rPr lang="cs-CZ" dirty="0"/>
              <a:t>SPECIÁLNÍ VZDĚLÁVACÍ POTŘEBY: interaktivní tabule</a:t>
            </a:r>
          </a:p>
          <a:p>
            <a:r>
              <a:rPr lang="cs-CZ" dirty="0"/>
              <a:t>KLÍČOVÁ SLOVA: </a:t>
            </a:r>
            <a:r>
              <a:rPr lang="cs-CZ" dirty="0" smtClean="0"/>
              <a:t>balada, Kytice, K.J. Erben</a:t>
            </a:r>
            <a:endParaRPr lang="cs-CZ" dirty="0"/>
          </a:p>
          <a:p>
            <a:r>
              <a:rPr lang="cs-CZ" dirty="0"/>
              <a:t>DRUH UČEBNÍHO MATERIÁLU: prezentace</a:t>
            </a:r>
          </a:p>
          <a:p>
            <a:r>
              <a:rPr lang="cs-CZ" dirty="0"/>
              <a:t>DRUH INTERAKTIVITY</a:t>
            </a:r>
            <a:r>
              <a:rPr lang="cs-CZ" dirty="0" smtClean="0"/>
              <a:t>: aktivita</a:t>
            </a:r>
            <a:endParaRPr lang="cs-CZ" dirty="0"/>
          </a:p>
          <a:p>
            <a:r>
              <a:rPr lang="cs-CZ" dirty="0"/>
              <a:t>CÍLOVÁ SKUPINA: žák</a:t>
            </a:r>
          </a:p>
          <a:p>
            <a:r>
              <a:rPr lang="cs-CZ" dirty="0"/>
              <a:t>STUPEŇ A TYP VZDĚLÁVÁNÍ: základní vzdělávání – druhý stupeň</a:t>
            </a:r>
          </a:p>
          <a:p>
            <a:r>
              <a:rPr lang="cs-CZ" dirty="0"/>
              <a:t>TYPICKÁ VĚKOVÁ SKUPINA: </a:t>
            </a:r>
            <a:r>
              <a:rPr lang="cs-CZ" dirty="0" smtClean="0"/>
              <a:t>11-13 </a:t>
            </a:r>
            <a:r>
              <a:rPr lang="cs-CZ" dirty="0"/>
              <a:t>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180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1484785"/>
            <a:ext cx="7315200" cy="2808312"/>
          </a:xfrm>
        </p:spPr>
        <p:txBody>
          <a:bodyPr>
            <a:normAutofit/>
          </a:bodyPr>
          <a:lstStyle/>
          <a:p>
            <a:r>
              <a:rPr lang="cs-CZ" sz="8000" dirty="0" smtClean="0"/>
              <a:t>  Karel Jaromír</a:t>
            </a:r>
            <a:br>
              <a:rPr lang="cs-CZ" sz="8000" dirty="0" smtClean="0"/>
            </a:br>
            <a:r>
              <a:rPr lang="cs-CZ" sz="8000" dirty="0"/>
              <a:t> </a:t>
            </a:r>
            <a:r>
              <a:rPr lang="cs-CZ" sz="8000" dirty="0" smtClean="0"/>
              <a:t>       Erben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                                   </a:t>
            </a:r>
            <a:r>
              <a:rPr lang="cs-CZ" sz="8000" dirty="0" smtClean="0"/>
              <a:t>Kytice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68080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769833"/>
            <a:ext cx="7315200" cy="3899527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                                             </a:t>
            </a:r>
          </a:p>
          <a:p>
            <a:pPr marL="4572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(1811-1870)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951" y="116632"/>
            <a:ext cx="4618350" cy="59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92150" y="3816420"/>
            <a:ext cx="228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lvl="0" indent="-182880">
              <a:spcBef>
                <a:spcPct val="20000"/>
              </a:spcBef>
              <a:buClr>
                <a:srgbClr val="FF8600"/>
              </a:buClr>
              <a:buFont typeface="Wingdings" charset="2"/>
              <a:buChar char="§"/>
            </a:pPr>
            <a:endParaRPr lang="cs-CZ" sz="20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46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315200" cy="1154097"/>
          </a:xfrm>
        </p:spPr>
        <p:txBody>
          <a:bodyPr>
            <a:normAutofit/>
          </a:bodyPr>
          <a:lstStyle/>
          <a:p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412776"/>
            <a:ext cx="7315200" cy="5112567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cs-CZ" dirty="0"/>
              <a:t>č</a:t>
            </a:r>
            <a:r>
              <a:rPr lang="cs-CZ" dirty="0" smtClean="0"/>
              <a:t>eský spisovatel </a:t>
            </a:r>
          </a:p>
          <a:p>
            <a:pPr algn="just">
              <a:lnSpc>
                <a:spcPct val="200000"/>
              </a:lnSpc>
            </a:pPr>
            <a:r>
              <a:rPr lang="cs-CZ" dirty="0" smtClean="0"/>
              <a:t>narodil se v Podkrkonoší</a:t>
            </a:r>
          </a:p>
          <a:p>
            <a:pPr algn="just">
              <a:lnSpc>
                <a:spcPct val="200000"/>
              </a:lnSpc>
            </a:pPr>
            <a:r>
              <a:rPr lang="cs-CZ" dirty="0"/>
              <a:t>m</a:t>
            </a:r>
            <a:r>
              <a:rPr lang="cs-CZ" dirty="0" smtClean="0"/>
              <a:t>atka pocházela z učitelské rodiny, otec byl švec</a:t>
            </a:r>
          </a:p>
          <a:p>
            <a:pPr algn="just">
              <a:lnSpc>
                <a:spcPct val="200000"/>
              </a:lnSpc>
            </a:pPr>
            <a:r>
              <a:rPr lang="cs-CZ" dirty="0"/>
              <a:t>v</a:t>
            </a:r>
            <a:r>
              <a:rPr lang="cs-CZ" dirty="0" smtClean="0"/>
              <a:t>ystudoval práva a filozofii v Praze</a:t>
            </a:r>
          </a:p>
          <a:p>
            <a:pPr algn="just">
              <a:lnSpc>
                <a:spcPct val="200000"/>
              </a:lnSpc>
            </a:pPr>
            <a:r>
              <a:rPr lang="cs-CZ" dirty="0"/>
              <a:t>c</a:t>
            </a:r>
            <a:r>
              <a:rPr lang="cs-CZ" dirty="0" smtClean="0"/>
              <a:t>estoval po venkově, sbíral písně, říkadla a vyprávění</a:t>
            </a:r>
          </a:p>
          <a:p>
            <a:pPr algn="just">
              <a:lnSpc>
                <a:spcPct val="200000"/>
              </a:lnSpc>
            </a:pPr>
            <a:r>
              <a:rPr lang="cs-CZ" dirty="0"/>
              <a:t>p</a:t>
            </a:r>
            <a:r>
              <a:rPr lang="cs-CZ" dirty="0" smtClean="0"/>
              <a:t>sal poezii ovlivněnou lidovými bájemi</a:t>
            </a:r>
          </a:p>
          <a:p>
            <a:pPr algn="just"/>
            <a:endParaRPr lang="cs-CZ" dirty="0" smtClean="0"/>
          </a:p>
          <a:p>
            <a:pPr marL="4572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216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20689"/>
            <a:ext cx="7315200" cy="936103"/>
          </a:xfrm>
        </p:spPr>
        <p:txBody>
          <a:bodyPr/>
          <a:lstStyle/>
          <a:p>
            <a:r>
              <a:rPr lang="cs-CZ" dirty="0" smtClean="0"/>
              <a:t>          rodný dům - Miletín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7186434" cy="41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963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20689"/>
            <a:ext cx="7315200" cy="936103"/>
          </a:xfrm>
        </p:spPr>
        <p:txBody>
          <a:bodyPr/>
          <a:lstStyle/>
          <a:p>
            <a:r>
              <a:rPr lang="cs-CZ" dirty="0" smtClean="0"/>
              <a:t>  hrob na pražských Olšanech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7436398" cy="428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29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7369" y="332657"/>
            <a:ext cx="8141055" cy="79208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Pamětní mince k 200. výročí narození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69" y="1412776"/>
            <a:ext cx="8643600" cy="52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005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76672"/>
            <a:ext cx="7315200" cy="1080120"/>
          </a:xfrm>
        </p:spPr>
        <p:txBody>
          <a:bodyPr>
            <a:normAutofit/>
          </a:bodyPr>
          <a:lstStyle/>
          <a:p>
            <a:r>
              <a:rPr lang="cs-CZ" sz="6000" dirty="0" smtClean="0"/>
              <a:t>            Kytice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772816"/>
            <a:ext cx="7315200" cy="4320479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cs-CZ" dirty="0" smtClean="0"/>
              <a:t>sbírka balad (báseň s vážným až tragickým námětem)</a:t>
            </a:r>
          </a:p>
          <a:p>
            <a:pPr>
              <a:lnSpc>
                <a:spcPct val="200000"/>
              </a:lnSpc>
            </a:pPr>
            <a:r>
              <a:rPr lang="cs-CZ" dirty="0"/>
              <a:t>o</a:t>
            </a:r>
            <a:r>
              <a:rPr lang="cs-CZ" dirty="0" smtClean="0"/>
              <a:t>sud je nevyhnutelný (co se má stát, stane se)</a:t>
            </a:r>
          </a:p>
          <a:p>
            <a:pPr>
              <a:lnSpc>
                <a:spcPct val="200000"/>
              </a:lnSpc>
            </a:pPr>
            <a:r>
              <a:rPr lang="cs-CZ" dirty="0"/>
              <a:t>p</a:t>
            </a:r>
            <a:r>
              <a:rPr lang="cs-CZ" dirty="0" smtClean="0"/>
              <a:t>rovinění může člověk odčinit pokáním</a:t>
            </a:r>
          </a:p>
          <a:p>
            <a:pPr>
              <a:lnSpc>
                <a:spcPct val="200000"/>
              </a:lnSpc>
            </a:pPr>
            <a:r>
              <a:rPr lang="cs-CZ" dirty="0"/>
              <a:t>b</a:t>
            </a:r>
            <a:r>
              <a:rPr lang="cs-CZ" dirty="0" smtClean="0"/>
              <a:t>alady: </a:t>
            </a:r>
            <a:r>
              <a:rPr lang="cs-CZ" dirty="0"/>
              <a:t>Kytice, Poklad, Svatební košile, Polednice, Zlatý kolovrat, Štědrý den, Holoubek, Záhořovo lože, Vodník, Vrba, Lilie, Dceřina kletba, Věštkyně</a:t>
            </a:r>
            <a:endParaRPr lang="cs-CZ" dirty="0" smtClean="0"/>
          </a:p>
          <a:p>
            <a:pPr>
              <a:lnSpc>
                <a:spcPct val="200000"/>
              </a:lnSpc>
            </a:pPr>
            <a:endParaRPr lang="cs-CZ" dirty="0" smtClean="0"/>
          </a:p>
          <a:p>
            <a:pPr marL="45720" indent="0">
              <a:lnSpc>
                <a:spcPct val="200000"/>
              </a:lnSpc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734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251520" y="116632"/>
            <a:ext cx="4229040" cy="62201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81728" y="116632"/>
            <a:ext cx="4282760" cy="622225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170640"/>
            <a:ext cx="4158805" cy="61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88640"/>
            <a:ext cx="3744226" cy="61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59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332657"/>
            <a:ext cx="7315200" cy="936103"/>
          </a:xfrm>
        </p:spPr>
        <p:txBody>
          <a:bodyPr/>
          <a:lstStyle/>
          <a:p>
            <a:r>
              <a:rPr lang="cs-CZ" dirty="0" smtClean="0"/>
              <a:t>                   Vodník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484785"/>
            <a:ext cx="7315200" cy="4824576"/>
          </a:xfrm>
        </p:spPr>
        <p:txBody>
          <a:bodyPr/>
          <a:lstStyle/>
          <a:p>
            <a:r>
              <a:rPr lang="cs-CZ" sz="3200" dirty="0" smtClean="0"/>
              <a:t>Otázky:</a:t>
            </a:r>
          </a:p>
          <a:p>
            <a:pPr marL="45720" indent="0">
              <a:buNone/>
            </a:pPr>
            <a:endParaRPr lang="cs-CZ" dirty="0" smtClean="0"/>
          </a:p>
          <a:p>
            <a:pPr marL="502920" indent="-457200">
              <a:lnSpc>
                <a:spcPct val="150000"/>
              </a:lnSpc>
              <a:buFont typeface="Wingdings" charset="2"/>
              <a:buAutoNum type="arabicParenR"/>
            </a:pPr>
            <a:r>
              <a:rPr lang="cs-CZ" dirty="0" smtClean="0"/>
              <a:t>Napiš stručný obsah </a:t>
            </a:r>
            <a:r>
              <a:rPr lang="cs-CZ" dirty="0"/>
              <a:t>balady.</a:t>
            </a:r>
          </a:p>
          <a:p>
            <a:pPr marL="502920" indent="-457200">
              <a:lnSpc>
                <a:spcPct val="150000"/>
              </a:lnSpc>
              <a:buFont typeface="Wingdings" charset="2"/>
              <a:buAutoNum type="arabicParenR"/>
            </a:pPr>
            <a:r>
              <a:rPr lang="cs-CZ" dirty="0"/>
              <a:t>Čím je vyvoláno určité napětí na začátku básně?</a:t>
            </a:r>
          </a:p>
          <a:p>
            <a:pPr marL="502920" indent="-457200">
              <a:lnSpc>
                <a:spcPct val="150000"/>
              </a:lnSpc>
              <a:buAutoNum type="arabicParenR"/>
            </a:pPr>
            <a:r>
              <a:rPr lang="cs-CZ" dirty="0" smtClean="0"/>
              <a:t>Báseň končí tragicky, kdo je vinen smrtí dítěte?</a:t>
            </a:r>
          </a:p>
          <a:p>
            <a:pPr marL="502920" indent="-457200">
              <a:lnSpc>
                <a:spcPct val="150000"/>
              </a:lnSpc>
              <a:buAutoNum type="arabicParenR"/>
            </a:pPr>
            <a:r>
              <a:rPr lang="cs-CZ" dirty="0" smtClean="0"/>
              <a:t>Jaké jazykové prostředky zde autor používá.</a:t>
            </a:r>
          </a:p>
          <a:p>
            <a:pPr marL="502920" indent="-457200">
              <a:lnSpc>
                <a:spcPct val="150000"/>
              </a:lnSpc>
              <a:buFont typeface="Wingdings" charset="2"/>
              <a:buAutoNum type="arabicParenR"/>
            </a:pPr>
            <a:r>
              <a:rPr lang="cs-CZ" dirty="0"/>
              <a:t>Charakterizuj jednotlivé postavy.</a:t>
            </a:r>
          </a:p>
          <a:p>
            <a:pPr marL="502920" indent="-457200">
              <a:lnSpc>
                <a:spcPct val="150000"/>
              </a:lnSpc>
              <a:buFont typeface="Wingdings" charset="2"/>
              <a:buAutoNum type="arabicParenR"/>
            </a:pPr>
            <a:r>
              <a:rPr lang="cs-CZ" dirty="0" smtClean="0"/>
              <a:t>Vyjmenuj </a:t>
            </a:r>
            <a:r>
              <a:rPr lang="cs-CZ" dirty="0"/>
              <a:t>základní znaky balady.</a:t>
            </a:r>
          </a:p>
          <a:p>
            <a:pPr marL="502920" indent="-457200">
              <a:lnSpc>
                <a:spcPct val="150000"/>
              </a:lnSpc>
              <a:buAutoNum type="arabicParenR"/>
            </a:pPr>
            <a:endParaRPr lang="cs-CZ" dirty="0" smtClean="0"/>
          </a:p>
          <a:p>
            <a:pPr marL="502920" indent="-457200">
              <a:buAutoNum type="arabicParenR"/>
            </a:pPr>
            <a:endParaRPr lang="cs-CZ" dirty="0" smtClean="0"/>
          </a:p>
          <a:p>
            <a:pPr marL="502920" indent="-457200">
              <a:buAutoNum type="arabicParenR"/>
            </a:pPr>
            <a:endParaRPr lang="cs-CZ" dirty="0" smtClean="0"/>
          </a:p>
          <a:p>
            <a:pPr marL="502920" indent="-457200">
              <a:buAutoNum type="arabicParenR"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915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276872"/>
            <a:ext cx="7315200" cy="1154097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404665"/>
            <a:ext cx="7315200" cy="5904696"/>
          </a:xfrm>
        </p:spPr>
        <p:txBody>
          <a:bodyPr/>
          <a:lstStyle/>
          <a:p>
            <a:r>
              <a:rPr lang="cs-CZ" dirty="0"/>
              <a:t>Bílé šatičky smutek tají,</a:t>
            </a:r>
            <a:br>
              <a:rPr lang="cs-CZ" dirty="0"/>
            </a:br>
            <a:r>
              <a:rPr lang="cs-CZ" dirty="0"/>
              <a:t>v perlách se slzy ukrývají,</a:t>
            </a:r>
            <a:br>
              <a:rPr lang="cs-CZ" dirty="0"/>
            </a:br>
            <a:r>
              <a:rPr lang="cs-CZ" dirty="0"/>
              <a:t>a pátek nešťastný je den,</a:t>
            </a:r>
            <a:br>
              <a:rPr lang="cs-CZ" dirty="0"/>
            </a:br>
            <a:r>
              <a:rPr lang="cs-CZ" dirty="0"/>
              <a:t>nechoď, dceruško, k vodě ven</a:t>
            </a:r>
            <a:r>
              <a:rPr lang="cs-CZ" dirty="0" smtClean="0"/>
              <a:t>.</a:t>
            </a:r>
          </a:p>
          <a:p>
            <a:pPr marL="45720" indent="0">
              <a:buNone/>
            </a:pPr>
            <a:endParaRPr lang="cs-CZ" dirty="0" smtClean="0"/>
          </a:p>
          <a:p>
            <a:r>
              <a:rPr lang="cs-CZ" dirty="0" smtClean="0"/>
              <a:t>Nemá dceruška, nemá stání,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k jezeru vždy ji cos pohání,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k jezeru vždy ji cos nutí,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nic doma, nic jí po chuti.</a:t>
            </a:r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502920" indent="-45720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znač sloku</a:t>
            </a:r>
          </a:p>
          <a:p>
            <a:pPr marL="502920" indent="-45720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znač verš</a:t>
            </a:r>
          </a:p>
          <a:p>
            <a:pPr marL="502920" indent="-457200">
              <a:buAutoNum type="alphaLcParenR"/>
            </a:pPr>
            <a:r>
              <a:rPr lang="cs-CZ" dirty="0"/>
              <a:t>o</a:t>
            </a:r>
            <a:r>
              <a:rPr lang="cs-CZ" dirty="0" smtClean="0"/>
              <a:t>znač rým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863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484784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cs-CZ" sz="2000" dirty="0" smtClean="0">
                <a:solidFill>
                  <a:prstClr val="white"/>
                </a:solidFill>
                <a:ea typeface="+mn-ea"/>
                <a:cs typeface="+mn-cs"/>
                <a:hlinkClick r:id="rId2"/>
              </a:rPr>
              <a:t/>
            </a:r>
            <a:br>
              <a:rPr lang="cs-CZ" sz="2000" dirty="0" smtClean="0">
                <a:solidFill>
                  <a:prstClr val="white"/>
                </a:solidFill>
                <a:ea typeface="+mn-ea"/>
                <a:cs typeface="+mn-cs"/>
                <a:hlinkClick r:id="rId2"/>
              </a:rPr>
            </a:br>
            <a:r>
              <a:rPr lang="cs-CZ" sz="2000" dirty="0" smtClean="0">
                <a:solidFill>
                  <a:prstClr val="white"/>
                </a:solidFill>
                <a:ea typeface="+mn-ea"/>
                <a:cs typeface="+mn-cs"/>
                <a:hlinkClick r:id="rId2"/>
              </a:rPr>
              <a:t/>
            </a:r>
            <a:br>
              <a:rPr lang="cs-CZ" sz="2000" dirty="0" smtClean="0">
                <a:solidFill>
                  <a:prstClr val="white"/>
                </a:solidFill>
                <a:ea typeface="+mn-ea"/>
                <a:cs typeface="+mn-cs"/>
                <a:hlinkClick r:id="rId2"/>
              </a:rPr>
            </a:br>
            <a:r>
              <a:rPr lang="cs-CZ" sz="2200" dirty="0"/>
              <a:t>SOUKAL, J. SPN. </a:t>
            </a:r>
            <a:r>
              <a:rPr lang="cs-CZ" sz="2200" i="1" dirty="0"/>
              <a:t>Metodická příručka k čítankám</a:t>
            </a:r>
            <a:r>
              <a:rPr lang="cs-CZ" sz="2200" dirty="0"/>
              <a:t>: </a:t>
            </a:r>
            <a:r>
              <a:rPr lang="cs-CZ" sz="2200" i="1" dirty="0"/>
              <a:t>pro 6. - 9. ročník základní školy a pro odpovídající ročníky víceletých gymnázií</a:t>
            </a:r>
            <a:r>
              <a:rPr lang="cs-CZ" sz="2200" dirty="0"/>
              <a:t>. 1. Praha: SPN, 1999. ISBN 80-7235-055-2.</a:t>
            </a:r>
            <a:br>
              <a:rPr lang="cs-CZ" sz="2200" dirty="0"/>
            </a:br>
            <a:r>
              <a:rPr lang="cs-CZ" sz="1800" dirty="0" smtClean="0">
                <a:solidFill>
                  <a:schemeClr val="accent5"/>
                </a:solidFill>
              </a:rPr>
              <a:t>. </a:t>
            </a:r>
            <a:r>
              <a:rPr lang="cs-CZ" sz="2000" dirty="0" smtClean="0">
                <a:solidFill>
                  <a:schemeClr val="accent5"/>
                </a:solidFill>
                <a:ea typeface="+mn-ea"/>
                <a:cs typeface="+mn-cs"/>
              </a:rPr>
              <a:t/>
            </a:r>
            <a:br>
              <a:rPr lang="cs-CZ" sz="2000" dirty="0" smtClean="0">
                <a:solidFill>
                  <a:schemeClr val="accent5"/>
                </a:solidFill>
                <a:ea typeface="+mn-ea"/>
                <a:cs typeface="+mn-cs"/>
              </a:rPr>
            </a:br>
            <a:endParaRPr lang="cs-CZ" dirty="0">
              <a:solidFill>
                <a:schemeClr val="accent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348881"/>
            <a:ext cx="7315200" cy="3960480"/>
          </a:xfrm>
        </p:spPr>
        <p:txBody>
          <a:bodyPr/>
          <a:lstStyle/>
          <a:p>
            <a:pPr marL="45720" lvl="0" indent="0">
              <a:buNone/>
            </a:pPr>
            <a:r>
              <a:rPr lang="cs-CZ" dirty="0" smtClean="0"/>
              <a:t>Foto a obrázky:</a:t>
            </a:r>
          </a:p>
          <a:p>
            <a:pPr marL="45720" lvl="0" indent="0">
              <a:buNone/>
            </a:pPr>
            <a:endParaRPr lang="cs-CZ" dirty="0" smtClean="0"/>
          </a:p>
          <a:p>
            <a:pPr lvl="0"/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www.astro.cz/clanek/4066 </a:t>
            </a:r>
            <a:r>
              <a:rPr lang="en-US" dirty="0" smtClean="0"/>
              <a:t>[</a:t>
            </a:r>
            <a:r>
              <a:rPr lang="cs-CZ" dirty="0" smtClean="0"/>
              <a:t>7.11.2011</a:t>
            </a:r>
            <a:r>
              <a:rPr lang="en-US" dirty="0" smtClean="0"/>
              <a:t>]</a:t>
            </a:r>
            <a:endParaRPr lang="cs-CZ" dirty="0" smtClean="0"/>
          </a:p>
          <a:p>
            <a:pPr lvl="0"/>
            <a:r>
              <a:rPr lang="cs-CZ" dirty="0"/>
              <a:t>http://</a:t>
            </a:r>
            <a:r>
              <a:rPr lang="cs-CZ" dirty="0" smtClean="0"/>
              <a:t>www.sberatel-ksk.cz/clanek-kytice-karel-jaromir-erben-sbirka-ing-arch-karla-cermaka-2010080010</a:t>
            </a:r>
            <a:r>
              <a:rPr lang="en-US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7.11.2011</a:t>
            </a:r>
            <a:r>
              <a:rPr lang="en-US" dirty="0" smtClean="0"/>
              <a:t>]</a:t>
            </a:r>
            <a:endParaRPr lang="cs-CZ" dirty="0" smtClean="0"/>
          </a:p>
          <a:p>
            <a:pPr lvl="0"/>
            <a:r>
              <a:rPr lang="cs-CZ" dirty="0"/>
              <a:t>http://</a:t>
            </a:r>
            <a:r>
              <a:rPr lang="cs-CZ" dirty="0" smtClean="0"/>
              <a:t>www.topzine.cz/karel-jaromir-erben-tvurce-kytice-pohadek-i-vodnika-nad-jezerem-by-letos-oslavil-200-let</a:t>
            </a:r>
            <a:r>
              <a:rPr lang="en-US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7.11.2011</a:t>
            </a:r>
            <a:r>
              <a:rPr lang="en-US" dirty="0" smtClean="0"/>
              <a:t>]</a:t>
            </a:r>
            <a:endParaRPr lang="cs-CZ" dirty="0" smtClean="0"/>
          </a:p>
          <a:p>
            <a:pPr lvl="0"/>
            <a:r>
              <a:rPr lang="cs-CZ" dirty="0"/>
              <a:t>http://</a:t>
            </a:r>
            <a:r>
              <a:rPr lang="cs-CZ" dirty="0" smtClean="0"/>
              <a:t>www.numisland.cz/detail-pametni-mince-cr/587-500-kc-karel-jaromir-erben-proof.htm</a:t>
            </a:r>
            <a:r>
              <a:rPr lang="en-US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7.11.2011</a:t>
            </a:r>
            <a:r>
              <a:rPr lang="en-US" dirty="0" smtClean="0"/>
              <a:t>]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055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246</TotalTime>
  <Words>296</Words>
  <Application>Microsoft Office PowerPoint</Application>
  <PresentationFormat>Předvádění na obrazovce (4:3)</PresentationFormat>
  <Paragraphs>70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Prostor</vt:lpstr>
      <vt:lpstr>         Šablona 32  VY_32_INOVACE_10_24_Karel Jaromír Erben</vt:lpstr>
      <vt:lpstr>Prezentace aplikace PowerPoint</vt:lpstr>
      <vt:lpstr>  Karel Jaromír         Erben</vt:lpstr>
      <vt:lpstr>Prezentace aplikace PowerPoint</vt:lpstr>
      <vt:lpstr>Prezentace aplikace PowerPoint</vt:lpstr>
      <vt:lpstr>          rodný dům - Miletín</vt:lpstr>
      <vt:lpstr>  hrob na pražských Olšanech</vt:lpstr>
      <vt:lpstr>  Pamětní mince k 200. výročí narození</vt:lpstr>
      <vt:lpstr>            Kytice</vt:lpstr>
      <vt:lpstr>Prezentace aplikace PowerPoint</vt:lpstr>
      <vt:lpstr>                   Vodník</vt:lpstr>
      <vt:lpstr>Prezentace aplikace PowerPoint</vt:lpstr>
      <vt:lpstr>  SOUKAL, J. SPN. Metodická příručka k čítankám: pro 6. - 9. ročník základní školy a pro odpovídající ročníky víceletých gymnázií. 1. Praha: SPN, 1999. ISBN 80-7235-055-2. .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Jaromír         Erben</dc:title>
  <dc:creator>Kunovská Eva</dc:creator>
  <cp:lastModifiedBy>Kunovská Eva</cp:lastModifiedBy>
  <cp:revision>22</cp:revision>
  <dcterms:created xsi:type="dcterms:W3CDTF">2011-11-07T17:14:49Z</dcterms:created>
  <dcterms:modified xsi:type="dcterms:W3CDTF">2012-01-25T18:14:44Z</dcterms:modified>
</cp:coreProperties>
</file>