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8" r:id="rId2"/>
    <p:sldId id="256" r:id="rId3"/>
    <p:sldId id="257" r:id="rId4"/>
    <p:sldId id="266" r:id="rId5"/>
    <p:sldId id="259" r:id="rId6"/>
    <p:sldId id="260" r:id="rId7"/>
    <p:sldId id="267" r:id="rId8"/>
    <p:sldId id="268" r:id="rId9"/>
    <p:sldId id="261" r:id="rId10"/>
    <p:sldId id="262" r:id="rId11"/>
    <p:sldId id="263" r:id="rId12"/>
    <p:sldId id="269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02" y="-9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E78036-AF07-4211-A7C8-E9867655A38A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36748E-0371-4B4C-9921-B1E5D6CFBD4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5139174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4100" name="Zástupný symbol pro záhlaví 4"/>
          <p:cNvSpPr>
            <a:spLocks noGrp="1"/>
          </p:cNvSpPr>
          <p:nvPr>
            <p:ph type="hdr" sz="quarter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72FB-83C8-40B0-8C5B-BE5A2E244AAC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11FE0-5428-4DA3-A27D-02D163BCE15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72FB-83C8-40B0-8C5B-BE5A2E244AAC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11FE0-5428-4DA3-A27D-02D163BCE15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72FB-83C8-40B0-8C5B-BE5A2E244AAC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11FE0-5428-4DA3-A27D-02D163BCE15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72FB-83C8-40B0-8C5B-BE5A2E244AAC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11FE0-5428-4DA3-A27D-02D163BCE15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72FB-83C8-40B0-8C5B-BE5A2E244AAC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11FE0-5428-4DA3-A27D-02D163BCE15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72FB-83C8-40B0-8C5B-BE5A2E244AAC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11FE0-5428-4DA3-A27D-02D163BCE15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72FB-83C8-40B0-8C5B-BE5A2E244AAC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11FE0-5428-4DA3-A27D-02D163BCE15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72FB-83C8-40B0-8C5B-BE5A2E244AAC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11FE0-5428-4DA3-A27D-02D163BCE15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72FB-83C8-40B0-8C5B-BE5A2E244AAC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11FE0-5428-4DA3-A27D-02D163BCE15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72FB-83C8-40B0-8C5B-BE5A2E244AAC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11FE0-5428-4DA3-A27D-02D163BCE15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72FB-83C8-40B0-8C5B-BE5A2E244AAC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11FE0-5428-4DA3-A27D-02D163BCE15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2772FB-83C8-40B0-8C5B-BE5A2E244AAC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711FE0-5428-4DA3-A27D-02D163BCE15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4643438" y="1196975"/>
            <a:ext cx="4176712" cy="650875"/>
          </a:xfrm>
        </p:spPr>
        <p:txBody>
          <a:bodyPr/>
          <a:lstStyle/>
          <a:p>
            <a:pPr eaLnBrk="1" hangingPunct="1"/>
            <a:r>
              <a:rPr lang="cs-CZ" sz="2800" smtClean="0"/>
              <a:t>Digitální</a:t>
            </a:r>
            <a:r>
              <a:rPr lang="cs-CZ" sz="2400" smtClean="0"/>
              <a:t> </a:t>
            </a:r>
            <a:r>
              <a:rPr lang="cs-CZ" sz="2800" smtClean="0"/>
              <a:t>učební</a:t>
            </a:r>
            <a:r>
              <a:rPr lang="cs-CZ" sz="2400" smtClean="0"/>
              <a:t> </a:t>
            </a:r>
            <a:r>
              <a:rPr lang="cs-CZ" sz="2800" smtClean="0"/>
              <a:t>materiál</a:t>
            </a:r>
            <a:endParaRPr lang="cs-CZ" sz="2400" smtClean="0"/>
          </a:p>
        </p:txBody>
      </p:sp>
      <p:pic>
        <p:nvPicPr>
          <p:cNvPr id="2051" name="Obrázek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603875" cy="13684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988" y="188913"/>
            <a:ext cx="946150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086" name="Group 3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91320081"/>
              </p:ext>
            </p:extLst>
          </p:nvPr>
        </p:nvGraphicFramePr>
        <p:xfrm>
          <a:off x="323850" y="1844675"/>
          <a:ext cx="8496300" cy="4683127"/>
        </p:xfrm>
        <a:graphic>
          <a:graphicData uri="http://schemas.openxmlformats.org/drawingml/2006/table">
            <a:tbl>
              <a:tblPr/>
              <a:tblGrid>
                <a:gridCol w="1263650"/>
                <a:gridCol w="1544638"/>
                <a:gridCol w="2016125"/>
                <a:gridCol w="2305050"/>
                <a:gridCol w="863600"/>
                <a:gridCol w="503237"/>
              </a:tblGrid>
              <a:tr h="341313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Název projektu: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Inovace vzdělávání na SPŠ a VOŠ Písek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Číslo projektu: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CZ.1.07/1.5.00/34.0010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9413">
                <a:tc gridSpan="6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Škola: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Střední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imes New Roman" pitchFamily="18" charset="0"/>
                        </a:rPr>
                        <a:t> průmyslová škola a Vyšší odborná škola, Písek, Karla Čapka 402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Předmět: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OBN</a:t>
                      </a: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Ročník: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825">
                <a:tc gridSpan="3">
                  <a:txBody>
                    <a:bodyPr/>
                    <a:lstStyle/>
                    <a:p>
                      <a:pPr marL="0" marR="0" lvl="0" indent="120650" algn="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Téma: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4" gridSpan="3">
                  <a:txBody>
                    <a:bodyPr/>
                    <a:lstStyle/>
                    <a:p>
                      <a:pPr marL="0" marR="0" lvl="0" indent="12065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Finanční gramotnost 7 – půjčky a úvěry</a:t>
                      </a:r>
                    </a:p>
                  </a:txBody>
                  <a:tcPr marL="31790" marR="31790" marT="0" marB="0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4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4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23850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Tematický okruh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Člověk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jako občan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363">
                <a:tc gridSpan="2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Jméno autora: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Mgr. Ludmila Klavíková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Datum tvorby: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 červen 2013</a:t>
                      </a: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84213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Kód materiálu: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OPVK_1.5_DUM_III/2_OBN_KA030</a:t>
                      </a:r>
                    </a:p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Soubor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09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VYSTUPY</a:t>
                      </a: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/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VY_32_INOVACE_OBN_KA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030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728787">
                <a:tc gridSpan="6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Anotace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:  Řešení mimořádné, krizové nebo dlouhodobé potřeby formou půjček a úvěrů.</a:t>
                      </a:r>
                    </a:p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837398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Finanční gramotnost 7</a:t>
            </a:r>
            <a:br>
              <a:rPr lang="cs-CZ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– půjčky a úroky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RPSN, koeficient navýšení, splátky, ručitel, ručení, debetní karta, kreditní karta, kontokorent, hypotéka, spotřebitelský úvěr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RPSN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RPSN je roční procentní sazba nákladů u půjčky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 ukazatel, který říká, jaké jsou skutečné roční náklady na půjčku, včetně všech přidružených plateb (jakou část půjčených peněz zaplatí dlužník každý rok navíc)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dává komplexnější informaci než úrok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bere v úvahy počet splátek a dobu splácení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Koeficient navýšení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 druhá možnost posouzení úvěru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lze  ho vypočítat tak, že počet splátek vynásobený jejich výší se podělí půjčenou částkou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výsledné číslo, které je větší než jedna,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ukazuje, kolikrát celkem bude zaplacen původní dluh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Splátky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současně s půjčkou se vždy domlouvají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splátky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tzn. jejich počet, výše a datum splatnosti, ke kterému se zavazuje klient splátky uhradit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u větších částek je často nutné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zaručit se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za půjčku majetkem, nebo zajistit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ručitele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Ručitel, ručení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ručí-li dlužník majetkem, vzniká při nesplácení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na tento majetek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zástavní právo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ve prospěch věřitele, který může jeho prodejem dluh uhradit 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ručitel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je osoba, která se smluvně zaváže,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že v případě nesplácení dlužníkem půjčku uhradí místo něj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při sjednání jakékoliv půjčky je třeba vyžadovat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písemnou smlouvu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kterou je třeba důkladně prostudovat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Debetní karta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majitel účtu má běžně přístup k penězům pomocí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debetní karty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která mu umožňuje vybírat hotovost nebo platit u obchodníků pouze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do výše zůstatku na účtu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 zúčtování dochází většinou ihned po provedené transakci (on-line), nebo v rozmezí několika dnů (off-line), kdy banka částku odečte přímo z účtu klienta.</a:t>
            </a: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Kreditní karta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banky poskytují půjčky také formou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kreditních karet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kreditní karta představuje tzv. „peníze navíc“, jedná se o půjčku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 krátkém, většinou po třicetidenním bezúročném období, kdy může majitel karty peníze vrátit bez placení úroku, následuje velmi vysoké úročení půjčky (okolo 20 %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za rok)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Kontokorent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kontokorent je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krátkodobý bankovní úvěr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který majiteli běžného účtu umožňuje přečerpat účet, čerpat tzv. „do mínusu“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pohybuje se v řádu desítek tisíc korun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 poskytován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za poplatek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klient platí z přečerpané částky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úroky</a:t>
            </a:r>
          </a:p>
          <a:p>
            <a:pPr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Hypotéka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hypotéka je bankovní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půjčka velké finanční částky na dlouhou dobu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(až 30 let)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 úrokem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který není pevně daný po celou dobu splácení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za hypotéku dlužník většinou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zastavuje nemovitos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t, kterou si chce pořídit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banka proto požaduje znalecký odhad ceny nemovitosti a půjčí žadateli pouze odpovídající částku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Spotřebitelský úvěr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spotřebitelské úvěry jsou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nejčastější formou půjčky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jsou využívány na nákup spotřební elektroniky, automobilů, vybavení domácnosti, dovolené atd.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poskytují je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banky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i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specializované úvěrové společnosti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lichváři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zastavárny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také poskytují půjčky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na principu krátkodobého půjčování peněz při zastavení majetku a vysokém úroku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za zastavenou věc zpravidla vyplatí částku, která je oproti její skutečné ceně relativně malá, a při zpětném vykoupení požadují částku navýšenou o předem dohodnutou přirážku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Literatura, citace: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HORECKÝ, Jan. 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Společenské vědy pro střední školy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Vyd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 1. Brno: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Didaktis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c2011, 95 s. ISBN 978-807-3581-633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KLÍNSKÝ, Petr, Otto MÜNCH a Danuše CHROMÁ. 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Ekonomika: ekonomická a finanční gramotnost pro střední školy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 3.,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upr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vyd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 Praha: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Eduko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2012, 179 s. ISBN 978-80-87204-65-8.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539</Words>
  <Application>Microsoft Office PowerPoint</Application>
  <PresentationFormat>Předvádění na obrazovce (4:3)</PresentationFormat>
  <Paragraphs>59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Digitální učební materiál</vt:lpstr>
      <vt:lpstr>Finanční gramotnost 7  – půjčky a úroky</vt:lpstr>
      <vt:lpstr>RPSN</vt:lpstr>
      <vt:lpstr>Koeficient navýšení</vt:lpstr>
      <vt:lpstr>Splátky</vt:lpstr>
      <vt:lpstr>Ručitel, ručení</vt:lpstr>
      <vt:lpstr>Debetní karta</vt:lpstr>
      <vt:lpstr>Kreditní karta</vt:lpstr>
      <vt:lpstr>Kontokorent</vt:lpstr>
      <vt:lpstr>Hypotéka</vt:lpstr>
      <vt:lpstr>Spotřebitelský úvěr</vt:lpstr>
      <vt:lpstr>Literatura, citace:</vt:lpstr>
    </vt:vector>
  </TitlesOfParts>
  <Company>SPS/VOS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Finanční gramotnost-investice</dc:title>
  <dc:creator>Ludmila Klavíková</dc:creator>
  <cp:lastModifiedBy>siroky</cp:lastModifiedBy>
  <cp:revision>15</cp:revision>
  <dcterms:created xsi:type="dcterms:W3CDTF">2013-06-04T03:04:59Z</dcterms:created>
  <dcterms:modified xsi:type="dcterms:W3CDTF">2013-06-10T19:10:33Z</dcterms:modified>
</cp:coreProperties>
</file>