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34016EC1-B9C4-4DF3-AEBC-9FADCE272ABA}" type="datetimeFigureOut">
              <a:rPr lang="cs-CZ" smtClean="0"/>
              <a:pPr/>
              <a:t>10.6.2013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520C8E6-E646-4673-8AB4-D3BBAF43A532}" type="slidenum">
              <a:rPr lang="cs-CZ" smtClean="0"/>
              <a:pPr/>
              <a:t>‹#›</a:t>
            </a:fld>
            <a:endParaRPr lang="cs-CZ"/>
          </a:p>
        </p:txBody>
      </p:sp>
    </p:spTree>
    <p:extLst>
      <p:ext uri="{BB962C8B-B14F-4D97-AF65-F5344CB8AC3E}">
        <p14:creationId xmlns:p14="http://schemas.microsoft.com/office/powerpoint/2010/main" xmlns="" val="2905208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4016EC1-B9C4-4DF3-AEBC-9FADCE272ABA}" type="datetimeFigureOut">
              <a:rPr lang="cs-CZ" smtClean="0"/>
              <a:pPr/>
              <a:t>10.6.2013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520C8E6-E646-4673-8AB4-D3BBAF43A532}" type="slidenum">
              <a:rPr lang="cs-CZ" smtClean="0"/>
              <a:pPr/>
              <a:t>‹#›</a:t>
            </a:fld>
            <a:endParaRPr lang="cs-CZ"/>
          </a:p>
        </p:txBody>
      </p:sp>
    </p:spTree>
    <p:extLst>
      <p:ext uri="{BB962C8B-B14F-4D97-AF65-F5344CB8AC3E}">
        <p14:creationId xmlns:p14="http://schemas.microsoft.com/office/powerpoint/2010/main" xmlns="" val="775329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34016EC1-B9C4-4DF3-AEBC-9FADCE272ABA}" type="datetimeFigureOut">
              <a:rPr lang="cs-CZ" smtClean="0"/>
              <a:pPr/>
              <a:t>10.6.2013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520C8E6-E646-4673-8AB4-D3BBAF43A532}" type="slidenum">
              <a:rPr lang="cs-CZ" smtClean="0"/>
              <a:pPr/>
              <a:t>‹#›</a:t>
            </a:fld>
            <a:endParaRPr lang="cs-CZ"/>
          </a:p>
        </p:txBody>
      </p:sp>
    </p:spTree>
    <p:extLst>
      <p:ext uri="{BB962C8B-B14F-4D97-AF65-F5344CB8AC3E}">
        <p14:creationId xmlns:p14="http://schemas.microsoft.com/office/powerpoint/2010/main" xmlns="" val="23147969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34016EC1-B9C4-4DF3-AEBC-9FADCE272ABA}" type="datetimeFigureOut">
              <a:rPr lang="cs-CZ" smtClean="0"/>
              <a:pPr/>
              <a:t>10.6.2013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520C8E6-E646-4673-8AB4-D3BBAF43A532}" type="slidenum">
              <a:rPr lang="cs-CZ" smtClean="0"/>
              <a:pPr/>
              <a:t>‹#›</a:t>
            </a:fld>
            <a:endParaRPr lang="cs-CZ"/>
          </a:p>
        </p:txBody>
      </p:sp>
    </p:spTree>
    <p:extLst>
      <p:ext uri="{BB962C8B-B14F-4D97-AF65-F5344CB8AC3E}">
        <p14:creationId xmlns:p14="http://schemas.microsoft.com/office/powerpoint/2010/main" xmlns="" val="668895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34016EC1-B9C4-4DF3-AEBC-9FADCE272ABA}" type="datetimeFigureOut">
              <a:rPr lang="cs-CZ" smtClean="0"/>
              <a:pPr/>
              <a:t>10.6.2013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520C8E6-E646-4673-8AB4-D3BBAF43A532}" type="slidenum">
              <a:rPr lang="cs-CZ" smtClean="0"/>
              <a:pPr/>
              <a:t>‹#›</a:t>
            </a:fld>
            <a:endParaRPr lang="cs-CZ"/>
          </a:p>
        </p:txBody>
      </p:sp>
    </p:spTree>
    <p:extLst>
      <p:ext uri="{BB962C8B-B14F-4D97-AF65-F5344CB8AC3E}">
        <p14:creationId xmlns:p14="http://schemas.microsoft.com/office/powerpoint/2010/main" xmlns="" val="2308977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34016EC1-B9C4-4DF3-AEBC-9FADCE272ABA}" type="datetimeFigureOut">
              <a:rPr lang="cs-CZ" smtClean="0"/>
              <a:pPr/>
              <a:t>10.6.2013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520C8E6-E646-4673-8AB4-D3BBAF43A532}" type="slidenum">
              <a:rPr lang="cs-CZ" smtClean="0"/>
              <a:pPr/>
              <a:t>‹#›</a:t>
            </a:fld>
            <a:endParaRPr lang="cs-CZ"/>
          </a:p>
        </p:txBody>
      </p:sp>
    </p:spTree>
    <p:extLst>
      <p:ext uri="{BB962C8B-B14F-4D97-AF65-F5344CB8AC3E}">
        <p14:creationId xmlns:p14="http://schemas.microsoft.com/office/powerpoint/2010/main" xmlns="" val="1429395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34016EC1-B9C4-4DF3-AEBC-9FADCE272ABA}" type="datetimeFigureOut">
              <a:rPr lang="cs-CZ" smtClean="0"/>
              <a:pPr/>
              <a:t>10.6.2013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520C8E6-E646-4673-8AB4-D3BBAF43A532}" type="slidenum">
              <a:rPr lang="cs-CZ" smtClean="0"/>
              <a:pPr/>
              <a:t>‹#›</a:t>
            </a:fld>
            <a:endParaRPr lang="cs-CZ"/>
          </a:p>
        </p:txBody>
      </p:sp>
    </p:spTree>
    <p:extLst>
      <p:ext uri="{BB962C8B-B14F-4D97-AF65-F5344CB8AC3E}">
        <p14:creationId xmlns:p14="http://schemas.microsoft.com/office/powerpoint/2010/main" xmlns="" val="772286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34016EC1-B9C4-4DF3-AEBC-9FADCE272ABA}" type="datetimeFigureOut">
              <a:rPr lang="cs-CZ" smtClean="0"/>
              <a:pPr/>
              <a:t>10.6.2013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520C8E6-E646-4673-8AB4-D3BBAF43A532}" type="slidenum">
              <a:rPr lang="cs-CZ" smtClean="0"/>
              <a:pPr/>
              <a:t>‹#›</a:t>
            </a:fld>
            <a:endParaRPr lang="cs-CZ"/>
          </a:p>
        </p:txBody>
      </p:sp>
    </p:spTree>
    <p:extLst>
      <p:ext uri="{BB962C8B-B14F-4D97-AF65-F5344CB8AC3E}">
        <p14:creationId xmlns:p14="http://schemas.microsoft.com/office/powerpoint/2010/main" xmlns="" val="2563355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34016EC1-B9C4-4DF3-AEBC-9FADCE272ABA}" type="datetimeFigureOut">
              <a:rPr lang="cs-CZ" smtClean="0"/>
              <a:pPr/>
              <a:t>10.6.2013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520C8E6-E646-4673-8AB4-D3BBAF43A532}" type="slidenum">
              <a:rPr lang="cs-CZ" smtClean="0"/>
              <a:pPr/>
              <a:t>‹#›</a:t>
            </a:fld>
            <a:endParaRPr lang="cs-CZ"/>
          </a:p>
        </p:txBody>
      </p:sp>
    </p:spTree>
    <p:extLst>
      <p:ext uri="{BB962C8B-B14F-4D97-AF65-F5344CB8AC3E}">
        <p14:creationId xmlns:p14="http://schemas.microsoft.com/office/powerpoint/2010/main" xmlns="" val="2067088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4016EC1-B9C4-4DF3-AEBC-9FADCE272ABA}" type="datetimeFigureOut">
              <a:rPr lang="cs-CZ" smtClean="0"/>
              <a:pPr/>
              <a:t>10.6.2013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520C8E6-E646-4673-8AB4-D3BBAF43A532}" type="slidenum">
              <a:rPr lang="cs-CZ" smtClean="0"/>
              <a:pPr/>
              <a:t>‹#›</a:t>
            </a:fld>
            <a:endParaRPr lang="cs-CZ"/>
          </a:p>
        </p:txBody>
      </p:sp>
    </p:spTree>
    <p:extLst>
      <p:ext uri="{BB962C8B-B14F-4D97-AF65-F5344CB8AC3E}">
        <p14:creationId xmlns:p14="http://schemas.microsoft.com/office/powerpoint/2010/main" xmlns="" val="573006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4016EC1-B9C4-4DF3-AEBC-9FADCE272ABA}" type="datetimeFigureOut">
              <a:rPr lang="cs-CZ" smtClean="0"/>
              <a:pPr/>
              <a:t>10.6.2013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520C8E6-E646-4673-8AB4-D3BBAF43A532}" type="slidenum">
              <a:rPr lang="cs-CZ" smtClean="0"/>
              <a:pPr/>
              <a:t>‹#›</a:t>
            </a:fld>
            <a:endParaRPr lang="cs-CZ"/>
          </a:p>
        </p:txBody>
      </p:sp>
    </p:spTree>
    <p:extLst>
      <p:ext uri="{BB962C8B-B14F-4D97-AF65-F5344CB8AC3E}">
        <p14:creationId xmlns:p14="http://schemas.microsoft.com/office/powerpoint/2010/main" xmlns="" val="3242728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016EC1-B9C4-4DF3-AEBC-9FADCE272ABA}" type="datetimeFigureOut">
              <a:rPr lang="cs-CZ" smtClean="0"/>
              <a:pPr/>
              <a:t>10.6.2013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20C8E6-E646-4673-8AB4-D3BBAF43A532}" type="slidenum">
              <a:rPr lang="cs-CZ" smtClean="0"/>
              <a:pPr/>
              <a:t>‹#›</a:t>
            </a:fld>
            <a:endParaRPr lang="cs-CZ"/>
          </a:p>
        </p:txBody>
      </p:sp>
    </p:spTree>
    <p:extLst>
      <p:ext uri="{BB962C8B-B14F-4D97-AF65-F5344CB8AC3E}">
        <p14:creationId xmlns:p14="http://schemas.microsoft.com/office/powerpoint/2010/main" xmlns="" val="31602413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899592" y="1196752"/>
            <a:ext cx="7772400" cy="1470025"/>
          </a:xfrm>
        </p:spPr>
        <p:txBody>
          <a:bodyPr>
            <a:noAutofit/>
          </a:bodyPr>
          <a:lstStyle/>
          <a:p>
            <a:r>
              <a:rPr lang="cs-CZ" sz="3200" dirty="0" smtClean="0"/>
              <a:t>Název školy: Základní a Mateřská škola Bečváry, okres Kolín</a:t>
            </a:r>
            <a:br>
              <a:rPr lang="cs-CZ" sz="3200" dirty="0" smtClean="0"/>
            </a:br>
            <a:r>
              <a:rPr lang="cs-CZ" sz="3200" dirty="0" smtClean="0"/>
              <a:t>Autor: Mgr. Kateřina Venclová</a:t>
            </a:r>
            <a:br>
              <a:rPr lang="cs-CZ" sz="3200" dirty="0" smtClean="0"/>
            </a:br>
            <a:r>
              <a:rPr lang="cs-CZ" sz="3200" dirty="0" smtClean="0"/>
              <a:t>Datum tvorby: 31.1.2012</a:t>
            </a:r>
            <a:br>
              <a:rPr lang="cs-CZ" sz="3200" dirty="0" smtClean="0"/>
            </a:br>
            <a:r>
              <a:rPr lang="cs-CZ" sz="3200" dirty="0" smtClean="0"/>
              <a:t>Název materiálu: VY_32_INOVACE_19_ČESKÝ JAZYK PRO 4. ROČNÍK_SLOVESA</a:t>
            </a:r>
            <a:endParaRPr lang="cs-CZ" sz="3200" dirty="0"/>
          </a:p>
        </p:txBody>
      </p:sp>
      <p:sp>
        <p:nvSpPr>
          <p:cNvPr id="3" name="Podnadpis 2"/>
          <p:cNvSpPr>
            <a:spLocks noGrp="1"/>
          </p:cNvSpPr>
          <p:nvPr>
            <p:ph type="subTitle" idx="1"/>
          </p:nvPr>
        </p:nvSpPr>
        <p:spPr>
          <a:xfrm>
            <a:off x="1547664" y="3501008"/>
            <a:ext cx="6400800" cy="1752600"/>
          </a:xfrm>
        </p:spPr>
        <p:txBody>
          <a:bodyPr>
            <a:normAutofit/>
          </a:bodyPr>
          <a:lstStyle/>
          <a:p>
            <a:r>
              <a:rPr lang="cs-CZ" dirty="0" smtClean="0"/>
              <a:t>Anotace: Prezentace </a:t>
            </a:r>
            <a:r>
              <a:rPr lang="cs-CZ" dirty="0" smtClean="0"/>
              <a:t>vysvětluje                   </a:t>
            </a:r>
            <a:r>
              <a:rPr lang="cs-CZ" dirty="0" smtClean="0"/>
              <a:t>a procvičuje látku českého jazyka 4.ročníku o zvratných slovesech. </a:t>
            </a:r>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a:p>
        </p:txBody>
      </p:sp>
      <p:pic>
        <p:nvPicPr>
          <p:cNvPr id="4" name="Obrázek 3"/>
          <p:cNvPicPr/>
          <p:nvPr/>
        </p:nvPicPr>
        <p:blipFill>
          <a:blip r:embed="rId2" cstate="print">
            <a:lum/>
            <a:alphaModFix/>
          </a:blip>
          <a:srcRect/>
          <a:stretch>
            <a:fillRect/>
          </a:stretch>
        </p:blipFill>
        <p:spPr>
          <a:xfrm>
            <a:off x="1896514" y="5445433"/>
            <a:ext cx="5406390" cy="1044575"/>
          </a:xfrm>
          <a:prstGeom prst="rect">
            <a:avLst/>
          </a:prstGeom>
          <a:noFill/>
          <a:ln>
            <a:noFill/>
          </a:ln>
        </p:spPr>
      </p:pic>
    </p:spTree>
    <p:extLst>
      <p:ext uri="{BB962C8B-B14F-4D97-AF65-F5344CB8AC3E}">
        <p14:creationId xmlns:p14="http://schemas.microsoft.com/office/powerpoint/2010/main" xmlns="" val="24727866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00FFFF"/>
          </a:solidFill>
        </p:spPr>
        <p:txBody>
          <a:bodyPr>
            <a:normAutofit/>
          </a:bodyPr>
          <a:lstStyle/>
          <a:p>
            <a:r>
              <a:rPr lang="cs-CZ" sz="5400" b="1" i="1" dirty="0" smtClean="0"/>
              <a:t>SLOVESA</a:t>
            </a:r>
            <a:endParaRPr lang="cs-CZ" sz="5400" dirty="0"/>
          </a:p>
        </p:txBody>
      </p:sp>
      <p:sp>
        <p:nvSpPr>
          <p:cNvPr id="3" name="Zástupný symbol pro obsah 2"/>
          <p:cNvSpPr>
            <a:spLocks noGrp="1"/>
          </p:cNvSpPr>
          <p:nvPr>
            <p:ph idx="1"/>
          </p:nvPr>
        </p:nvSpPr>
        <p:spPr>
          <a:xfrm>
            <a:off x="539552" y="1844824"/>
            <a:ext cx="8229600" cy="4525963"/>
          </a:xfrm>
        </p:spPr>
        <p:txBody>
          <a:bodyPr/>
          <a:lstStyle/>
          <a:p>
            <a:pPr marL="0" indent="0">
              <a:buNone/>
            </a:pPr>
            <a:r>
              <a:rPr lang="cs-CZ" dirty="0" smtClean="0"/>
              <a:t>  </a:t>
            </a:r>
            <a:r>
              <a:rPr lang="cs-CZ" sz="3600" b="1" i="1" u="sng" dirty="0" smtClean="0"/>
              <a:t>Zvratná slovesa </a:t>
            </a:r>
            <a:r>
              <a:rPr lang="cs-CZ" dirty="0" smtClean="0"/>
              <a:t>– jsou slovesa, jejichž nedílnou součástí je zvratné zájmeno </a:t>
            </a:r>
            <a:r>
              <a:rPr lang="cs-CZ" b="1" u="sng" dirty="0" smtClean="0"/>
              <a:t>se</a:t>
            </a:r>
            <a:r>
              <a:rPr lang="cs-CZ" dirty="0" smtClean="0"/>
              <a:t> nebo </a:t>
            </a:r>
            <a:r>
              <a:rPr lang="cs-CZ" b="1" u="sng" dirty="0" smtClean="0"/>
              <a:t>si</a:t>
            </a:r>
            <a:r>
              <a:rPr lang="cs-CZ" dirty="0" smtClean="0"/>
              <a:t>. Nejedná se o složený tvar </a:t>
            </a:r>
            <a:r>
              <a:rPr lang="cs-CZ" dirty="0" smtClean="0"/>
              <a:t>(hraje </a:t>
            </a:r>
            <a:r>
              <a:rPr lang="cs-CZ" dirty="0" smtClean="0"/>
              <a:t>si, nosí se…). Pomocí zvratného zájmena se mění význam slovesa:</a:t>
            </a:r>
          </a:p>
          <a:p>
            <a:pPr marL="0" indent="0">
              <a:buNone/>
            </a:pPr>
            <a:r>
              <a:rPr lang="cs-CZ" b="1" dirty="0"/>
              <a:t>h</a:t>
            </a:r>
            <a:r>
              <a:rPr lang="cs-CZ" b="1" dirty="0" smtClean="0"/>
              <a:t>raje</a:t>
            </a:r>
            <a:r>
              <a:rPr lang="cs-CZ" dirty="0" smtClean="0"/>
              <a:t> (na hudební nástroj) x </a:t>
            </a:r>
            <a:r>
              <a:rPr lang="cs-CZ" b="1" dirty="0" smtClean="0"/>
              <a:t>hraje si</a:t>
            </a:r>
            <a:r>
              <a:rPr lang="cs-CZ" dirty="0" smtClean="0"/>
              <a:t> </a:t>
            </a:r>
            <a:r>
              <a:rPr lang="cs-CZ" dirty="0" smtClean="0"/>
              <a:t>(s </a:t>
            </a:r>
            <a:r>
              <a:rPr lang="cs-CZ" dirty="0" smtClean="0"/>
              <a:t>hračkou)</a:t>
            </a:r>
          </a:p>
          <a:p>
            <a:pPr marL="0" indent="0">
              <a:buNone/>
            </a:pPr>
            <a:r>
              <a:rPr lang="cs-CZ" b="1" dirty="0"/>
              <a:t>m</a:t>
            </a:r>
            <a:r>
              <a:rPr lang="cs-CZ" b="1" dirty="0" smtClean="0"/>
              <a:t>aluje</a:t>
            </a:r>
            <a:r>
              <a:rPr lang="cs-CZ" dirty="0" smtClean="0"/>
              <a:t> (pokoj) x </a:t>
            </a:r>
            <a:r>
              <a:rPr lang="cs-CZ" b="1" dirty="0" smtClean="0"/>
              <a:t>maluje se </a:t>
            </a:r>
            <a:r>
              <a:rPr lang="cs-CZ" dirty="0" smtClean="0"/>
              <a:t>(líčí se)</a:t>
            </a:r>
          </a:p>
          <a:p>
            <a:pPr marL="0" indent="0">
              <a:buNone/>
            </a:pPr>
            <a:r>
              <a:rPr lang="cs-CZ" b="1" dirty="0"/>
              <a:t>m</a:t>
            </a:r>
            <a:r>
              <a:rPr lang="cs-CZ" b="1" dirty="0" smtClean="0"/>
              <a:t>yje </a:t>
            </a:r>
            <a:r>
              <a:rPr lang="cs-CZ" dirty="0" smtClean="0"/>
              <a:t>(nádobí) x </a:t>
            </a:r>
            <a:r>
              <a:rPr lang="cs-CZ" b="1" dirty="0" smtClean="0"/>
              <a:t>myje se</a:t>
            </a:r>
            <a:r>
              <a:rPr lang="cs-CZ" dirty="0" smtClean="0"/>
              <a:t> (ruce, nohy, uši)</a:t>
            </a:r>
            <a:endParaRPr lang="cs-CZ" dirty="0"/>
          </a:p>
        </p:txBody>
      </p:sp>
    </p:spTree>
    <p:extLst>
      <p:ext uri="{BB962C8B-B14F-4D97-AF65-F5344CB8AC3E}">
        <p14:creationId xmlns:p14="http://schemas.microsoft.com/office/powerpoint/2010/main" xmlns="" val="2492667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0070C0"/>
                </a:solidFill>
              </a:rPr>
              <a:t>Cvičení:</a:t>
            </a:r>
            <a:endParaRPr lang="cs-CZ" b="1" dirty="0">
              <a:solidFill>
                <a:srgbClr val="0070C0"/>
              </a:solidFill>
            </a:endParaRPr>
          </a:p>
        </p:txBody>
      </p:sp>
      <p:sp>
        <p:nvSpPr>
          <p:cNvPr id="3" name="Zástupný symbol pro obsah 2"/>
          <p:cNvSpPr>
            <a:spLocks noGrp="1"/>
          </p:cNvSpPr>
          <p:nvPr>
            <p:ph idx="1"/>
          </p:nvPr>
        </p:nvSpPr>
        <p:spPr/>
        <p:txBody>
          <a:bodyPr>
            <a:normAutofit fontScale="92500" lnSpcReduction="20000"/>
          </a:bodyPr>
          <a:lstStyle/>
          <a:p>
            <a:pPr marL="0" indent="0">
              <a:buNone/>
            </a:pPr>
            <a:r>
              <a:rPr lang="cs-CZ" dirty="0"/>
              <a:t> </a:t>
            </a:r>
            <a:r>
              <a:rPr lang="cs-CZ" dirty="0" smtClean="0"/>
              <a:t>1.  </a:t>
            </a:r>
            <a:r>
              <a:rPr lang="cs-CZ" i="1" dirty="0" smtClean="0">
                <a:solidFill>
                  <a:srgbClr val="00B0F0"/>
                </a:solidFill>
              </a:rPr>
              <a:t>Utvoř věty </a:t>
            </a:r>
            <a:r>
              <a:rPr lang="cs-CZ" dirty="0" smtClean="0"/>
              <a:t>se slovesy povídat, povídat si, vonět, vonět se, zabalit, zabalit se.</a:t>
            </a:r>
          </a:p>
          <a:p>
            <a:pPr marL="0" indent="0">
              <a:buNone/>
            </a:pPr>
            <a:r>
              <a:rPr lang="cs-CZ" dirty="0"/>
              <a:t> </a:t>
            </a:r>
            <a:r>
              <a:rPr lang="cs-CZ" dirty="0" smtClean="0"/>
              <a:t>2.  </a:t>
            </a:r>
            <a:r>
              <a:rPr lang="cs-CZ" i="1" dirty="0" smtClean="0">
                <a:solidFill>
                  <a:srgbClr val="00B0F0"/>
                </a:solidFill>
              </a:rPr>
              <a:t>Označ v textu zvratná slovesa:</a:t>
            </a:r>
            <a:br>
              <a:rPr lang="cs-CZ" i="1" dirty="0" smtClean="0">
                <a:solidFill>
                  <a:srgbClr val="00B0F0"/>
                </a:solidFill>
              </a:rPr>
            </a:br>
            <a:r>
              <a:rPr lang="cs-CZ" dirty="0" smtClean="0"/>
              <a:t>  Myju se, abych nebyl špinavý. Čistota je vizitkou každého slušného člověka. Ale nevím, jestli si mám také čistit zuby. Pravidelně? Jak často? Jen si vzpomenu na kartáček, vybaví se mi přísná paní doktorka s vrtačkou v ruce. V noci jsem se vzbudil </a:t>
            </a:r>
            <a:r>
              <a:rPr lang="cs-CZ" dirty="0" smtClean="0"/>
              <a:t>              s </a:t>
            </a:r>
            <a:r>
              <a:rPr lang="cs-CZ" dirty="0" smtClean="0"/>
              <a:t>hrůzou, že mi vytrhne všechny </a:t>
            </a:r>
            <a:r>
              <a:rPr lang="cs-CZ" dirty="0" smtClean="0"/>
              <a:t>zuby</a:t>
            </a:r>
            <a:r>
              <a:rPr lang="cs-CZ" dirty="0" smtClean="0"/>
              <a:t>. A tak si dvakrát denně čistím zuby a pro jistotu se dvakrát denně sprchuju. Co kdyby mi upadl krk? </a:t>
            </a:r>
            <a:endParaRPr lang="cs-CZ" dirty="0"/>
          </a:p>
        </p:txBody>
      </p:sp>
    </p:spTree>
    <p:extLst>
      <p:ext uri="{BB962C8B-B14F-4D97-AF65-F5344CB8AC3E}">
        <p14:creationId xmlns:p14="http://schemas.microsoft.com/office/powerpoint/2010/main" xmlns="" val="15903217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0070C0"/>
                </a:solidFill>
              </a:rPr>
              <a:t>Cvičení: </a:t>
            </a:r>
            <a:r>
              <a:rPr lang="cs-CZ" dirty="0" smtClean="0"/>
              <a:t>řešení</a:t>
            </a:r>
            <a:endParaRPr lang="cs-CZ" dirty="0"/>
          </a:p>
        </p:txBody>
      </p:sp>
      <p:sp>
        <p:nvSpPr>
          <p:cNvPr id="3" name="Zástupný symbol pro obsah 2"/>
          <p:cNvSpPr>
            <a:spLocks noGrp="1"/>
          </p:cNvSpPr>
          <p:nvPr>
            <p:ph idx="1"/>
          </p:nvPr>
        </p:nvSpPr>
        <p:spPr/>
        <p:txBody>
          <a:bodyPr>
            <a:normAutofit fontScale="77500" lnSpcReduction="20000"/>
          </a:bodyPr>
          <a:lstStyle/>
          <a:p>
            <a:pPr marL="0" indent="0">
              <a:buNone/>
            </a:pPr>
            <a:r>
              <a:rPr lang="cs-CZ" dirty="0" smtClean="0"/>
              <a:t> 1.  </a:t>
            </a:r>
            <a:r>
              <a:rPr lang="cs-CZ" i="1" dirty="0" smtClean="0">
                <a:solidFill>
                  <a:srgbClr val="00B0F0"/>
                </a:solidFill>
              </a:rPr>
              <a:t>Utvoř věty </a:t>
            </a:r>
            <a:r>
              <a:rPr lang="cs-CZ" dirty="0" smtClean="0"/>
              <a:t>se slovesy povídat, povídat si, vonět, vonět se, zabalit, zabalit se. – </a:t>
            </a:r>
            <a:r>
              <a:rPr lang="cs-CZ" b="1" i="1" dirty="0" smtClean="0"/>
              <a:t>společná kontrola</a:t>
            </a:r>
          </a:p>
          <a:p>
            <a:pPr marL="0" indent="0">
              <a:buNone/>
            </a:pPr>
            <a:r>
              <a:rPr lang="cs-CZ" dirty="0" smtClean="0"/>
              <a:t> 2.  </a:t>
            </a:r>
            <a:r>
              <a:rPr lang="cs-CZ" i="1" dirty="0" smtClean="0">
                <a:solidFill>
                  <a:srgbClr val="00B0F0"/>
                </a:solidFill>
              </a:rPr>
              <a:t>Označ v textu zvratná slovesa:</a:t>
            </a:r>
            <a:br>
              <a:rPr lang="cs-CZ" i="1" dirty="0" smtClean="0">
                <a:solidFill>
                  <a:srgbClr val="00B0F0"/>
                </a:solidFill>
              </a:rPr>
            </a:br>
            <a:r>
              <a:rPr lang="cs-CZ" dirty="0" smtClean="0"/>
              <a:t>  </a:t>
            </a:r>
            <a:r>
              <a:rPr lang="cs-CZ" dirty="0" smtClean="0">
                <a:solidFill>
                  <a:srgbClr val="FF0000"/>
                </a:solidFill>
              </a:rPr>
              <a:t>Myju se</a:t>
            </a:r>
            <a:r>
              <a:rPr lang="cs-CZ" dirty="0" smtClean="0"/>
              <a:t>, abych nebyl špinavý. Čistota je vizitkou každého slušného člověka. Ale nevím, jestli </a:t>
            </a:r>
            <a:r>
              <a:rPr lang="cs-CZ" dirty="0" smtClean="0">
                <a:solidFill>
                  <a:srgbClr val="FF0000"/>
                </a:solidFill>
              </a:rPr>
              <a:t>si</a:t>
            </a:r>
            <a:r>
              <a:rPr lang="cs-CZ" dirty="0" smtClean="0"/>
              <a:t> mám také </a:t>
            </a:r>
            <a:r>
              <a:rPr lang="cs-CZ" dirty="0" smtClean="0">
                <a:solidFill>
                  <a:srgbClr val="FF0000"/>
                </a:solidFill>
              </a:rPr>
              <a:t>čistit</a:t>
            </a:r>
            <a:r>
              <a:rPr lang="cs-CZ" dirty="0" smtClean="0"/>
              <a:t> zuby. Pravidelně? Jak často? Jen </a:t>
            </a:r>
            <a:r>
              <a:rPr lang="cs-CZ" dirty="0" smtClean="0">
                <a:solidFill>
                  <a:srgbClr val="FF0000"/>
                </a:solidFill>
              </a:rPr>
              <a:t>si vzpomenu</a:t>
            </a:r>
            <a:r>
              <a:rPr lang="cs-CZ" dirty="0" smtClean="0"/>
              <a:t> na kartáček, </a:t>
            </a:r>
            <a:r>
              <a:rPr lang="cs-CZ" dirty="0" smtClean="0">
                <a:solidFill>
                  <a:srgbClr val="FF0000"/>
                </a:solidFill>
              </a:rPr>
              <a:t>vybaví se</a:t>
            </a:r>
            <a:r>
              <a:rPr lang="cs-CZ" dirty="0" smtClean="0"/>
              <a:t> mi přísná paní doktorka s vrtačkou v ruce. V noci </a:t>
            </a:r>
            <a:r>
              <a:rPr lang="cs-CZ" dirty="0" smtClean="0">
                <a:solidFill>
                  <a:srgbClr val="FF0000"/>
                </a:solidFill>
              </a:rPr>
              <a:t>jsem se vzbudil </a:t>
            </a:r>
            <a:r>
              <a:rPr lang="cs-CZ" dirty="0" smtClean="0"/>
              <a:t>s hrůzou, že mi vytrhne všechny  zuby. A tak </a:t>
            </a:r>
            <a:r>
              <a:rPr lang="cs-CZ" dirty="0" smtClean="0">
                <a:solidFill>
                  <a:srgbClr val="FF0000"/>
                </a:solidFill>
              </a:rPr>
              <a:t>si </a:t>
            </a:r>
            <a:r>
              <a:rPr lang="cs-CZ" dirty="0" smtClean="0"/>
              <a:t>dvakrát denně </a:t>
            </a:r>
            <a:r>
              <a:rPr lang="cs-CZ" dirty="0" smtClean="0">
                <a:solidFill>
                  <a:srgbClr val="FF0000"/>
                </a:solidFill>
              </a:rPr>
              <a:t>čistím</a:t>
            </a:r>
            <a:r>
              <a:rPr lang="cs-CZ" dirty="0" smtClean="0"/>
              <a:t> zuby a pro jistotu </a:t>
            </a:r>
            <a:r>
              <a:rPr lang="cs-CZ" dirty="0" smtClean="0">
                <a:solidFill>
                  <a:srgbClr val="FF0000"/>
                </a:solidFill>
              </a:rPr>
              <a:t>se</a:t>
            </a:r>
            <a:r>
              <a:rPr lang="cs-CZ" dirty="0" smtClean="0"/>
              <a:t> dvakrát denně </a:t>
            </a:r>
            <a:r>
              <a:rPr lang="cs-CZ" dirty="0" smtClean="0">
                <a:solidFill>
                  <a:srgbClr val="FF0000"/>
                </a:solidFill>
              </a:rPr>
              <a:t>sprchuju</a:t>
            </a:r>
            <a:r>
              <a:rPr lang="cs-CZ" dirty="0" smtClean="0"/>
              <a:t>. Co kdyby mi upadl krk?</a:t>
            </a:r>
          </a:p>
          <a:p>
            <a:pPr marL="0" indent="0">
              <a:buNone/>
            </a:pPr>
            <a:endParaRPr lang="cs-CZ" dirty="0" smtClean="0"/>
          </a:p>
          <a:p>
            <a:pPr marL="0" indent="0">
              <a:buNone/>
            </a:pPr>
            <a:r>
              <a:rPr lang="cs-CZ" dirty="0" smtClean="0"/>
              <a:t>Pozn.: S žáky si pohovoříme o hygieně těla, vyhledání informací na PC.</a:t>
            </a:r>
          </a:p>
          <a:p>
            <a:endParaRPr lang="cs-CZ" dirty="0"/>
          </a:p>
        </p:txBody>
      </p:sp>
    </p:spTree>
    <p:extLst>
      <p:ext uri="{BB962C8B-B14F-4D97-AF65-F5344CB8AC3E}">
        <p14:creationId xmlns:p14="http://schemas.microsoft.com/office/powerpoint/2010/main" xmlns="" val="5134906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Použité zdroje:</a:t>
            </a:r>
            <a:endParaRPr lang="cs-CZ" dirty="0"/>
          </a:p>
        </p:txBody>
      </p:sp>
      <p:sp>
        <p:nvSpPr>
          <p:cNvPr id="3" name="Zástupný symbol pro obsah 2"/>
          <p:cNvSpPr>
            <a:spLocks noGrp="1"/>
          </p:cNvSpPr>
          <p:nvPr>
            <p:ph idx="1"/>
          </p:nvPr>
        </p:nvSpPr>
        <p:spPr/>
        <p:txBody>
          <a:bodyPr/>
          <a:lstStyle/>
          <a:p>
            <a:pPr marL="0" indent="0">
              <a:buNone/>
            </a:pPr>
            <a:r>
              <a:rPr lang="cs-CZ" dirty="0" smtClean="0"/>
              <a:t> Archiv autora.</a:t>
            </a:r>
          </a:p>
          <a:p>
            <a:pPr marL="0" indent="0">
              <a:buNone/>
            </a:pPr>
            <a:endParaRPr lang="cs-CZ" dirty="0" smtClean="0"/>
          </a:p>
          <a:p>
            <a:pPr marL="0" indent="0">
              <a:buNone/>
            </a:pPr>
            <a:endParaRPr lang="cs-CZ" dirty="0"/>
          </a:p>
        </p:txBody>
      </p:sp>
    </p:spTree>
    <p:extLst>
      <p:ext uri="{BB962C8B-B14F-4D97-AF65-F5344CB8AC3E}">
        <p14:creationId xmlns:p14="http://schemas.microsoft.com/office/powerpoint/2010/main" xmlns="" val="2392052901"/>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TotalTime>
  <Words>178</Words>
  <Application>Microsoft Office PowerPoint</Application>
  <PresentationFormat>Předvádění na obrazovce (4:3)</PresentationFormat>
  <Paragraphs>23</Paragraphs>
  <Slides>5</Slides>
  <Notes>0</Notes>
  <HiddenSlides>0</HiddenSlides>
  <MMClips>0</MMClips>
  <ScaleCrop>false</ScaleCrop>
  <HeadingPairs>
    <vt:vector size="4" baseType="variant">
      <vt:variant>
        <vt:lpstr>Motiv</vt:lpstr>
      </vt:variant>
      <vt:variant>
        <vt:i4>1</vt:i4>
      </vt:variant>
      <vt:variant>
        <vt:lpstr>Nadpisy snímků</vt:lpstr>
      </vt:variant>
      <vt:variant>
        <vt:i4>5</vt:i4>
      </vt:variant>
    </vt:vector>
  </HeadingPairs>
  <TitlesOfParts>
    <vt:vector size="6" baseType="lpstr">
      <vt:lpstr>Motiv systému Office</vt:lpstr>
      <vt:lpstr>Název školy: Základní a Mateřská škola Bečváry, okres Kolín Autor: Mgr. Kateřina Venclová Datum tvorby: 31.1.2012 Název materiálu: VY_32_INOVACE_19_ČESKÝ JAZYK PRO 4. ROČNÍK_SLOVESA</vt:lpstr>
      <vt:lpstr>SLOVESA</vt:lpstr>
      <vt:lpstr>Cvičení:</vt:lpstr>
      <vt:lpstr>Cvičení: řešení</vt:lpstr>
      <vt:lpstr>Použité zdroje:</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Název školy: Základní a Mateřská škola Bečváry, okres Kolín Autor: Kateřina Venclová Datum tvorby: 31.1.2012 Název materiálu: VY_32_INOVACE_19_ČESKÝ JAZYK PRO 4. ROČNÍK_SLOVESA</dc:title>
  <dc:creator>pc</dc:creator>
  <cp:lastModifiedBy>Dum</cp:lastModifiedBy>
  <cp:revision>10</cp:revision>
  <dcterms:created xsi:type="dcterms:W3CDTF">2012-05-01T16:33:00Z</dcterms:created>
  <dcterms:modified xsi:type="dcterms:W3CDTF">2013-06-10T19:33:35Z</dcterms:modified>
</cp:coreProperties>
</file>