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66" r:id="rId2"/>
    <p:sldId id="267" r:id="rId3"/>
    <p:sldId id="256" r:id="rId4"/>
    <p:sldId id="257" r:id="rId5"/>
    <p:sldId id="262" r:id="rId6"/>
    <p:sldId id="264" r:id="rId7"/>
    <p:sldId id="260" r:id="rId8"/>
    <p:sldId id="265" r:id="rId9"/>
    <p:sldId id="258" r:id="rId10"/>
    <p:sldId id="26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2955646-22D3-49E1-B6C9-F67006F4ACE4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6EFC17E-5E3F-4C04-9AE6-0939B737E86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260648"/>
            <a:ext cx="8229600" cy="3600400"/>
          </a:xfrm>
        </p:spPr>
        <p:txBody>
          <a:bodyPr/>
          <a:lstStyle/>
          <a:p>
            <a:r>
              <a:rPr lang="cs-CZ" altLang="en-US" b="0" dirty="0">
                <a:effectLst/>
              </a:rPr>
              <a:t>Šablona </a:t>
            </a:r>
            <a:r>
              <a:rPr lang="cs-CZ" altLang="en-US" b="0" dirty="0" smtClean="0">
                <a:effectLst/>
              </a:rPr>
              <a:t>32</a:t>
            </a:r>
            <a:br>
              <a:rPr lang="cs-CZ" altLang="en-US" b="0" dirty="0" smtClean="0">
                <a:effectLst/>
              </a:rPr>
            </a:br>
            <a:r>
              <a:rPr lang="cs-CZ" altLang="en-US" b="0" dirty="0">
                <a:effectLst/>
              </a:rPr>
              <a:t/>
            </a:r>
            <a:br>
              <a:rPr lang="cs-CZ" altLang="en-US" b="0" dirty="0">
                <a:effectLst/>
              </a:rPr>
            </a:br>
            <a:r>
              <a:rPr lang="cs-CZ" altLang="en-US" sz="3600" b="0" dirty="0" smtClean="0">
                <a:effectLst/>
              </a:rPr>
              <a:t>VY_32_INOVACE_12_24_</a:t>
            </a:r>
            <a:r>
              <a:rPr lang="cs-CZ" altLang="en-US" sz="3600" dirty="0" smtClean="0"/>
              <a:t>Latinská literatura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25144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8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ANOTACE: Prezentace, která může sloužit jako výklad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učiva o latinské literatuře v českých zemích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AUTOR</a:t>
            </a:r>
            <a:r>
              <a:rPr lang="cs-CZ" sz="1800" dirty="0">
                <a:solidFill>
                  <a:srgbClr val="303030"/>
                </a:solidFill>
                <a:latin typeface="Times New Roman"/>
              </a:rPr>
              <a:t>: Mgr. Eva Klapková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JAZYK: čeština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OČEKÁVANÝ VÝSTUP: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žáci se seznámí s latinskou literaturou na našem území  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SPECIÁLNÍ VZDĚLÁVACÍ POTŘEBY: interaktivní tabule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KLÍČOVÁ SLOVA: dokonavý vid, nedokonavý vid, vidová dvojice, obouvidová slovesa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DRUH UČEBNÍHO MATERIÁLU: prezentace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DRUH INTERAKTIVITY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: aktivita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CÍLOVÁ SKUPINA: žák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STUPEŇ A TYP VZDĚLÁVÁNÍ: základní vzdělávání – druhý stupeň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TYPICKÁ VĚKOVÁ SKUPINA: 13-15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44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849488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C000"/>
                </a:solidFill>
              </a:rPr>
              <a:t>Latinská literatura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129614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Kronika česká</a:t>
            </a:r>
            <a:endParaRPr lang="cs-CZ" sz="5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LATINSKÁ LITERATURA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do 14. století</a:t>
            </a:r>
          </a:p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náboženské texty, hlavně legendy </a:t>
            </a:r>
          </a:p>
          <a:p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roniky: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- popisují chronologicky (v pořadí, v jakém se 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děj odehrával) historické události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- popisují všední i politické události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Kosmas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700808"/>
            <a:ext cx="3603865" cy="475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4038600" cy="5976664"/>
          </a:xfrm>
        </p:spPr>
        <p:txBody>
          <a:bodyPr/>
          <a:lstStyle/>
          <a:p>
            <a:pPr marL="651510" indent="-514350">
              <a:lnSpc>
                <a:spcPct val="150000"/>
              </a:lnSpc>
              <a:buFont typeface="Wingdings 2"/>
              <a:buAutoNum type="arabicParenR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Kdo </a:t>
            </a: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byl Kosmas:</a:t>
            </a:r>
          </a:p>
          <a:p>
            <a:pPr marL="651510" indent="-514350">
              <a:lnSpc>
                <a:spcPct val="150000"/>
              </a:lnSpc>
              <a:buFont typeface="Wingdings 2"/>
              <a:buAutoNum type="arabicParenR"/>
            </a:pPr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651510" indent="-514350">
              <a:lnSpc>
                <a:spcPct val="150000"/>
              </a:lnSpc>
              <a:buFont typeface="Wingdings 2"/>
              <a:buAutoNum type="arabicParenR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Jak </a:t>
            </a: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se jmenovala jeho manželka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:</a:t>
            </a:r>
          </a:p>
          <a:p>
            <a:pPr marL="651510" indent="-514350">
              <a:lnSpc>
                <a:spcPct val="150000"/>
              </a:lnSpc>
              <a:buFont typeface="Wingdings 2"/>
              <a:buAutoNum type="arabicParenR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Studoval v…..</a:t>
            </a:r>
          </a:p>
          <a:p>
            <a:pPr marL="651510" indent="-514350">
              <a:lnSpc>
                <a:spcPct val="150000"/>
              </a:lnSpc>
              <a:buFont typeface="Wingdings 2"/>
              <a:buAutoNum type="arabicParenR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Měl přístup k …..</a:t>
            </a:r>
          </a:p>
          <a:p>
            <a:pPr marL="651510" indent="-514350">
              <a:lnSpc>
                <a:spcPct val="150000"/>
              </a:lnSpc>
              <a:buFont typeface="Wingdings 2"/>
              <a:buAutoNum type="arabicParenR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Kdy zemřel? (století)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90465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>
                <a:solidFill>
                  <a:srgbClr val="FFC000"/>
                </a:solidFill>
              </a:rPr>
              <a:t>d</a:t>
            </a:r>
            <a:r>
              <a:rPr lang="cs-CZ" dirty="0" smtClean="0">
                <a:solidFill>
                  <a:srgbClr val="FFC000"/>
                </a:solidFill>
              </a:rPr>
              <a:t>ěkan svatovítské kapituly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C000"/>
                </a:solidFill>
              </a:rPr>
              <a:t>Božetěcha</a:t>
            </a:r>
          </a:p>
          <a:p>
            <a:pPr marL="137160" indent="0">
              <a:lnSpc>
                <a:spcPct val="150000"/>
              </a:lnSpc>
              <a:buNone/>
            </a:pPr>
            <a:endParaRPr lang="cs-CZ" dirty="0">
              <a:solidFill>
                <a:srgbClr val="FFC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>
                <a:solidFill>
                  <a:srgbClr val="FFC000"/>
                </a:solidFill>
              </a:rPr>
              <a:t>z</a:t>
            </a:r>
            <a:r>
              <a:rPr lang="cs-CZ" dirty="0" smtClean="0">
                <a:solidFill>
                  <a:srgbClr val="FFC000"/>
                </a:solidFill>
              </a:rPr>
              <a:t>ahraničí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C000"/>
                </a:solidFill>
              </a:rPr>
              <a:t>dokumentům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C000"/>
                </a:solidFill>
              </a:rPr>
              <a:t>počátek 12. století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05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Kronika česká </a:t>
            </a:r>
            <a:r>
              <a:rPr lang="cs-CZ" sz="3200" dirty="0" smtClean="0">
                <a:solidFill>
                  <a:srgbClr val="FFC000"/>
                </a:solidFill>
              </a:rPr>
              <a:t>(</a:t>
            </a:r>
            <a:r>
              <a:rPr lang="cs-CZ" sz="3200" i="1" dirty="0" err="1"/>
              <a:t>Chronica</a:t>
            </a:r>
            <a:r>
              <a:rPr lang="cs-CZ" sz="3200" i="1" dirty="0"/>
              <a:t> </a:t>
            </a:r>
            <a:r>
              <a:rPr lang="cs-CZ" sz="3200" i="1" dirty="0" err="1" smtClean="0"/>
              <a:t>Boemorum</a:t>
            </a:r>
            <a:r>
              <a:rPr lang="cs-CZ" sz="3200" i="1" dirty="0" smtClean="0"/>
              <a:t>)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4" y="1484784"/>
            <a:ext cx="7864403" cy="52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579350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Psáno jako ……. i ……… vypravování.</a:t>
            </a:r>
          </a:p>
          <a:p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Díky Kosmovi se zachovaly ……</a:t>
            </a:r>
          </a:p>
          <a:p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Kronika končí…..</a:t>
            </a:r>
          </a:p>
          <a:p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- psána </a:t>
            </a: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latinsky, objevují </a:t>
            </a:r>
            <a:endParaRPr lang="cs-CZ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se </a:t>
            </a: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zde i česká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slova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- začíná </a:t>
            </a: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dobou praotce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Čecha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865515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>
                <a:solidFill>
                  <a:srgbClr val="FFC000"/>
                </a:solidFill>
              </a:rPr>
              <a:t>z</a:t>
            </a:r>
            <a:r>
              <a:rPr lang="cs-CZ" dirty="0" smtClean="0">
                <a:solidFill>
                  <a:srgbClr val="FFC000"/>
                </a:solidFill>
              </a:rPr>
              <a:t>ábavné i poučné</a:t>
            </a:r>
          </a:p>
          <a:p>
            <a:pPr marL="13716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pověsti o Přemyslovi, založení Prahy….</a:t>
            </a:r>
            <a:endParaRPr lang="cs-CZ" dirty="0">
              <a:solidFill>
                <a:srgbClr val="FFC000"/>
              </a:solidFill>
            </a:endParaRPr>
          </a:p>
          <a:p>
            <a:pPr marL="13716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137160" indent="0">
              <a:buNone/>
            </a:pPr>
            <a:r>
              <a:rPr lang="cs-CZ" dirty="0">
                <a:solidFill>
                  <a:srgbClr val="FFC000"/>
                </a:solidFill>
              </a:rPr>
              <a:t>z</a:t>
            </a:r>
            <a:r>
              <a:rPr lang="cs-CZ" dirty="0" smtClean="0">
                <a:solidFill>
                  <a:srgbClr val="FFC000"/>
                </a:solidFill>
              </a:rPr>
              <a:t>ačátkem 12. století, kdy Kosmas umírá.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7047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229600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8811200" cy="50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62000"/>
            <a:ext cx="4374720" cy="66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968095" y="1412776"/>
            <a:ext cx="18197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iniciála</a:t>
            </a:r>
            <a:endParaRPr lang="cs-CZ" sz="4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Obrázky: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00600"/>
          </a:xfrm>
        </p:spPr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cs.wikipedia.org/wiki/Soubor:Cosmas-Chronica_Boemorum.jpg </a:t>
            </a:r>
            <a:r>
              <a:rPr lang="en-US" dirty="0" smtClean="0"/>
              <a:t>[9.3.2011]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phprs1.3zsmt.cz/view.php?cisloclanku=2008010015</a:t>
            </a:r>
            <a:r>
              <a:rPr lang="en-US" dirty="0" smtClean="0"/>
              <a:t> [9.3.2011]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www.praha.eu/jnp/cz/home/zabava/muzea_a_vystavy/narodni_muzeum_vystavuje_kosmovu_kroniku.html</a:t>
            </a:r>
            <a:r>
              <a:rPr lang="en-US" smtClean="0"/>
              <a:t> [9.3.2011]</a:t>
            </a:r>
            <a:endParaRPr lang="cs-CZ" dirty="0" smtClean="0"/>
          </a:p>
          <a:p>
            <a:endParaRPr lang="cs-CZ" dirty="0"/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smtClean="0">
                <a:solidFill>
                  <a:srgbClr val="FFC000"/>
                </a:solidFill>
              </a:rPr>
              <a:t>Informace:</a:t>
            </a:r>
          </a:p>
          <a:p>
            <a:pPr marL="137160" indent="0">
              <a:buNone/>
            </a:pPr>
            <a:r>
              <a:rPr lang="cs-CZ" dirty="0" err="1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Soukal,J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: Literární výchova pro 2. stupeň základní školy, SNP, s.57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248</TotalTime>
  <Words>258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Šablona 32  VY_32_INOVACE_12_24_Latinská literatura</vt:lpstr>
      <vt:lpstr>Prezentace aplikace PowerPoint</vt:lpstr>
      <vt:lpstr>Latinská literatura</vt:lpstr>
      <vt:lpstr>LATINSKÁ LITERATURA</vt:lpstr>
      <vt:lpstr>Kosmas</vt:lpstr>
      <vt:lpstr>Prezentace aplikace PowerPoint</vt:lpstr>
      <vt:lpstr>Kronika česká (Chronica Boemorum)</vt:lpstr>
      <vt:lpstr>Prezentace aplikace PowerPoint</vt:lpstr>
      <vt:lpstr>Prezentace aplikace PowerPoint</vt:lpstr>
      <vt:lpstr>Prezentace aplikace PowerPoint</vt:lpstr>
      <vt:lpstr>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Latinská literatura</dc:title>
  <dc:creator>Dawex</dc:creator>
  <cp:lastModifiedBy>Kunovská Eva</cp:lastModifiedBy>
  <cp:revision>19</cp:revision>
  <dcterms:created xsi:type="dcterms:W3CDTF">2011-03-09T17:36:50Z</dcterms:created>
  <dcterms:modified xsi:type="dcterms:W3CDTF">2012-01-25T18:27:59Z</dcterms:modified>
</cp:coreProperties>
</file>