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  <p:sldId id="256" r:id="rId4"/>
    <p:sldId id="270" r:id="rId5"/>
    <p:sldId id="264" r:id="rId6"/>
    <p:sldId id="266" r:id="rId7"/>
    <p:sldId id="267" r:id="rId8"/>
    <p:sldId id="268" r:id="rId9"/>
    <p:sldId id="269" r:id="rId10"/>
    <p:sldId id="259" r:id="rId11"/>
    <p:sldId id="261" r:id="rId12"/>
    <p:sldId id="262" r:id="rId13"/>
    <p:sldId id="260" r:id="rId14"/>
    <p:sldId id="26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57364"/>
            <a:ext cx="7772400" cy="1470025"/>
          </a:xfrm>
        </p:spPr>
        <p:txBody>
          <a:bodyPr anchor="ctr"/>
          <a:lstStyle>
            <a:lvl1pPr algn="r">
              <a:defRPr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2792" y="3357562"/>
            <a:ext cx="6400800" cy="1752600"/>
          </a:xfrm>
        </p:spPr>
        <p:txBody>
          <a:bodyPr/>
          <a:lstStyle>
            <a:lvl1pPr marL="0" indent="0" algn="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6F16-3D80-4583-B983-5EBD12BEBB6D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77B03-7A86-40D2-94ED-CFF4DB38383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3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10" name="Chevron 9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Rectangle 22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6F16-3D80-4583-B983-5EBD12BEBB6D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77B03-7A86-40D2-94ED-CFF4DB3838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86113"/>
            <a:ext cx="7772400" cy="1362075"/>
          </a:xfrm>
        </p:spPr>
        <p:txBody>
          <a:bodyPr anchor="t"/>
          <a:lstStyle>
            <a:lvl1pPr algn="r">
              <a:defRPr sz="4000" b="0" cap="all"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85926"/>
            <a:ext cx="7772400" cy="150018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6F16-3D80-4583-B983-5EBD12BEBB6D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77B03-7A86-40D2-94ED-CFF4DB38383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9" name="Chevron 8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6F16-3D80-4583-B983-5EBD12BEBB6D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77B03-7A86-40D2-94ED-CFF4DB3838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11" name="Chevron 10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6F16-3D80-4583-B983-5EBD12BEBB6D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77B03-7A86-40D2-94ED-CFF4DB3838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7" name="Chevron 6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6F16-3D80-4583-B983-5EBD12BEBB6D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77B03-7A86-40D2-94ED-CFF4DB3838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6F16-3D80-4583-B983-5EBD12BEBB6D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77B03-7A86-40D2-94ED-CFF4DB3838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0745" y="285728"/>
            <a:ext cx="5106055" cy="1162050"/>
          </a:xfrm>
        </p:spPr>
        <p:txBody>
          <a:bodyPr anchor="ctr">
            <a:normAutofit/>
          </a:bodyPr>
          <a:lstStyle>
            <a:lvl1pPr algn="ctr">
              <a:defRPr sz="3200" b="0" kern="1200" cap="all">
                <a:ln w="11430"/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44450" dist="41910" dir="360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6218"/>
            <a:ext cx="5111750" cy="467967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85729"/>
            <a:ext cx="3008313" cy="5840435"/>
          </a:xfrm>
        </p:spPr>
        <p:txBody>
          <a:bodyPr anchor="b"/>
          <a:lstStyle>
            <a:lvl1pPr marL="0" indent="0">
              <a:spcAft>
                <a:spcPts val="0"/>
              </a:spcAft>
              <a:buNone/>
              <a:defRPr sz="1400"/>
            </a:lvl1pPr>
            <a:lvl2pPr marL="457200" indent="0">
              <a:spcAft>
                <a:spcPts val="0"/>
              </a:spcAft>
              <a:buNone/>
              <a:defRPr sz="1200"/>
            </a:lvl2pPr>
            <a:lvl3pPr marL="914400" indent="0">
              <a:spcAft>
                <a:spcPts val="0"/>
              </a:spcAft>
              <a:buNone/>
              <a:defRPr sz="1000"/>
            </a:lvl3pPr>
            <a:lvl4pPr marL="1371600" indent="0">
              <a:spcAft>
                <a:spcPts val="0"/>
              </a:spcAft>
              <a:buNone/>
              <a:defRPr sz="900"/>
            </a:lvl4pPr>
            <a:lvl5pPr marL="1828800" indent="0">
              <a:spcAft>
                <a:spcPts val="0"/>
              </a:spcAft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6F16-3D80-4583-B983-5EBD12BEBB6D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77B03-7A86-40D2-94ED-CFF4DB3838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15272" y="615868"/>
            <a:ext cx="928694" cy="5813528"/>
          </a:xfrm>
        </p:spPr>
        <p:txBody>
          <a:bodyPr vert="eaVert" anchor="ctr">
            <a:normAutofit/>
          </a:bodyPr>
          <a:lstStyle>
            <a:lvl1pPr algn="l">
              <a:defRPr sz="2800" b="0" kern="1200" cap="all">
                <a:ln w="11430"/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44450" dist="41910" dir="1860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4348" y="612777"/>
            <a:ext cx="6858048" cy="4745051"/>
          </a:xfrm>
          <a:ln w="38100" cap="flat" cmpd="sng" algn="ctr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path path="rect">
                <a:fillToRect l="100000" t="100000"/>
              </a:path>
              <a:tileRect r="-100000" b="-100000"/>
            </a:gradFill>
            <a:prstDash val="solid"/>
          </a:ln>
          <a:effectLst>
            <a:outerShdw blurRad="38100" dist="50800" dir="5400000" algn="tl" rotWithShape="0">
              <a:srgbClr val="000000">
                <a:alpha val="50000"/>
              </a:srgb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4348" y="5500702"/>
            <a:ext cx="6858048" cy="92869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6F16-3D80-4583-B983-5EBD12BEBB6D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77B03-7A86-40D2-94ED-CFF4DB38383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8" name="Chevron 7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82919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6F16-3D80-4583-B983-5EBD12BEBB6D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77B03-7A86-40D2-94ED-CFF4DB3838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154758"/>
          </a:xfrm>
        </p:spPr>
        <p:txBody>
          <a:bodyPr vert="eaVert"/>
          <a:lstStyle>
            <a:lvl1pPr>
              <a:defRPr>
                <a:effectLst>
                  <a:outerShdw blurRad="50800" dist="50800" dir="189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154758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6F16-3D80-4583-B983-5EBD12BEBB6D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77B03-7A86-40D2-94ED-CFF4DB3838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3">
              <a:alphaModFix amt="30000"/>
              <a:duotone>
                <a:schemeClr val="accent1"/>
                <a:srgbClr val="FFFFFF"/>
              </a:duotone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rtl="0" eaLnBrk="1" latinLnBrk="0" hangingPunct="1"/>
            <a:endParaRPr kumimoji="0" lang="zh-CN" altLang="en-US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8" name="Group 17"/>
          <p:cNvGrpSpPr/>
          <p:nvPr/>
        </p:nvGrpSpPr>
        <p:grpSpPr>
          <a:xfrm>
            <a:off x="0" y="6570024"/>
            <a:ext cx="9144000" cy="288000"/>
            <a:chOff x="0" y="6353387"/>
            <a:chExt cx="9144000" cy="361763"/>
          </a:xfrm>
        </p:grpSpPr>
        <p:grpSp>
          <p:nvGrpSpPr>
            <p:cNvPr id="9" name="Group 16"/>
            <p:cNvGrpSpPr/>
            <p:nvPr/>
          </p:nvGrpSpPr>
          <p:grpSpPr>
            <a:xfrm>
              <a:off x="0" y="6353387"/>
              <a:ext cx="8756597" cy="360000"/>
              <a:chOff x="1" y="6353387"/>
              <a:chExt cx="8756597" cy="360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1" y="6533387"/>
                <a:ext cx="8756597" cy="180000"/>
              </a:xfrm>
              <a:custGeom>
                <a:avLst/>
                <a:gdLst/>
                <a:ahLst/>
                <a:cxnLst/>
                <a:rect l="0" t="0" r="0" b="0"/>
                <a:pathLst>
                  <a:path w="7867650" h="177288">
                    <a:moveTo>
                      <a:pt x="7867650" y="177288"/>
                    </a:moveTo>
                    <a:lnTo>
                      <a:pt x="0" y="171450"/>
                    </a:lnTo>
                    <a:lnTo>
                      <a:pt x="0" y="0"/>
                    </a:lnTo>
                    <a:lnTo>
                      <a:pt x="7753350" y="0"/>
                    </a:lnTo>
                    <a:close/>
                  </a:path>
                </a:pathLst>
              </a:custGeom>
              <a:gradFill flip="none" rotWithShape="1">
                <a:gsLst>
                  <a:gs pos="25000">
                    <a:schemeClr val="accent1">
                      <a:shade val="50000"/>
                      <a:alpha val="75000"/>
                    </a:schemeClr>
                  </a:gs>
                  <a:gs pos="100000">
                    <a:schemeClr val="accent1">
                      <a:tint val="40000"/>
                      <a:alpha val="5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/>
              </a:p>
            </p:txBody>
          </p:sp>
          <p:sp>
            <p:nvSpPr>
              <p:cNvPr id="11" name="Freeform 10"/>
              <p:cNvSpPr/>
              <p:nvPr userDrawn="1"/>
            </p:nvSpPr>
            <p:spPr>
              <a:xfrm flipV="1">
                <a:off x="1" y="6353387"/>
                <a:ext cx="8756597" cy="180000"/>
              </a:xfrm>
              <a:custGeom>
                <a:avLst/>
                <a:gdLst/>
                <a:ahLst/>
                <a:cxnLst/>
                <a:rect l="0" t="0" r="0" b="0"/>
                <a:pathLst>
                  <a:path w="7867650" h="177288">
                    <a:moveTo>
                      <a:pt x="7867650" y="177288"/>
                    </a:moveTo>
                    <a:lnTo>
                      <a:pt x="0" y="171450"/>
                    </a:lnTo>
                    <a:lnTo>
                      <a:pt x="0" y="0"/>
                    </a:lnTo>
                    <a:lnTo>
                      <a:pt x="7753350" y="0"/>
                    </a:lnTo>
                    <a:close/>
                  </a:path>
                </a:pathLst>
              </a:custGeom>
              <a:gradFill flip="none" rotWithShape="1">
                <a:gsLst>
                  <a:gs pos="25000">
                    <a:schemeClr val="accent1">
                      <a:shade val="75000"/>
                      <a:alpha val="75000"/>
                    </a:schemeClr>
                  </a:gs>
                  <a:gs pos="100000">
                    <a:schemeClr val="accent1">
                      <a:tint val="40000"/>
                      <a:alpha val="5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8640700" y="6354583"/>
              <a:ext cx="503300" cy="360567"/>
              <a:chOff x="8640700" y="6354583"/>
              <a:chExt cx="503300" cy="360567"/>
            </a:xfrm>
          </p:grpSpPr>
          <p:sp>
            <p:nvSpPr>
              <p:cNvPr id="12" name="Chevron 11"/>
              <p:cNvSpPr/>
              <p:nvPr userDrawn="1"/>
            </p:nvSpPr>
            <p:spPr>
              <a:xfrm flipH="1">
                <a:off x="8640700" y="6354583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100000">
                    <a:schemeClr val="accent1"/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Chevron 12"/>
              <p:cNvSpPr/>
              <p:nvPr userDrawn="1"/>
            </p:nvSpPr>
            <p:spPr>
              <a:xfrm flipH="1">
                <a:off x="8767248" y="6355150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shade val="75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Chevron 13"/>
              <p:cNvSpPr/>
              <p:nvPr userDrawn="1"/>
            </p:nvSpPr>
            <p:spPr>
              <a:xfrm flipH="1">
                <a:off x="8894116" y="6355000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>
                      <a:shade val="75000"/>
                    </a:schemeClr>
                  </a:gs>
                  <a:gs pos="100000">
                    <a:schemeClr val="accent1">
                      <a:shade val="50000"/>
                      <a:shade val="2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threePt" dir="tl">
                <a:rot lat="0" lon="0" rev="7200000"/>
              </a:lightRig>
            </a:scene3d>
            <a:sp3d contourW="6350">
              <a:contourClr>
                <a:schemeClr val="accent1"/>
              </a:contourClr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570000"/>
            <a:ext cx="1643042" cy="288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E66F16-3D80-4583-B983-5EBD12BEBB6D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3042" y="6570000"/>
            <a:ext cx="4214842" cy="288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8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72528" y="6570000"/>
            <a:ext cx="571472" cy="288000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fld id="{3F777B03-7A86-40D2-94ED-CFF4DB38383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lang="zh-CN" altLang="en-US" sz="4400" b="1" kern="1200" dirty="0">
          <a:ln w="11430"/>
          <a:gradFill flip="none" rotWithShape="1">
            <a:gsLst>
              <a:gs pos="0">
                <a:schemeClr val="accent2"/>
              </a:gs>
              <a:gs pos="45000">
                <a:schemeClr val="accent2">
                  <a:tint val="60000"/>
                </a:schemeClr>
              </a:gs>
              <a:gs pos="90000">
                <a:schemeClr val="accent2">
                  <a:tint val="40000"/>
                </a:schemeClr>
              </a:gs>
              <a:gs pos="100000">
                <a:schemeClr val="accent2">
                  <a:tint val="20000"/>
                </a:schemeClr>
              </a:gs>
            </a:gsLst>
            <a:lin ang="5400000" scaled="1"/>
            <a:tileRect/>
          </a:gradFill>
          <a:effectLst>
            <a:outerShdw blurRad="44450" dist="41910" dir="3600000" algn="tl">
              <a:srgbClr val="000000">
                <a:alpha val="5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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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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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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712968" cy="2722314"/>
          </a:xfrm>
        </p:spPr>
        <p:txBody>
          <a:bodyPr/>
          <a:lstStyle/>
          <a:p>
            <a:r>
              <a:rPr lang="cs-CZ" altLang="en-US" b="0" dirty="0" smtClean="0">
                <a:effectLst/>
              </a:rPr>
              <a:t>Šablona 32</a:t>
            </a:r>
            <a:br>
              <a:rPr lang="cs-CZ" altLang="en-US" b="0" dirty="0" smtClean="0">
                <a:effectLst/>
              </a:rPr>
            </a:br>
            <a:r>
              <a:rPr lang="cs-CZ" altLang="en-US" b="0" dirty="0" smtClean="0">
                <a:effectLst/>
              </a:rPr>
              <a:t>VY_32_INOVACE_19_24_</a:t>
            </a:r>
            <a:r>
              <a:rPr lang="cs-CZ" altLang="en-US" dirty="0" smtClean="0"/>
              <a:t>Lyrické </a:t>
            </a:r>
            <a:r>
              <a:rPr lang="cs-CZ" altLang="en-US" dirty="0" smtClean="0"/>
              <a:t>žánry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3573016"/>
            <a:ext cx="8229600" cy="17264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192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052736"/>
            <a:ext cx="6777317" cy="4779893"/>
          </a:xfrm>
        </p:spPr>
        <p:txBody>
          <a:bodyPr>
            <a:normAutofit/>
          </a:bodyPr>
          <a:lstStyle/>
          <a:p>
            <a:pPr marL="228600" lvl="0" indent="-182880">
              <a:spcBef>
                <a:spcPts val="0"/>
              </a:spcBef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000" kern="0" dirty="0">
                <a:solidFill>
                  <a:prstClr val="black"/>
                </a:solidFill>
                <a:latin typeface="Arial"/>
              </a:rPr>
              <a:t>ANOTACE: Prezentace, která může sloužit jako výklad i opakování učiva </a:t>
            </a:r>
            <a:r>
              <a:rPr lang="cs-CZ" sz="2000" kern="0" dirty="0" smtClean="0">
                <a:solidFill>
                  <a:prstClr val="black"/>
                </a:solidFill>
                <a:latin typeface="Arial"/>
              </a:rPr>
              <a:t>o lyrických žánrech</a:t>
            </a:r>
            <a:endParaRPr lang="cs-CZ" sz="2000" kern="0" dirty="0">
              <a:solidFill>
                <a:prstClr val="black"/>
              </a:solidFill>
              <a:latin typeface="Arial"/>
            </a:endParaRPr>
          </a:p>
          <a:p>
            <a:pPr marL="228600" lvl="0" indent="-182880">
              <a:spcBef>
                <a:spcPts val="0"/>
              </a:spcBef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000" kern="0" dirty="0">
                <a:solidFill>
                  <a:prstClr val="black"/>
                </a:solidFill>
                <a:latin typeface="Arial"/>
              </a:rPr>
              <a:t>AUTOR: Mgr. Eva Klapková</a:t>
            </a:r>
          </a:p>
          <a:p>
            <a:pPr marL="228600" lvl="0" indent="-182880">
              <a:spcBef>
                <a:spcPts val="0"/>
              </a:spcBef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000" kern="0" dirty="0">
                <a:solidFill>
                  <a:prstClr val="black"/>
                </a:solidFill>
                <a:latin typeface="Arial"/>
              </a:rPr>
              <a:t>JAZYK: český</a:t>
            </a:r>
          </a:p>
          <a:p>
            <a:pPr marL="228600" lvl="0" indent="-182880">
              <a:spcBef>
                <a:spcPts val="0"/>
              </a:spcBef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000" kern="0" dirty="0">
                <a:solidFill>
                  <a:prstClr val="black"/>
                </a:solidFill>
                <a:latin typeface="Arial"/>
              </a:rPr>
              <a:t>OČEKÁVANÝ VÝSTUP: žáci </a:t>
            </a:r>
            <a:r>
              <a:rPr lang="cs-CZ" sz="2000" kern="0" dirty="0" smtClean="0">
                <a:solidFill>
                  <a:prstClr val="black"/>
                </a:solidFill>
                <a:latin typeface="Arial"/>
              </a:rPr>
              <a:t>se seznámí s jednotlivými žánry lyriky</a:t>
            </a:r>
            <a:endParaRPr lang="cs-CZ" sz="2000" kern="0" dirty="0">
              <a:solidFill>
                <a:prstClr val="black"/>
              </a:solidFill>
              <a:latin typeface="Arial"/>
            </a:endParaRPr>
          </a:p>
          <a:p>
            <a:pPr marL="228600" lvl="0" indent="-182880">
              <a:spcBef>
                <a:spcPts val="0"/>
              </a:spcBef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000" kern="0" dirty="0">
                <a:solidFill>
                  <a:prstClr val="black"/>
                </a:solidFill>
                <a:latin typeface="Arial"/>
              </a:rPr>
              <a:t>SPECIÁLNÍ VZDĚLÁVACÍ POTŘEBY: interaktivní tabule</a:t>
            </a:r>
          </a:p>
          <a:p>
            <a:pPr marL="228600" lvl="0" indent="-182880">
              <a:spcBef>
                <a:spcPts val="0"/>
              </a:spcBef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000" kern="0" dirty="0">
                <a:solidFill>
                  <a:prstClr val="black"/>
                </a:solidFill>
                <a:latin typeface="Arial"/>
              </a:rPr>
              <a:t>KLÍČOVÁ SLOVA: </a:t>
            </a:r>
            <a:r>
              <a:rPr lang="cs-CZ" sz="2000" kern="0" dirty="0" smtClean="0">
                <a:solidFill>
                  <a:prstClr val="black"/>
                </a:solidFill>
                <a:latin typeface="Arial"/>
              </a:rPr>
              <a:t>píseň, elegie, epigram, pásmo, óda, hymnus, epitaf </a:t>
            </a:r>
            <a:endParaRPr lang="cs-CZ" sz="2000" kern="0" dirty="0">
              <a:solidFill>
                <a:prstClr val="black"/>
              </a:solidFill>
              <a:latin typeface="Arial"/>
            </a:endParaRPr>
          </a:p>
          <a:p>
            <a:pPr marL="228600" lvl="0" indent="-182880">
              <a:spcBef>
                <a:spcPts val="0"/>
              </a:spcBef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000" kern="0" dirty="0">
                <a:solidFill>
                  <a:prstClr val="black"/>
                </a:solidFill>
                <a:latin typeface="Arial"/>
              </a:rPr>
              <a:t>DRUH UČEBNÍHO MATERIÁLU: prezentace</a:t>
            </a:r>
          </a:p>
          <a:p>
            <a:pPr marL="228600" lvl="0" indent="-182880">
              <a:spcBef>
                <a:spcPts val="0"/>
              </a:spcBef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000" kern="0" dirty="0" smtClean="0">
                <a:solidFill>
                  <a:prstClr val="black"/>
                </a:solidFill>
                <a:latin typeface="Arial"/>
              </a:rPr>
              <a:t>CÍLOVÁ </a:t>
            </a:r>
            <a:r>
              <a:rPr lang="cs-CZ" sz="2000" kern="0" dirty="0">
                <a:solidFill>
                  <a:prstClr val="black"/>
                </a:solidFill>
                <a:latin typeface="Arial"/>
              </a:rPr>
              <a:t>SKUPINA: žák</a:t>
            </a:r>
          </a:p>
          <a:p>
            <a:pPr marL="228600" lvl="0" indent="-182880">
              <a:spcBef>
                <a:spcPts val="0"/>
              </a:spcBef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000" kern="0" dirty="0">
                <a:solidFill>
                  <a:prstClr val="black"/>
                </a:solidFill>
                <a:latin typeface="Arial"/>
              </a:rPr>
              <a:t>STUPEŇ A TYP VZDĚLÁVÁNÍ: základní vzdělávání – druhý stupeň</a:t>
            </a:r>
          </a:p>
          <a:p>
            <a:pPr marL="228600" lvl="0" indent="-182880">
              <a:spcBef>
                <a:spcPts val="0"/>
              </a:spcBef>
              <a:buClr>
                <a:srgbClr val="FF8600"/>
              </a:buClr>
              <a:buSzTx/>
              <a:buFont typeface="Wingdings" charset="2"/>
              <a:buChar char="§"/>
            </a:pPr>
            <a:r>
              <a:rPr lang="cs-CZ" sz="2000" kern="0" dirty="0">
                <a:solidFill>
                  <a:prstClr val="black"/>
                </a:solidFill>
                <a:latin typeface="Arial"/>
              </a:rPr>
              <a:t>TYPICKÁ VĚKOVÁ SKUPINA: </a:t>
            </a:r>
            <a:r>
              <a:rPr lang="cs-CZ" sz="2000" kern="0" dirty="0" smtClean="0">
                <a:solidFill>
                  <a:prstClr val="black"/>
                </a:solidFill>
                <a:latin typeface="Arial"/>
              </a:rPr>
              <a:t>13-15 </a:t>
            </a:r>
            <a:r>
              <a:rPr lang="cs-CZ" sz="2000" kern="0" dirty="0">
                <a:solidFill>
                  <a:prstClr val="black"/>
                </a:solidFill>
                <a:latin typeface="Arial"/>
              </a:rPr>
              <a:t>let</a:t>
            </a:r>
          </a:p>
          <a:p>
            <a:pPr lvl="0" indent="-342900">
              <a:buClr>
                <a:srgbClr val="0536B3"/>
              </a:buClr>
              <a:buSzPct val="70000"/>
              <a:buFont typeface="Wingdings 2" pitchFamily="18" charset="2"/>
              <a:buChar char="¥"/>
            </a:pPr>
            <a:endParaRPr lang="cs-CZ" sz="3200" dirty="0">
              <a:solidFill>
                <a:srgbClr val="000000"/>
              </a:solidFill>
              <a:latin typeface="Gill Sans MT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7045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90666"/>
          </a:xfrm>
        </p:spPr>
        <p:txBody>
          <a:bodyPr>
            <a:normAutofit/>
          </a:bodyPr>
          <a:lstStyle/>
          <a:p>
            <a:r>
              <a:rPr lang="cs-CZ" sz="96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Lyrické žánry</a:t>
            </a:r>
            <a:endParaRPr lang="cs-CZ" sz="9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542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Píseň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72608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k</a:t>
            </a:r>
            <a:r>
              <a:rPr lang="cs-CZ" dirty="0" smtClean="0"/>
              <a:t>ratší báseň s pravidelným rytmem a výrazným rýmem</a:t>
            </a:r>
          </a:p>
          <a:p>
            <a:r>
              <a:rPr lang="cs-CZ" dirty="0"/>
              <a:t>o</a:t>
            </a:r>
            <a:r>
              <a:rPr lang="cs-CZ" dirty="0" smtClean="0"/>
              <a:t>blíbený žánr ústní slovesnosti (písně milostné, vojenské….)</a:t>
            </a:r>
          </a:p>
          <a:p>
            <a:r>
              <a:rPr lang="cs-CZ" dirty="0"/>
              <a:t>v</a:t>
            </a:r>
            <a:r>
              <a:rPr lang="cs-CZ" dirty="0" smtClean="0"/>
              <a:t> modernějším pojetí mohou mít i epický ráz, kritizují poměry ve společnosti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0070C0"/>
                </a:solidFill>
              </a:rPr>
              <a:t>Dejte mi, chlapci, trochu hlíny,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chtěl bych si s vámi stavět hráz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a nedívat se na hodiny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a neslyšet, jak míjí čas…..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</a:t>
            </a:r>
            <a:r>
              <a:rPr lang="cs-CZ" dirty="0" smtClean="0">
                <a:solidFill>
                  <a:srgbClr val="0070C0"/>
                </a:solidFill>
              </a:rPr>
              <a:t>(Jaroslav Seifert – Píseň o dětství)</a:t>
            </a:r>
            <a:endParaRPr lang="cs-CZ" dirty="0">
              <a:solidFill>
                <a:srgbClr val="0070C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9086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Óda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12568"/>
          </a:xfrm>
        </p:spPr>
        <p:txBody>
          <a:bodyPr>
            <a:normAutofit fontScale="775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typická pro antiku</a:t>
            </a:r>
          </a:p>
          <a:p>
            <a:r>
              <a:rPr lang="cs-CZ" dirty="0" smtClean="0"/>
              <a:t>oslavná, radostná</a:t>
            </a:r>
          </a:p>
          <a:p>
            <a:r>
              <a:rPr lang="cs-CZ" dirty="0"/>
              <a:t>p</a:t>
            </a:r>
            <a:r>
              <a:rPr lang="cs-CZ" dirty="0" smtClean="0"/>
              <a:t>okud se zaměřuje na – národ, vlast... – </a:t>
            </a:r>
            <a:r>
              <a:rPr lang="cs-CZ" dirty="0" smtClean="0">
                <a:solidFill>
                  <a:srgbClr val="6699FF"/>
                </a:solidFill>
              </a:rPr>
              <a:t>hymnus</a:t>
            </a:r>
          </a:p>
          <a:p>
            <a:pPr marL="0" indent="0">
              <a:buNone/>
            </a:pPr>
            <a:endParaRPr lang="cs-CZ" dirty="0" smtClean="0">
              <a:solidFill>
                <a:srgbClr val="6699FF"/>
              </a:solidFill>
            </a:endParaRPr>
          </a:p>
          <a:p>
            <a:r>
              <a:rPr lang="cs-CZ" dirty="0" smtClean="0">
                <a:solidFill>
                  <a:srgbClr val="0070C0"/>
                </a:solidFill>
              </a:rPr>
              <a:t> Vy,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  jako hrst grošů rozházené,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  rybníky na našem jihu!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  Vy, jež jste oranž, měď, stříbro, kobalt a ocel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  v hře slunka i chmury!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</a:t>
            </a:r>
            <a:r>
              <a:rPr lang="cs-CZ" dirty="0" smtClean="0">
                <a:solidFill>
                  <a:srgbClr val="0070C0"/>
                </a:solidFill>
              </a:rPr>
              <a:t>(Otakar </a:t>
            </a:r>
            <a:r>
              <a:rPr lang="cs-CZ" dirty="0" err="1" smtClean="0">
                <a:solidFill>
                  <a:srgbClr val="0070C0"/>
                </a:solidFill>
              </a:rPr>
              <a:t>Theer</a:t>
            </a:r>
            <a:r>
              <a:rPr lang="cs-CZ" dirty="0" smtClean="0">
                <a:solidFill>
                  <a:srgbClr val="0070C0"/>
                </a:solidFill>
              </a:rPr>
              <a:t> – Mé Čechy)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>
                <a:solidFill>
                  <a:srgbClr val="6699FF"/>
                </a:solidFill>
              </a:rPr>
              <a:t> </a:t>
            </a:r>
            <a:r>
              <a:rPr lang="cs-CZ" dirty="0" smtClean="0">
                <a:solidFill>
                  <a:srgbClr val="6699FF"/>
                </a:solidFill>
              </a:rPr>
              <a:t> </a:t>
            </a:r>
            <a:endParaRPr lang="cs-CZ" dirty="0">
              <a:solidFill>
                <a:srgbClr val="669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926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elegie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v</a:t>
            </a:r>
            <a:r>
              <a:rPr lang="cs-CZ" dirty="0" smtClean="0"/>
              <a:t>yjadřuje smutek nad smrtí blízkého</a:t>
            </a:r>
            <a:r>
              <a:rPr lang="cs-CZ" smtClean="0"/>
              <a:t>, smutek ze </a:t>
            </a:r>
            <a:r>
              <a:rPr lang="cs-CZ" dirty="0" smtClean="0"/>
              <a:t>zklamané lásky, z toho, že něco hezkého skončilo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0070C0"/>
                </a:solidFill>
              </a:rPr>
              <a:t>Přátelé odešli. Má milá v dálce spí.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A venku velká tma je.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Slovo ti povídám. Jsou bílá od lampy,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a napolo již usínaje,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na matku vzpomínám. Podzimní vzpomínka…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                                           (Jiří Orten – Malá elegie)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0855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epigram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p</a:t>
            </a:r>
            <a:r>
              <a:rPr lang="cs-CZ" dirty="0" smtClean="0"/>
              <a:t>ůvodně nápis na budovách, pomnících</a:t>
            </a:r>
          </a:p>
          <a:p>
            <a:r>
              <a:rPr lang="cs-CZ" dirty="0" smtClean="0"/>
              <a:t>skladba, která kriticky reaguje na společenské i osobní nedostatky</a:t>
            </a:r>
          </a:p>
          <a:p>
            <a:r>
              <a:rPr lang="cs-CZ" dirty="0" smtClean="0"/>
              <a:t>K.H. Borovský, Karel Čapek, Fr. Ladislav Čelakovský, Jan Neruda …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0070C0"/>
                </a:solidFill>
              </a:rPr>
              <a:t>Nechoď, Vašku, s pány na led,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    mnohý příklad máme,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že pán sklouzne a sedlák si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za něj nohu zláme.  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            (K.H. Borovský – </a:t>
            </a:r>
            <a:r>
              <a:rPr lang="cs-CZ" dirty="0" err="1" smtClean="0">
                <a:solidFill>
                  <a:srgbClr val="0070C0"/>
                </a:solidFill>
              </a:rPr>
              <a:t>Demokratský</a:t>
            </a:r>
            <a:r>
              <a:rPr lang="cs-CZ" dirty="0" smtClean="0">
                <a:solidFill>
                  <a:srgbClr val="0070C0"/>
                </a:solidFill>
              </a:rPr>
              <a:t>)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643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epitaf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435280" cy="5184576"/>
          </a:xfrm>
        </p:spPr>
        <p:txBody>
          <a:bodyPr>
            <a:normAutofit lnSpcReduction="10000"/>
          </a:bodyPr>
          <a:lstStyle/>
          <a:p>
            <a:r>
              <a:rPr lang="cs-CZ" dirty="0"/>
              <a:t>v</a:t>
            </a:r>
            <a:r>
              <a:rPr lang="cs-CZ" dirty="0" smtClean="0"/>
              <a:t>eršovaný nápis na hrob</a:t>
            </a:r>
          </a:p>
          <a:p>
            <a:r>
              <a:rPr lang="cs-CZ" dirty="0"/>
              <a:t>m</a:t>
            </a:r>
            <a:r>
              <a:rPr lang="cs-CZ" dirty="0" smtClean="0"/>
              <a:t>nozí básníci si jej sami vytvořili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0070C0"/>
                </a:solidFill>
              </a:rPr>
              <a:t>Zde leží Jiří Wolker, básník, jenž miloval svět,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a pro spravedlnost jeho šel se bít.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Dřív než mohl srdce k boji vytasit,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zemřel, mlád dvacet čtyři let.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                                                        (Jiří Wolker)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6581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pásmo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363272" cy="4785395"/>
          </a:xfrm>
        </p:spPr>
        <p:txBody>
          <a:bodyPr>
            <a:normAutofit/>
          </a:bodyPr>
          <a:lstStyle/>
          <a:p>
            <a:r>
              <a:rPr lang="cs-CZ" dirty="0"/>
              <a:t>sled veršů, které zachycují představy básníka</a:t>
            </a:r>
          </a:p>
          <a:p>
            <a:pPr marL="0" indent="0">
              <a:buNone/>
            </a:pPr>
            <a:r>
              <a:rPr lang="cs-CZ" dirty="0"/>
              <a:t>    a často spolu významově nesouvisejí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0070C0"/>
                </a:solidFill>
              </a:rPr>
              <a:t>Nyní ty kráčíš sám davem po Paříži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Kol tebe stáda autobusů řvou řičí a víří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Bolestná úzkost lásky hrdlo svírá ti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Jako bys nikdy už se neměl lásky dočkati…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                       (</a:t>
            </a:r>
            <a:r>
              <a:rPr lang="cs-CZ" dirty="0" err="1" smtClean="0">
                <a:solidFill>
                  <a:srgbClr val="0070C0"/>
                </a:solidFill>
              </a:rPr>
              <a:t>Guillaume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Apollinaire</a:t>
            </a:r>
            <a:r>
              <a:rPr lang="cs-CZ" dirty="0" smtClean="0">
                <a:solidFill>
                  <a:srgbClr val="0070C0"/>
                </a:solidFill>
              </a:rPr>
              <a:t> – Pásmo)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8865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Urči žánr:</a:t>
            </a:r>
            <a:endParaRPr lang="cs-CZ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dirty="0" smtClean="0">
                <a:solidFill>
                  <a:srgbClr val="0070C0"/>
                </a:solidFill>
                <a:latin typeface="Arial"/>
                <a:cs typeface="Arial"/>
              </a:rPr>
              <a:t>♦</a:t>
            </a:r>
            <a:r>
              <a:rPr lang="cs-CZ" dirty="0" smtClean="0">
                <a:latin typeface="Arial"/>
                <a:cs typeface="Arial"/>
              </a:rPr>
              <a:t> </a:t>
            </a:r>
            <a:r>
              <a:rPr lang="cs-CZ" dirty="0" smtClean="0"/>
              <a:t>Dospěla-li </a:t>
            </a:r>
            <a:r>
              <a:rPr lang="cs-CZ" dirty="0"/>
              <a:t>lenost k mozku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 smtClean="0"/>
              <a:t>      už je </a:t>
            </a:r>
            <a:r>
              <a:rPr lang="cs-CZ" dirty="0"/>
              <a:t>pozdě na rákosku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(Jiří Žáček – Výchovná zásada)</a:t>
            </a: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                                                 (epigram)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latin typeface="Arial"/>
                <a:cs typeface="Arial"/>
              </a:rPr>
              <a:t>  </a:t>
            </a:r>
            <a:r>
              <a:rPr lang="cs-CZ" dirty="0" smtClean="0">
                <a:solidFill>
                  <a:srgbClr val="0070C0"/>
                </a:solidFill>
                <a:latin typeface="Arial"/>
                <a:cs typeface="Arial"/>
              </a:rPr>
              <a:t>♦</a:t>
            </a:r>
            <a:r>
              <a:rPr lang="cs-CZ" dirty="0" smtClean="0">
                <a:latin typeface="Arial"/>
                <a:cs typeface="Arial"/>
              </a:rPr>
              <a:t> </a:t>
            </a:r>
            <a:r>
              <a:rPr lang="cs-CZ" dirty="0"/>
              <a:t>Buď </a:t>
            </a:r>
            <a:r>
              <a:rPr lang="cs-CZ" dirty="0" smtClean="0"/>
              <a:t>mi zdráva</a:t>
            </a:r>
            <a:r>
              <a:rPr lang="cs-CZ" dirty="0"/>
              <a:t>, </a:t>
            </a:r>
            <a:r>
              <a:rPr lang="cs-CZ" dirty="0" err="1"/>
              <a:t>Romo</a:t>
            </a:r>
            <a:r>
              <a:rPr lang="cs-CZ" dirty="0"/>
              <a:t>, dceři </a:t>
            </a:r>
            <a:r>
              <a:rPr lang="cs-CZ" dirty="0" err="1"/>
              <a:t>Areova</a:t>
            </a:r>
            <a:r>
              <a:rPr lang="cs-CZ" dirty="0"/>
              <a:t>,</a:t>
            </a:r>
          </a:p>
          <a:p>
            <a:pPr marL="0" indent="0">
              <a:buNone/>
            </a:pPr>
            <a:r>
              <a:rPr lang="cs-CZ" dirty="0" smtClean="0"/>
              <a:t>       s</a:t>
            </a:r>
            <a:r>
              <a:rPr lang="cs-CZ" dirty="0"/>
              <a:t> vínkem zlatým, vládkyně bohem zdatná!</a:t>
            </a:r>
          </a:p>
          <a:p>
            <a:pPr marL="0" indent="0">
              <a:buNone/>
            </a:pPr>
            <a:r>
              <a:rPr lang="cs-CZ" dirty="0"/>
              <a:t>   </a:t>
            </a:r>
            <a:r>
              <a:rPr lang="cs-CZ" dirty="0" smtClean="0"/>
              <a:t>   Na </a:t>
            </a:r>
            <a:r>
              <a:rPr lang="cs-CZ" dirty="0"/>
              <a:t>velebném Olympu světa sídlíš,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nezničitelném…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(</a:t>
            </a:r>
            <a:r>
              <a:rPr lang="cs-CZ" dirty="0" err="1" smtClean="0"/>
              <a:t>Melinnos</a:t>
            </a:r>
            <a:r>
              <a:rPr lang="cs-CZ" dirty="0" smtClean="0"/>
              <a:t>)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</a:t>
            </a:r>
            <a:r>
              <a:rPr lang="cs-CZ" dirty="0" smtClean="0">
                <a:solidFill>
                  <a:srgbClr val="002060"/>
                </a:solidFill>
              </a:rPr>
              <a:t>(óda)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9605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363272" cy="5832648"/>
          </a:xfrm>
        </p:spPr>
        <p:txBody>
          <a:bodyPr>
            <a:normAutofit fontScale="92500" lnSpcReduction="10000"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cs-CZ" dirty="0" smtClean="0">
                <a:latin typeface="Arial"/>
                <a:cs typeface="Arial"/>
              </a:rPr>
              <a:t>  ♦ …</a:t>
            </a:r>
            <a:r>
              <a:rPr lang="cs-CZ" dirty="0" smtClean="0">
                <a:latin typeface="Times New Roman"/>
                <a:ea typeface="Times New Roman"/>
              </a:rPr>
              <a:t>Bože</a:t>
            </a:r>
            <a:r>
              <a:rPr lang="cs-CZ" dirty="0">
                <a:latin typeface="Times New Roman"/>
                <a:ea typeface="Times New Roman"/>
              </a:rPr>
              <a:t>, ty zlý, </a:t>
            </a:r>
            <a:r>
              <a:rPr lang="cs-CZ" dirty="0" smtClean="0">
                <a:latin typeface="Times New Roman"/>
                <a:ea typeface="Times New Roman"/>
              </a:rPr>
              <a:t>který </a:t>
            </a:r>
            <a:r>
              <a:rPr lang="cs-CZ" dirty="0">
                <a:latin typeface="Times New Roman"/>
                <a:ea typeface="Times New Roman"/>
              </a:rPr>
              <a:t>jsi tolik vzal.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  </a:t>
            </a:r>
            <a:r>
              <a:rPr lang="cs-CZ" dirty="0" smtClean="0">
                <a:latin typeface="Times New Roman"/>
                <a:ea typeface="Times New Roman"/>
              </a:rPr>
              <a:t>Jaká </a:t>
            </a:r>
            <a:r>
              <a:rPr lang="cs-CZ" dirty="0">
                <a:latin typeface="Times New Roman"/>
                <a:ea typeface="Times New Roman"/>
              </a:rPr>
              <a:t>je venku tma? Co jsem to povídal?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 </a:t>
            </a:r>
            <a:r>
              <a:rPr lang="cs-CZ" dirty="0" smtClean="0">
                <a:latin typeface="Times New Roman"/>
                <a:ea typeface="Times New Roman"/>
              </a:rPr>
              <a:t> </a:t>
            </a:r>
            <a:r>
              <a:rPr lang="cs-CZ" dirty="0">
                <a:latin typeface="Times New Roman"/>
                <a:ea typeface="Times New Roman"/>
              </a:rPr>
              <a:t>Ach, vím, já chtěl jsem říci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smtClean="0">
                <a:latin typeface="Times New Roman"/>
                <a:ea typeface="Times New Roman"/>
              </a:rPr>
              <a:t>  </a:t>
            </a:r>
            <a:r>
              <a:rPr lang="cs-CZ" dirty="0">
                <a:latin typeface="Times New Roman"/>
                <a:ea typeface="Times New Roman"/>
              </a:rPr>
              <a:t>za všechny hodiny, v kterých jsem sladce spal,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 smtClean="0">
                <a:latin typeface="Times New Roman"/>
                <a:ea typeface="Times New Roman"/>
              </a:rPr>
              <a:t>   </a:t>
            </a:r>
            <a:r>
              <a:rPr lang="cs-CZ" dirty="0">
                <a:latin typeface="Times New Roman"/>
                <a:ea typeface="Times New Roman"/>
              </a:rPr>
              <a:t>a za všechny své drahé spící</a:t>
            </a:r>
            <a:r>
              <a:rPr lang="cs-CZ" dirty="0" smtClean="0">
                <a:latin typeface="Times New Roman"/>
                <a:ea typeface="Times New Roman"/>
              </a:rPr>
              <a:t>,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 smtClean="0">
                <a:latin typeface="Times New Roman"/>
                <a:ea typeface="Times New Roman"/>
              </a:rPr>
              <a:t>   až </a:t>
            </a:r>
            <a:r>
              <a:rPr lang="cs-CZ" dirty="0">
                <a:latin typeface="Times New Roman"/>
                <a:ea typeface="Times New Roman"/>
              </a:rPr>
              <a:t>teď, kdy podzim přichází a vše i dny se krátí,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  </a:t>
            </a:r>
            <a:r>
              <a:rPr lang="cs-CZ" dirty="0" smtClean="0">
                <a:latin typeface="Times New Roman"/>
                <a:ea typeface="Times New Roman"/>
              </a:rPr>
              <a:t>neumím </a:t>
            </a:r>
            <a:r>
              <a:rPr lang="cs-CZ" dirty="0">
                <a:latin typeface="Times New Roman"/>
                <a:ea typeface="Times New Roman"/>
              </a:rPr>
              <a:t>býti sám jen s lampou, která svítí,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  </a:t>
            </a:r>
            <a:r>
              <a:rPr lang="cs-CZ" dirty="0" smtClean="0">
                <a:latin typeface="Times New Roman"/>
                <a:ea typeface="Times New Roman"/>
              </a:rPr>
              <a:t>že </a:t>
            </a:r>
            <a:r>
              <a:rPr lang="cs-CZ" dirty="0">
                <a:latin typeface="Times New Roman"/>
                <a:ea typeface="Times New Roman"/>
              </a:rPr>
              <a:t>sil jsem proso na souvrati 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  </a:t>
            </a:r>
            <a:r>
              <a:rPr lang="cs-CZ" dirty="0" smtClean="0">
                <a:latin typeface="Times New Roman"/>
                <a:ea typeface="Times New Roman"/>
              </a:rPr>
              <a:t>a </a:t>
            </a:r>
            <a:r>
              <a:rPr lang="cs-CZ" dirty="0">
                <a:latin typeface="Times New Roman"/>
                <a:ea typeface="Times New Roman"/>
              </a:rPr>
              <a:t>nebudu již žíti</a:t>
            </a:r>
            <a:r>
              <a:rPr lang="cs-CZ" dirty="0" smtClean="0">
                <a:latin typeface="Times New Roman"/>
                <a:ea typeface="Times New Roman"/>
              </a:rPr>
              <a:t>.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 smtClean="0">
                <a:latin typeface="Times New Roman"/>
                <a:ea typeface="Times New Roman"/>
              </a:rPr>
              <a:t>                             (</a:t>
            </a:r>
            <a:r>
              <a:rPr lang="cs-CZ" dirty="0" smtClean="0">
                <a:solidFill>
                  <a:prstClr val="black"/>
                </a:solidFill>
              </a:rPr>
              <a:t>Jiří </a:t>
            </a:r>
            <a:r>
              <a:rPr lang="cs-CZ" dirty="0">
                <a:solidFill>
                  <a:prstClr val="black"/>
                </a:solidFill>
              </a:rPr>
              <a:t>Orten – Malá </a:t>
            </a:r>
            <a:r>
              <a:rPr lang="cs-CZ" dirty="0" smtClean="0">
                <a:solidFill>
                  <a:prstClr val="black"/>
                </a:solidFill>
              </a:rPr>
              <a:t>elegie)</a:t>
            </a:r>
            <a:endParaRPr lang="cs-CZ" dirty="0">
              <a:latin typeface="Times New Roman"/>
              <a:ea typeface="Times New Roman"/>
            </a:endParaRPr>
          </a:p>
          <a:p>
            <a:pPr marL="0" indent="0">
              <a:buNone/>
            </a:pPr>
            <a:r>
              <a:rPr lang="cs-CZ" dirty="0" smtClean="0"/>
              <a:t>                                              </a:t>
            </a:r>
            <a:r>
              <a:rPr lang="cs-CZ" dirty="0" smtClean="0">
                <a:solidFill>
                  <a:srgbClr val="002060"/>
                </a:solidFill>
              </a:rPr>
              <a:t>(elegie)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66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048672"/>
          </a:xfrm>
        </p:spPr>
        <p:txBody>
          <a:bodyPr>
            <a:normAutofit fontScale="92500" lnSpcReduction="10000"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cs-CZ" dirty="0" smtClean="0">
                <a:latin typeface="Times New Roman"/>
                <a:ea typeface="Times New Roman"/>
              </a:rPr>
              <a:t>  </a:t>
            </a:r>
            <a:r>
              <a:rPr lang="cs-CZ" dirty="0" smtClean="0">
                <a:latin typeface="Arial"/>
                <a:ea typeface="Times New Roman"/>
                <a:cs typeface="Arial"/>
              </a:rPr>
              <a:t>♦ </a:t>
            </a:r>
            <a:r>
              <a:rPr lang="cs-CZ" dirty="0" smtClean="0">
                <a:latin typeface="Times New Roman"/>
                <a:ea typeface="Times New Roman"/>
              </a:rPr>
              <a:t>Naše </a:t>
            </a:r>
            <a:r>
              <a:rPr lang="cs-CZ" dirty="0">
                <a:latin typeface="Times New Roman"/>
                <a:ea typeface="Times New Roman"/>
              </a:rPr>
              <a:t>životy jsou těšivé jako sníh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 smtClean="0">
                <a:latin typeface="Times New Roman"/>
                <a:ea typeface="Times New Roman"/>
              </a:rPr>
              <a:t>     jednou </a:t>
            </a:r>
            <a:r>
              <a:rPr lang="cs-CZ" dirty="0">
                <a:latin typeface="Times New Roman"/>
                <a:ea typeface="Times New Roman"/>
              </a:rPr>
              <a:t>v noci sedě nad kupou svých </a:t>
            </a:r>
            <a:r>
              <a:rPr lang="cs-CZ" dirty="0" smtClean="0">
                <a:latin typeface="Times New Roman"/>
                <a:ea typeface="Times New Roman"/>
              </a:rPr>
              <a:t>knih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 smtClean="0">
                <a:latin typeface="Times New Roman"/>
                <a:ea typeface="Times New Roman"/>
              </a:rPr>
              <a:t>    uviděl </a:t>
            </a:r>
            <a:r>
              <a:rPr lang="cs-CZ" dirty="0">
                <a:latin typeface="Times New Roman"/>
                <a:ea typeface="Times New Roman"/>
              </a:rPr>
              <a:t>jsem náhle v pachu novin tona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   sníh a velkou podobiznu Edisona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 smtClean="0">
                <a:latin typeface="Times New Roman"/>
                <a:ea typeface="Times New Roman"/>
              </a:rPr>
              <a:t>    bylo </a:t>
            </a:r>
            <a:r>
              <a:rPr lang="cs-CZ" dirty="0">
                <a:latin typeface="Times New Roman"/>
                <a:ea typeface="Times New Roman"/>
              </a:rPr>
              <a:t>po půlnoci v pozdním únoru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 smtClean="0">
                <a:latin typeface="Times New Roman"/>
                <a:ea typeface="Times New Roman"/>
              </a:rPr>
              <a:t>    zastihl </a:t>
            </a:r>
            <a:r>
              <a:rPr lang="cs-CZ" dirty="0">
                <a:latin typeface="Times New Roman"/>
                <a:ea typeface="Times New Roman"/>
              </a:rPr>
              <a:t>jsem sama sebe v hovoru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   jako bych se býval opil starým vínem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   hovořil jsem se svým nepřítomným stínem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   Jako </a:t>
            </a:r>
            <a:r>
              <a:rPr lang="cs-CZ" dirty="0" smtClean="0">
                <a:latin typeface="Times New Roman"/>
                <a:ea typeface="Times New Roman"/>
              </a:rPr>
              <a:t>refrén </a:t>
            </a:r>
            <a:r>
              <a:rPr lang="cs-CZ" dirty="0">
                <a:latin typeface="Times New Roman"/>
                <a:ea typeface="Times New Roman"/>
              </a:rPr>
              <a:t>zněl tu stále jeden tón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   šel jsem po špičkách až k dveřím na balkón</a:t>
            </a:r>
            <a:r>
              <a:rPr lang="cs-CZ" dirty="0" smtClean="0">
                <a:latin typeface="Times New Roman"/>
                <a:ea typeface="Times New Roman"/>
              </a:rPr>
              <a:t>….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smtClean="0">
                <a:latin typeface="Times New Roman"/>
                <a:ea typeface="Times New Roman"/>
              </a:rPr>
              <a:t>                               (Vítězslav Nezval – Edison) </a:t>
            </a:r>
            <a:endParaRPr lang="cs-CZ" dirty="0">
              <a:latin typeface="Times New Roman"/>
              <a:ea typeface="Times New Roman"/>
            </a:endParaRPr>
          </a:p>
          <a:p>
            <a:pPr marL="0" indent="0">
              <a:buNone/>
            </a:pPr>
            <a:r>
              <a:rPr lang="cs-CZ" dirty="0" smtClean="0"/>
              <a:t>                                                  </a:t>
            </a:r>
            <a:r>
              <a:rPr lang="cs-CZ" dirty="0" smtClean="0">
                <a:solidFill>
                  <a:srgbClr val="002060"/>
                </a:solidFill>
              </a:rPr>
              <a:t>(pásmo)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318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cs-CZ" dirty="0" smtClean="0">
                <a:latin typeface="Times New Roman"/>
                <a:ea typeface="Times New Roman"/>
              </a:rPr>
              <a:t> </a:t>
            </a:r>
            <a:r>
              <a:rPr lang="cs-CZ" dirty="0" smtClean="0">
                <a:latin typeface="Arial"/>
                <a:ea typeface="Times New Roman"/>
                <a:cs typeface="Arial"/>
              </a:rPr>
              <a:t>♦   </a:t>
            </a:r>
            <a:r>
              <a:rPr lang="cs-CZ" dirty="0" smtClean="0">
                <a:latin typeface="Times New Roman"/>
                <a:ea typeface="Times New Roman"/>
              </a:rPr>
              <a:t>(ironicky</a:t>
            </a:r>
            <a:r>
              <a:rPr lang="cs-CZ" dirty="0">
                <a:latin typeface="Times New Roman"/>
                <a:ea typeface="Times New Roman"/>
              </a:rPr>
              <a:t>)  Světská sláva – polní tráva,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                    </a:t>
            </a:r>
            <a:r>
              <a:rPr lang="cs-CZ" dirty="0" smtClean="0">
                <a:latin typeface="Times New Roman"/>
                <a:ea typeface="Times New Roman"/>
              </a:rPr>
              <a:t>    milí </a:t>
            </a:r>
            <a:r>
              <a:rPr lang="cs-CZ" dirty="0">
                <a:latin typeface="Times New Roman"/>
                <a:ea typeface="Times New Roman"/>
              </a:rPr>
              <a:t>zlatí,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                    </a:t>
            </a:r>
            <a:r>
              <a:rPr lang="cs-CZ" dirty="0" smtClean="0">
                <a:latin typeface="Times New Roman"/>
                <a:ea typeface="Times New Roman"/>
              </a:rPr>
              <a:t>    jenomže </a:t>
            </a:r>
            <a:r>
              <a:rPr lang="cs-CZ" dirty="0">
                <a:latin typeface="Times New Roman"/>
                <a:ea typeface="Times New Roman"/>
              </a:rPr>
              <a:t>se za tu trávu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                   </a:t>
            </a:r>
            <a:r>
              <a:rPr lang="cs-CZ" dirty="0" smtClean="0">
                <a:latin typeface="Times New Roman"/>
                <a:ea typeface="Times New Roman"/>
              </a:rPr>
              <a:t>     skvěle </a:t>
            </a:r>
            <a:r>
              <a:rPr lang="cs-CZ" dirty="0">
                <a:latin typeface="Times New Roman"/>
                <a:ea typeface="Times New Roman"/>
              </a:rPr>
              <a:t>platí</a:t>
            </a:r>
            <a:r>
              <a:rPr lang="cs-CZ" dirty="0" smtClean="0">
                <a:latin typeface="Times New Roman"/>
                <a:ea typeface="Times New Roman"/>
              </a:rPr>
              <a:t>.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smtClean="0">
                <a:latin typeface="Times New Roman"/>
                <a:ea typeface="Times New Roman"/>
              </a:rPr>
              <a:t>                   (Jiří Žáček- </a:t>
            </a:r>
            <a:r>
              <a:rPr lang="cs-CZ" dirty="0" smtClean="0">
                <a:solidFill>
                  <a:srgbClr val="0070C0"/>
                </a:solidFill>
                <a:latin typeface="Times New Roman"/>
                <a:ea typeface="Times New Roman"/>
              </a:rPr>
              <a:t>Epitaf</a:t>
            </a:r>
            <a:r>
              <a:rPr lang="cs-CZ" dirty="0" smtClean="0">
                <a:latin typeface="Times New Roman"/>
                <a:ea typeface="Times New Roman"/>
              </a:rPr>
              <a:t> slavného muže)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dirty="0">
                <a:latin typeface="Times New Roman"/>
                <a:ea typeface="Times New Roman"/>
              </a:rPr>
              <a:t> </a:t>
            </a:r>
            <a:r>
              <a:rPr lang="cs-CZ" dirty="0" smtClean="0">
                <a:latin typeface="Times New Roman"/>
                <a:ea typeface="Times New Roman"/>
              </a:rPr>
              <a:t>                                    </a:t>
            </a:r>
            <a:endParaRPr lang="cs-CZ" dirty="0">
              <a:latin typeface="Times New Roman"/>
              <a:ea typeface="Times New Roman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3523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SOUKAL, J. SPN. </a:t>
            </a:r>
            <a:r>
              <a:rPr lang="cs-CZ" i="1" dirty="0"/>
              <a:t>Literární výchova</a:t>
            </a:r>
            <a:r>
              <a:rPr lang="cs-CZ" dirty="0"/>
              <a:t>: </a:t>
            </a:r>
            <a:r>
              <a:rPr lang="cs-CZ" i="1" dirty="0"/>
              <a:t>pro 2. stupeň základní školy a pro odpovídající ročníky víceletých gymnázií</a:t>
            </a:r>
            <a:r>
              <a:rPr lang="cs-CZ" dirty="0"/>
              <a:t>. 1. Praha: SPN, 2002. ISBN 80-7235-026-9. </a:t>
            </a:r>
            <a:endParaRPr lang="cs-CZ" dirty="0" smtClean="0"/>
          </a:p>
          <a:p>
            <a:r>
              <a:rPr lang="cs-CZ" dirty="0"/>
              <a:t>ADLT, Jaromír. </a:t>
            </a:r>
            <a:r>
              <a:rPr lang="cs-CZ" i="1" dirty="0"/>
              <a:t>Literární výchova pro 6.-9. ročník základní školy a pro odpovídající ročníky víceletých gymnázií</a:t>
            </a:r>
            <a:r>
              <a:rPr lang="cs-CZ" dirty="0"/>
              <a:t>: </a:t>
            </a:r>
            <a:r>
              <a:rPr lang="cs-CZ" i="1" dirty="0"/>
              <a:t>úvod do teorie literatury</a:t>
            </a:r>
            <a:r>
              <a:rPr lang="cs-CZ" dirty="0"/>
              <a:t>. 1. vyd. Praha: Fortuna, 1997, 151 s. ISBN 80-716-8413-9.</a:t>
            </a:r>
          </a:p>
        </p:txBody>
      </p:sp>
    </p:spTree>
    <p:extLst>
      <p:ext uri="{BB962C8B-B14F-4D97-AF65-F5344CB8AC3E}">
        <p14:creationId xmlns:p14="http://schemas.microsoft.com/office/powerpoint/2010/main" val="262667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elcome">
  <a:themeElements>
    <a:clrScheme name="Welcome">
      <a:dk1>
        <a:sysClr val="windowText" lastClr="000000"/>
      </a:dk1>
      <a:lt1>
        <a:sysClr val="window" lastClr="FFFFFF"/>
      </a:lt1>
      <a:dk2>
        <a:srgbClr val="00272B"/>
      </a:dk2>
      <a:lt2>
        <a:srgbClr val="F7F7FF"/>
      </a:lt2>
      <a:accent1>
        <a:srgbClr val="006AED"/>
      </a:accent1>
      <a:accent2>
        <a:srgbClr val="0087BF"/>
      </a:accent2>
      <a:accent3>
        <a:srgbClr val="5D974B"/>
      </a:accent3>
      <a:accent4>
        <a:srgbClr val="9DBB3F"/>
      </a:accent4>
      <a:accent5>
        <a:srgbClr val="C77CC7"/>
      </a:accent5>
      <a:accent6>
        <a:srgbClr val="996699"/>
      </a:accent6>
      <a:hlink>
        <a:srgbClr val="E78707"/>
      </a:hlink>
      <a:folHlink>
        <a:srgbClr val="C618BA"/>
      </a:folHlink>
    </a:clrScheme>
    <a:fontScheme name="Welcome">
      <a:majorFont>
        <a:latin typeface="Book Antiqua"/>
        <a:ea typeface=""/>
        <a:cs typeface=""/>
        <a:font script="Jpan" typeface="ＭＳ Ｐゴシック"/>
        <a:font script="Hang" typeface="돋움"/>
        <a:font script="Hans" typeface="华文中宋"/>
        <a:font script="Hant" typeface="微軟正黑體"/>
        <a:font script="Arab" typeface="Times New  Roman"/>
        <a:font script="Hebr" typeface="Times New 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 Cherokee"/>
        <a:font script="Yiii" typeface="Microsoft Yi  Baiti"/>
        <a:font script="Tibt" typeface="Microsoft  Himalaya"/>
        <a:font script="Thaa" typeface="MV Boli"/>
        <a:font script="Deva" typeface="Mangal"/>
        <a:font script="Telu" typeface="Gautami"/>
        <a:font script="Taml" typeface="Latha"/>
        <a:font script="Syrc" typeface="Estrangelo  Edessa"/>
        <a:font script="Orya" typeface="Kalinga"/>
        <a:font script="Mlym" typeface="Kartika"/>
        <a:font script="Laoo" typeface="DokChampa"/>
        <a:font script="Sinh" typeface="Iskoola Pota"/>
        <a:font script="Mong" typeface="Mongolian  Baiti"/>
        <a:font script="Viet" typeface="Times New  Roman"/>
        <a:font script="Uigh" typeface="Microsoft  Uighur"/>
      </a:majorFont>
      <a:min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 Roman"/>
        <a:font script="Hebr" typeface="Times New 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 Cherokee"/>
        <a:font script="Yiii" typeface="Microsoft Yi  Baiti"/>
        <a:font script="Tibt" typeface="Microsoft  Himalaya"/>
        <a:font script="Thaa" typeface="MV Boli"/>
        <a:font script="Deva" typeface="Mangal"/>
        <a:font script="Telu" typeface="Gautami"/>
        <a:font script="Taml" typeface="Latha"/>
        <a:font script="Syrc" typeface="Estrangelo  Edessa"/>
        <a:font script="Orya" typeface="Kalinga"/>
        <a:font script="Mlym" typeface="Kartika"/>
        <a:font script="Laoo" typeface="DokChampa"/>
        <a:font script="Sinh" typeface="Iskoola Pota"/>
        <a:font script="Mong" typeface="Mongolian  Baiti"/>
        <a:font script="Viet" typeface="Times New  Roman"/>
        <a:font script="Uigh" typeface="Microsoft  Uighur"/>
      </a:minorFont>
    </a:fontScheme>
    <a:fmtScheme name="Welcome">
      <a:fillStyleLst>
        <a:solidFill>
          <a:schemeClr val="phClr">
            <a:tint val="100000"/>
            <a:shade val="100000"/>
            <a:hueMod val="100000"/>
            <a:satMod val="150000"/>
          </a:schemeClr>
        </a:solidFill>
        <a:gradFill rotWithShape="1">
          <a:gsLst>
            <a:gs pos="0">
              <a:schemeClr val="phClr">
                <a:tint val="10000"/>
                <a:shade val="100000"/>
                <a:hueMod val="100000"/>
                <a:satMod val="10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300000"/>
              </a:schemeClr>
            </a:gs>
          </a:gsLst>
          <a:lin ang="16200000" scaled="1"/>
        </a:gradFill>
        <a:gradFill flip="none" rotWithShape="1">
          <a:gsLst>
            <a:gs pos="0">
              <a:schemeClr val="phClr">
                <a:tint val="70000"/>
              </a:schemeClr>
            </a:gs>
            <a:gs pos="30000">
              <a:schemeClr val="phClr">
                <a:tint val="90000"/>
              </a:schemeClr>
            </a:gs>
            <a:gs pos="88000">
              <a:schemeClr val="phClr">
                <a:shade val="30000"/>
              </a:schemeClr>
            </a:gs>
            <a:gs pos="100000">
              <a:schemeClr val="phClr">
                <a:shade val="20000"/>
              </a:schemeClr>
            </a:gs>
          </a:gsLst>
          <a:lin ang="5400000" scaled="1"/>
          <a:tileRect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outerShdw blurRad="39000" dist="25400" dir="5400000">
              <a:srgbClr val="000000">
                <a:alpha val="40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30000"/>
                <a:hueMod val="100000"/>
              </a:schemeClr>
            </a:gs>
            <a:gs pos="20000">
              <a:schemeClr val="phClr">
                <a:tint val="100000"/>
                <a:shade val="100000"/>
                <a:hueMod val="100000"/>
              </a:schemeClr>
            </a:gs>
            <a:gs pos="100000">
              <a:schemeClr val="phClr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30000"/>
                <a:hueMod val="100000"/>
                <a:satMod val="1600000"/>
              </a:schemeClr>
            </a:gs>
            <a:gs pos="20000">
              <a:schemeClr val="phClr">
                <a:tint val="100000"/>
                <a:shade val="100000"/>
                <a:hueMod val="100000"/>
                <a:satMod val="500000"/>
              </a:schemeClr>
            </a:gs>
            <a:gs pos="100000">
              <a:schemeClr val="phClr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TC010219416[[fn=Motiv přivítání]]</Template>
  <TotalTime>117</TotalTime>
  <Words>629</Words>
  <Application>Microsoft Office PowerPoint</Application>
  <PresentationFormat>Předvádění na obrazovce (4:3)</PresentationFormat>
  <Paragraphs>119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Welcome</vt:lpstr>
      <vt:lpstr>Šablona 32 VY_32_INOVACE_19_24_Lyrické žánry</vt:lpstr>
      <vt:lpstr>Prezentace aplikace PowerPoint</vt:lpstr>
      <vt:lpstr>Lyrické žánry</vt:lpstr>
      <vt:lpstr>Píseň</vt:lpstr>
      <vt:lpstr>Óda</vt:lpstr>
      <vt:lpstr>elegie</vt:lpstr>
      <vt:lpstr>epigram</vt:lpstr>
      <vt:lpstr>epitaf</vt:lpstr>
      <vt:lpstr>pásmo</vt:lpstr>
      <vt:lpstr>Urči žánr: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Kunovská Eva</dc:creator>
  <cp:lastModifiedBy>Kunovská Eva</cp:lastModifiedBy>
  <cp:revision>15</cp:revision>
  <dcterms:created xsi:type="dcterms:W3CDTF">2012-01-04T15:07:57Z</dcterms:created>
  <dcterms:modified xsi:type="dcterms:W3CDTF">2012-01-24T13:02:28Z</dcterms:modified>
</cp:coreProperties>
</file>