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0" r:id="rId2"/>
    <p:sldId id="256" r:id="rId3"/>
    <p:sldId id="259" r:id="rId4"/>
    <p:sldId id="261" r:id="rId5"/>
    <p:sldId id="257" r:id="rId6"/>
    <p:sldId id="262" r:id="rId7"/>
    <p:sldId id="258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9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A56319-6965-43FB-A9FD-01154193FE11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CE05A8-8810-45F6-9B0B-1248DDC8F7A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0560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CE05A8-8810-45F6-9B0B-1248DDC8F7A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6587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8AF34-696A-4862-9072-7DE7CEDBBA0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5A1D1-6E0F-47F3-A2E5-5282D4D78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74094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8AF34-696A-4862-9072-7DE7CEDBBA0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5A1D1-6E0F-47F3-A2E5-5282D4D78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5255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8AF34-696A-4862-9072-7DE7CEDBBA0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5A1D1-6E0F-47F3-A2E5-5282D4D78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47181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8AF34-696A-4862-9072-7DE7CEDBBA0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5A1D1-6E0F-47F3-A2E5-5282D4D78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4271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8AF34-696A-4862-9072-7DE7CEDBBA0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5A1D1-6E0F-47F3-A2E5-5282D4D78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0325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8AF34-696A-4862-9072-7DE7CEDBBA0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5A1D1-6E0F-47F3-A2E5-5282D4D78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5865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8AF34-696A-4862-9072-7DE7CEDBBA0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5A1D1-6E0F-47F3-A2E5-5282D4D78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7593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8AF34-696A-4862-9072-7DE7CEDBBA0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5A1D1-6E0F-47F3-A2E5-5282D4D78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87769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8AF34-696A-4862-9072-7DE7CEDBBA0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5A1D1-6E0F-47F3-A2E5-5282D4D78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2939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8AF34-696A-4862-9072-7DE7CEDBBA0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5A1D1-6E0F-47F3-A2E5-5282D4D78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34208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8AF34-696A-4862-9072-7DE7CEDBBA0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5A1D1-6E0F-47F3-A2E5-5282D4D78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90581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38AF34-696A-4862-9072-7DE7CEDBBA06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35A1D1-6E0F-47F3-A2E5-5282D4D78B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6269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908720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/>
              <a:t>Název školy: Základní a Mateřská škola Bečváry, okres Kolín</a:t>
            </a:r>
            <a:br>
              <a:rPr lang="cs-CZ" sz="2800" dirty="0"/>
            </a:br>
            <a:r>
              <a:rPr lang="cs-CZ" sz="2800" dirty="0" smtClean="0"/>
              <a:t>Autor</a:t>
            </a:r>
            <a:r>
              <a:rPr lang="cs-CZ" sz="2800" dirty="0"/>
              <a:t>: Mgr. Kateřina Venclová</a:t>
            </a:r>
            <a:br>
              <a:rPr lang="cs-CZ" sz="2800" dirty="0"/>
            </a:br>
            <a:r>
              <a:rPr lang="cs-CZ" sz="2800" dirty="0"/>
              <a:t>Datum tvorby: </a:t>
            </a:r>
            <a:r>
              <a:rPr lang="cs-CZ" sz="2800" dirty="0" smtClean="0"/>
              <a:t>10.12.2011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Název materiálu: </a:t>
            </a:r>
            <a:r>
              <a:rPr lang="cs-CZ" sz="2800" dirty="0" smtClean="0"/>
              <a:t>VY_32_INOVACE_12_MATEMATIKA </a:t>
            </a:r>
            <a:r>
              <a:rPr lang="cs-CZ" sz="2800" dirty="0"/>
              <a:t>PRO  4. </a:t>
            </a:r>
            <a:r>
              <a:rPr lang="cs-CZ" sz="2800" dirty="0" smtClean="0"/>
              <a:t>ROČNÍK_POČÍTÁME </a:t>
            </a:r>
            <a:r>
              <a:rPr lang="cs-CZ" sz="2800" dirty="0" smtClean="0"/>
              <a:t> S VELKÝMI ČÍSLY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441901"/>
            <a:ext cx="8229600" cy="3384376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Anotace: Prezentace procvičuje probranou </a:t>
            </a:r>
            <a:r>
              <a:rPr lang="cs-CZ" dirty="0" smtClean="0"/>
              <a:t>látku z matematiky. Zabývá se numerací do milionu.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1868805" y="5229200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545726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92696"/>
            <a:ext cx="7772400" cy="1470025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dirty="0" smtClean="0"/>
              <a:t>MATEMATIKA – 4. ročník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852936"/>
            <a:ext cx="6400800" cy="1752600"/>
          </a:xfrm>
        </p:spPr>
        <p:txBody>
          <a:bodyPr>
            <a:normAutofit/>
          </a:bodyPr>
          <a:lstStyle/>
          <a:p>
            <a:r>
              <a:rPr lang="cs-CZ" sz="4800" i="1" dirty="0" smtClean="0">
                <a:solidFill>
                  <a:schemeClr val="tx1"/>
                </a:solidFill>
              </a:rPr>
              <a:t>Numerace do 1 000 000</a:t>
            </a:r>
            <a:endParaRPr lang="cs-CZ" sz="48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0697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čísly: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Sedm tisíc dvě stě šedesát pět…………………………………..</a:t>
            </a:r>
          </a:p>
          <a:p>
            <a:pPr marL="0" indent="0">
              <a:buNone/>
            </a:pPr>
            <a:r>
              <a:rPr lang="cs-CZ" sz="2800" dirty="0" smtClean="0"/>
              <a:t>Pět set pět tisíc devět………………………………………………..</a:t>
            </a:r>
          </a:p>
          <a:p>
            <a:pPr marL="0" indent="0">
              <a:buNone/>
            </a:pPr>
            <a:r>
              <a:rPr lang="cs-CZ" sz="2800" dirty="0" smtClean="0"/>
              <a:t>Osmdesát šest tisíc sedm set dvacet čtyři………………….</a:t>
            </a:r>
          </a:p>
          <a:p>
            <a:pPr marL="0" indent="0">
              <a:buNone/>
            </a:pPr>
            <a:r>
              <a:rPr lang="cs-CZ" sz="2800" dirty="0" smtClean="0"/>
              <a:t>Jeden milion………………………………………………………………</a:t>
            </a:r>
          </a:p>
          <a:p>
            <a:pPr marL="0" indent="0">
              <a:buNone/>
            </a:pPr>
            <a:r>
              <a:rPr lang="cs-CZ" sz="2800" dirty="0" smtClean="0"/>
              <a:t>Dvacet tři tisíc padesát……………………………………………….</a:t>
            </a:r>
          </a:p>
          <a:p>
            <a:pPr marL="0" indent="0">
              <a:buNone/>
            </a:pPr>
            <a:r>
              <a:rPr lang="cs-CZ" sz="2800" dirty="0" smtClean="0"/>
              <a:t>Tři sta tisíc sedm set čtrnáct………………………………………..</a:t>
            </a:r>
          </a:p>
          <a:p>
            <a:pPr marL="0" indent="0">
              <a:buNone/>
            </a:pPr>
            <a:r>
              <a:rPr lang="cs-CZ" sz="2800" dirty="0" smtClean="0"/>
              <a:t>Dva tisíce devět set třicet……………………………………………..</a:t>
            </a:r>
          </a:p>
          <a:p>
            <a:pPr marL="0" indent="0">
              <a:buNone/>
            </a:pPr>
            <a:r>
              <a:rPr lang="cs-CZ" sz="2800" dirty="0" smtClean="0"/>
              <a:t>Čtyři sta padesát tisíc pět set šedesát sedm………………….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59189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Napiš čísly</a:t>
            </a:r>
            <a:r>
              <a:rPr lang="cs-CZ" dirty="0" smtClean="0"/>
              <a:t>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Sedm tisíc dvě stě šedesát </a:t>
            </a:r>
            <a:r>
              <a:rPr lang="cs-CZ" sz="2800" dirty="0" smtClean="0"/>
              <a:t>pět:  7 265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Pět set pět tisíc </a:t>
            </a:r>
            <a:r>
              <a:rPr lang="cs-CZ" sz="2800" dirty="0" smtClean="0"/>
              <a:t>devět: 505 009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Osmdesát šest tisíc sedm set dvacet </a:t>
            </a:r>
            <a:r>
              <a:rPr lang="cs-CZ" sz="2800" dirty="0" smtClean="0"/>
              <a:t>čtyři: 86 724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Jeden </a:t>
            </a:r>
            <a:r>
              <a:rPr lang="cs-CZ" sz="2800" dirty="0" smtClean="0"/>
              <a:t>milion: 1 000 000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Dvacet tři tisíc </a:t>
            </a:r>
            <a:r>
              <a:rPr lang="cs-CZ" sz="2800" dirty="0" smtClean="0"/>
              <a:t>padesát: 23 050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Tři sta tisíc sedm set </a:t>
            </a:r>
            <a:r>
              <a:rPr lang="cs-CZ" sz="2800" dirty="0" smtClean="0"/>
              <a:t>čtrnáct: 300 714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Dva tisíce devět set </a:t>
            </a:r>
            <a:r>
              <a:rPr lang="cs-CZ" sz="2800" dirty="0" smtClean="0"/>
              <a:t>třicet: 2 930</a:t>
            </a:r>
            <a:endParaRPr lang="cs-CZ" sz="2800" dirty="0"/>
          </a:p>
          <a:p>
            <a:pPr marL="0" indent="0">
              <a:buNone/>
            </a:pPr>
            <a:r>
              <a:rPr lang="cs-CZ" sz="2800" dirty="0"/>
              <a:t>Čtyři sta padesát tisíc pět set šedesát </a:t>
            </a:r>
            <a:r>
              <a:rPr lang="cs-CZ" sz="2800" dirty="0" smtClean="0"/>
              <a:t>sedm: 450 567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7638816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Pokračuj v číselné řadě: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891, 892, 893, ___________________________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1 025, 1 030, 1 035,_______________________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4 600, 4 700, 4 800,_______________________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3 820, 3 840, 3 860,_______________________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11 924, 11 926,___________________________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9 997, 9 998,_____________________________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xmlns="" val="405405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Pokračuj v číselné řadě</a:t>
            </a:r>
            <a:r>
              <a:rPr lang="cs-CZ" dirty="0" smtClean="0"/>
              <a:t>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u="sng" dirty="0" smtClean="0"/>
              <a:t>891, 892, 893,</a:t>
            </a:r>
            <a:r>
              <a:rPr lang="cs-CZ" u="sng" dirty="0"/>
              <a:t> </a:t>
            </a:r>
            <a:r>
              <a:rPr lang="cs-CZ" u="sng" dirty="0" smtClean="0"/>
              <a:t>- 894, 895, 896, 897, 898, 899, 900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1 </a:t>
            </a:r>
            <a:r>
              <a:rPr lang="cs-CZ" dirty="0"/>
              <a:t>025, 1 030, 1 035</a:t>
            </a:r>
            <a:r>
              <a:rPr lang="cs-CZ" dirty="0" smtClean="0"/>
              <a:t>, - 1 036, 1 037, 1 038,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4 600, 4 700, 4 800</a:t>
            </a:r>
            <a:r>
              <a:rPr lang="cs-CZ" dirty="0" smtClean="0"/>
              <a:t>, - 4 900, 5 000, 5 100, 5 200,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3 820, 3 840, 3 </a:t>
            </a:r>
            <a:r>
              <a:rPr lang="cs-CZ" dirty="0" smtClean="0"/>
              <a:t>860, - 3 880, 3 900, 3 920, 3 940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11 924, 11 926</a:t>
            </a:r>
            <a:r>
              <a:rPr lang="cs-CZ" dirty="0" smtClean="0"/>
              <a:t>, - 11 928, 11 930, 11932, 11 934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/>
              <a:t>9 997, 9 </a:t>
            </a:r>
            <a:r>
              <a:rPr lang="cs-CZ" dirty="0" smtClean="0"/>
              <a:t>999, - 10 001, 10 003, 10 005, 10 007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1596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Porovnej čísla: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sz="4000" dirty="0" smtClean="0"/>
              <a:t>	685	     759		2 025	2 052     	909	     990		8 089	8 980             	 41	     140	        20 699	2 699	550          55	        49 200        49 400	890          98		6 860          6 680    							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611529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Porovnej čísla</a:t>
            </a:r>
            <a:r>
              <a:rPr lang="cs-CZ" dirty="0" smtClean="0"/>
              <a:t>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/>
              <a:t>	685	</a:t>
            </a:r>
            <a:r>
              <a:rPr lang="en-US" sz="3600" dirty="0" smtClean="0"/>
              <a:t>&gt;</a:t>
            </a:r>
            <a:r>
              <a:rPr lang="cs-CZ" sz="3600" dirty="0" smtClean="0"/>
              <a:t>     </a:t>
            </a:r>
            <a:r>
              <a:rPr lang="cs-CZ" sz="3600" dirty="0"/>
              <a:t>759		2 </a:t>
            </a:r>
            <a:r>
              <a:rPr lang="cs-CZ" sz="3600" dirty="0" smtClean="0"/>
              <a:t>025</a:t>
            </a:r>
            <a:r>
              <a:rPr lang="en-US" sz="3600" dirty="0" smtClean="0"/>
              <a:t>   &lt;</a:t>
            </a:r>
            <a:r>
              <a:rPr lang="cs-CZ" sz="3600" dirty="0"/>
              <a:t>	2 052     	909	</a:t>
            </a:r>
            <a:r>
              <a:rPr lang="en-US" sz="3600" dirty="0" smtClean="0"/>
              <a:t>&lt;</a:t>
            </a:r>
            <a:r>
              <a:rPr lang="cs-CZ" sz="3600" dirty="0" smtClean="0"/>
              <a:t>    </a:t>
            </a:r>
            <a:r>
              <a:rPr lang="cs-CZ" sz="3600" dirty="0"/>
              <a:t>990		8 </a:t>
            </a:r>
            <a:r>
              <a:rPr lang="cs-CZ" sz="3600" dirty="0" smtClean="0"/>
              <a:t>089</a:t>
            </a:r>
            <a:r>
              <a:rPr lang="en-US" sz="3600" dirty="0" smtClean="0"/>
              <a:t>   &lt;     </a:t>
            </a:r>
            <a:r>
              <a:rPr lang="cs-CZ" sz="3600" dirty="0" smtClean="0"/>
              <a:t>8 </a:t>
            </a:r>
            <a:r>
              <a:rPr lang="cs-CZ" sz="3600" dirty="0"/>
              <a:t>980             	 41	</a:t>
            </a:r>
            <a:r>
              <a:rPr lang="en-US" sz="3600" dirty="0" smtClean="0"/>
              <a:t>&lt;</a:t>
            </a:r>
            <a:r>
              <a:rPr lang="cs-CZ" sz="3600" dirty="0" smtClean="0"/>
              <a:t>    </a:t>
            </a:r>
            <a:r>
              <a:rPr lang="cs-CZ" sz="3600" dirty="0"/>
              <a:t>140	        20 </a:t>
            </a:r>
            <a:r>
              <a:rPr lang="cs-CZ" sz="3600" dirty="0" smtClean="0"/>
              <a:t>699</a:t>
            </a:r>
            <a:r>
              <a:rPr lang="en-US" sz="3600" dirty="0" smtClean="0"/>
              <a:t>  &gt;</a:t>
            </a:r>
            <a:r>
              <a:rPr lang="cs-CZ" sz="3600" dirty="0"/>
              <a:t>	2 699	550   </a:t>
            </a:r>
            <a:r>
              <a:rPr lang="en-US" sz="3600" dirty="0" smtClean="0"/>
              <a:t>&gt;</a:t>
            </a:r>
            <a:r>
              <a:rPr lang="cs-CZ" sz="3600" dirty="0" smtClean="0"/>
              <a:t>       </a:t>
            </a:r>
            <a:r>
              <a:rPr lang="cs-CZ" sz="3600" dirty="0"/>
              <a:t>55	        49 200   </a:t>
            </a:r>
            <a:r>
              <a:rPr lang="en-US" sz="3600" dirty="0" smtClean="0"/>
              <a:t>&lt;</a:t>
            </a:r>
            <a:r>
              <a:rPr lang="cs-CZ" sz="3600" dirty="0" smtClean="0"/>
              <a:t>   </a:t>
            </a:r>
            <a:r>
              <a:rPr lang="cs-CZ" sz="3600" dirty="0"/>
              <a:t>49 </a:t>
            </a:r>
            <a:r>
              <a:rPr lang="cs-CZ" sz="3600" dirty="0" smtClean="0"/>
              <a:t>400</a:t>
            </a:r>
            <a:r>
              <a:rPr lang="en-US" sz="3600" dirty="0" smtClean="0"/>
              <a:t>           400 </a:t>
            </a:r>
            <a:r>
              <a:rPr lang="cs-CZ" sz="3600" dirty="0" smtClean="0"/>
              <a:t>890   </a:t>
            </a:r>
            <a:r>
              <a:rPr lang="en-US" sz="3600" dirty="0" smtClean="0"/>
              <a:t>&gt;</a:t>
            </a:r>
            <a:r>
              <a:rPr lang="cs-CZ" sz="3600" dirty="0" smtClean="0"/>
              <a:t>       </a:t>
            </a:r>
            <a:r>
              <a:rPr lang="cs-CZ" sz="3600" dirty="0"/>
              <a:t>98		6 860    </a:t>
            </a:r>
            <a:r>
              <a:rPr lang="en-US" sz="3600" dirty="0" smtClean="0"/>
              <a:t>&gt;</a:t>
            </a:r>
            <a:r>
              <a:rPr lang="cs-CZ" sz="3600" dirty="0" smtClean="0"/>
              <a:t>     </a:t>
            </a:r>
            <a:r>
              <a:rPr lang="cs-CZ" sz="3600" dirty="0"/>
              <a:t>6 680 </a:t>
            </a:r>
            <a:r>
              <a:rPr lang="en-US" sz="3600" dirty="0" smtClean="0"/>
              <a:t/>
            </a:r>
            <a:br>
              <a:rPr lang="en-US" sz="3600" dirty="0" smtClean="0"/>
            </a:br>
            <a:r>
              <a:rPr lang="en-US" sz="3600" dirty="0" smtClean="0"/>
              <a:t>  </a:t>
            </a:r>
            <a:r>
              <a:rPr lang="cs-CZ" sz="3600" dirty="0" smtClean="0"/>
              <a:t>   </a:t>
            </a:r>
            <a:r>
              <a:rPr lang="cs-CZ" sz="3600" dirty="0"/>
              <a:t>							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7784546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Archiv autora.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4911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253</Words>
  <Application>Microsoft Office PowerPoint</Application>
  <PresentationFormat>Předvádění na obrazovce (4:3)</PresentationFormat>
  <Paragraphs>46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Název školy: Základní a Mateřská škola Bečváry, okres Kolín Autor: Mgr. Kateřina Venclová Datum tvorby: 10.12.2011 Název materiálu: VY_32_INOVACE_12_MATEMATIKA PRO  4. ROČNÍK_POČÍTÁME  S VELKÝMI ČÍSLY</vt:lpstr>
      <vt:lpstr>MATEMATIKA – 4. ročník</vt:lpstr>
      <vt:lpstr>Napiš čísly:</vt:lpstr>
      <vt:lpstr>Napiš čísly: řešení</vt:lpstr>
      <vt:lpstr>Pokračuj v číselné řadě:</vt:lpstr>
      <vt:lpstr>Pokračuj v číselné řadě: řešení</vt:lpstr>
      <vt:lpstr>Porovnej čísla:</vt:lpstr>
      <vt:lpstr>Porovnej čísla: řešení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– 4. ročník</dc:title>
  <dc:creator>pc</dc:creator>
  <cp:lastModifiedBy>Venclovi</cp:lastModifiedBy>
  <cp:revision>24</cp:revision>
  <dcterms:created xsi:type="dcterms:W3CDTF">2011-03-21T04:27:40Z</dcterms:created>
  <dcterms:modified xsi:type="dcterms:W3CDTF">2012-11-08T21:15:23Z</dcterms:modified>
</cp:coreProperties>
</file>