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70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957" autoAdjust="0"/>
  </p:normalViewPr>
  <p:slideViewPr>
    <p:cSldViewPr>
      <p:cViewPr>
        <p:scale>
          <a:sx n="100" d="100"/>
          <a:sy n="100" d="100"/>
        </p:scale>
        <p:origin x="-294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3735E-48CC-4767-9237-AB98390FEC2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E4562-2B3F-4861-A095-2BC9255B6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3736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3735E-48CC-4767-9237-AB98390FEC2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E4562-2B3F-4861-A095-2BC9255B6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90131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3735E-48CC-4767-9237-AB98390FEC2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E4562-2B3F-4861-A095-2BC9255B6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9150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3735E-48CC-4767-9237-AB98390FEC2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E4562-2B3F-4861-A095-2BC9255B6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5259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3735E-48CC-4767-9237-AB98390FEC2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E4562-2B3F-4861-A095-2BC9255B6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9459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3735E-48CC-4767-9237-AB98390FEC2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E4562-2B3F-4861-A095-2BC9255B6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4699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3735E-48CC-4767-9237-AB98390FEC2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E4562-2B3F-4861-A095-2BC9255B6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1534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3735E-48CC-4767-9237-AB98390FEC2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E4562-2B3F-4861-A095-2BC9255B6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28792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3735E-48CC-4767-9237-AB98390FEC2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E4562-2B3F-4861-A095-2BC9255B6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544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3735E-48CC-4767-9237-AB98390FEC2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E4562-2B3F-4861-A095-2BC9255B6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7621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3735E-48CC-4767-9237-AB98390FEC2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E4562-2B3F-4861-A095-2BC9255B6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1547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E3735E-48CC-4767-9237-AB98390FEC2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9E4562-2B3F-4861-A095-2BC9255B6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3572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rl%C3%ADk_elektr%C3%A1rna_hala.jpg" TargetMode="External"/><Relationship Id="rId2" Type="http://schemas.openxmlformats.org/officeDocument/2006/relationships/hyperlink" Target="http://en.wikipedia.org/wiki/File:Dynamo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t.wikipedia.org/wiki/Ficheiro:Alternador_de_f%C3%A1brica_texti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69" name="Group 5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92601722"/>
              </p:ext>
            </p:extLst>
          </p:nvPr>
        </p:nvGraphicFramePr>
        <p:xfrm>
          <a:off x="1301750" y="1844675"/>
          <a:ext cx="6473825" cy="1463040"/>
        </p:xfrm>
        <a:graphic>
          <a:graphicData uri="http://schemas.openxmlformats.org/drawingml/2006/table">
            <a:tbl>
              <a:tblPr/>
              <a:tblGrid>
                <a:gridCol w="1911350"/>
                <a:gridCol w="4562475"/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Šumvald, okres Olomouc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CZ.1.07/1.4.00/21.2534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šablony klíčové aktivity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 a zkvalitnění výuky prostřednictvím ICT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šablony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oblast/obor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Střídavý proud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sady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VY_32_INOVACE_F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05750236"/>
              </p:ext>
            </p:extLst>
          </p:nvPr>
        </p:nvGraphicFramePr>
        <p:xfrm>
          <a:off x="1331913" y="3933825"/>
          <a:ext cx="6477000" cy="166116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VY_32_INOVACE_F_01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Střídavý proud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9.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seznámí s metodou vyrobení střídavého proudu, dozví se pojmy sinusoida, frekvence, perioda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alternátor.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75433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STŘÍDAVÝ PROUD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Fyzika 9.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6182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/>
              <a:t>Zdroj elektrického napětí: elektrický článek nebo baterie elektrických článků. V uzavřeném  elektrickém obvodu pak prochází elektrický proud stále stejným směrem – </a:t>
            </a:r>
            <a:r>
              <a:rPr lang="cs-CZ" b="1" dirty="0" smtClean="0"/>
              <a:t>stejnosměrný elektrický proud  = 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Jestliže elektrický proud v obvodu střídá svůj směr, jde o</a:t>
            </a:r>
            <a:r>
              <a:rPr lang="cs-CZ" b="1" dirty="0" smtClean="0"/>
              <a:t> střídavý elektrický proud ~</a:t>
            </a:r>
            <a:r>
              <a:rPr lang="cs-CZ" dirty="0" smtClean="0"/>
              <a:t>. Takový proud může vzniknout například v obvodu </a:t>
            </a:r>
            <a:r>
              <a:rPr lang="cs-CZ" dirty="0" smtClean="0"/>
              <a:t>                s </a:t>
            </a:r>
            <a:r>
              <a:rPr lang="cs-CZ" dirty="0" smtClean="0"/>
              <a:t>cívkou, kolem níž se otáčí trvalý magnet nebo obvodu, ve kterém se otáčí cívka okolo trvalého magnetu.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4600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 naměřených hodnot 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54478314"/>
                  </p:ext>
                </p:extLst>
              </p:nvPr>
            </p:nvGraphicFramePr>
            <p:xfrm>
              <a:off x="539556" y="1700808"/>
              <a:ext cx="7848864" cy="1008112"/>
            </p:xfrm>
            <a:graphic>
              <a:graphicData uri="http://schemas.openxmlformats.org/drawingml/2006/table">
                <a:tbl>
                  <a:tblPr firstRow="1" bandRow="1">
                    <a:tableStyleId>{16D9F66E-5EB9-4882-86FB-DCBF35E3C3E4}</a:tableStyleId>
                  </a:tblPr>
                  <a:tblGrid>
                    <a:gridCol w="654072"/>
                    <a:gridCol w="654072"/>
                    <a:gridCol w="654072"/>
                    <a:gridCol w="654072"/>
                    <a:gridCol w="654072"/>
                    <a:gridCol w="654072"/>
                    <a:gridCol w="654072"/>
                    <a:gridCol w="654072"/>
                    <a:gridCol w="654072"/>
                    <a:gridCol w="654072"/>
                    <a:gridCol w="654072"/>
                    <a:gridCol w="654072"/>
                  </a:tblGrid>
                  <a:tr h="504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type m:val="skw"/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mtClean="0">
                                        <a:latin typeface="Cambria Math"/>
                                      </a:rPr>
                                      <m:t>𝑡</m:t>
                                    </m:r>
                                  </m:num>
                                  <m:den>
                                    <m:r>
                                      <a:rPr lang="cs-CZ" smtClean="0">
                                        <a:latin typeface="Cambria Math"/>
                                      </a:rPr>
                                      <m:t>𝑠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0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0,02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0,04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0,06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0,08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0,1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0,12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0,14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0,16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0,18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0,2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</a:tr>
                  <a:tr h="504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type m:val="skw"/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mtClean="0">
                                        <a:latin typeface="Cambria Math"/>
                                      </a:rPr>
                                      <m:t>𝐼</m:t>
                                    </m:r>
                                  </m:num>
                                  <m:den>
                                    <m:r>
                                      <m:rPr>
                                        <m:sty m:val="p"/>
                                      </m:rPr>
                                      <a:rPr lang="el-GR" smtClean="0">
                                        <a:latin typeface="Cambria Math"/>
                                      </a:rPr>
                                      <m:t>μ</m:t>
                                    </m:r>
                                    <m:r>
                                      <a:rPr lang="cs-CZ" smtClean="0">
                                        <a:latin typeface="Cambria Math"/>
                                      </a:rPr>
                                      <m:t>𝐴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0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13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24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26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16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0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-18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-26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-24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-15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0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xmlns="" xmlns:a14="http://schemas.microsoft.com/office/drawing/2010/main" val="454478314"/>
                  </p:ext>
                </p:extLst>
              </p:nvPr>
            </p:nvGraphicFramePr>
            <p:xfrm>
              <a:off x="539556" y="1700808"/>
              <a:ext cx="7848864" cy="1008112"/>
            </p:xfrm>
            <a:graphic>
              <a:graphicData uri="http://schemas.openxmlformats.org/drawingml/2006/table">
                <a:tbl>
                  <a:tblPr firstRow="1" bandRow="1">
                    <a:tableStyleId>{16D9F66E-5EB9-4882-86FB-DCBF35E3C3E4}</a:tableStyleId>
                  </a:tblPr>
                  <a:tblGrid>
                    <a:gridCol w="654072"/>
                    <a:gridCol w="654072"/>
                    <a:gridCol w="654072"/>
                    <a:gridCol w="654072"/>
                    <a:gridCol w="654072"/>
                    <a:gridCol w="654072"/>
                    <a:gridCol w="654072"/>
                    <a:gridCol w="654072"/>
                    <a:gridCol w="654072"/>
                    <a:gridCol w="654072"/>
                    <a:gridCol w="654072"/>
                    <a:gridCol w="654072"/>
                  </a:tblGrid>
                  <a:tr h="504056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935" t="-114458" r="-1103738" b="-25903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0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0,02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0,04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0,06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0,08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0,1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0,12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0,14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0,16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0,18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 smtClean="0">
                              <a:effectLst/>
                            </a:rPr>
                            <a:t>0,2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</a:tr>
                  <a:tr h="504056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935" t="-217073" r="-1103738" b="-16219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0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13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24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26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16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0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-18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-26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-24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-15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400" u="none" strike="noStrike" dirty="0">
                              <a:effectLst/>
                            </a:rPr>
                            <a:t>0</a:t>
                          </a:r>
                          <a:endParaRPr lang="cs-CZ" sz="24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Calibri"/>
                          </a:endParaRPr>
                        </a:p>
                      </a:txBody>
                      <a:tcPr marL="9525" marR="9525" marT="9525" marB="0" anchor="b"/>
                    </a:tc>
                  </a:tr>
                </a:tbl>
              </a:graphicData>
            </a:graphic>
          </p:graphicFrame>
        </mc:Fallback>
      </mc:AlternateContent>
      <p:sp>
        <p:nvSpPr>
          <p:cNvPr id="5" name="TextovéPole 4"/>
          <p:cNvSpPr txBox="1"/>
          <p:nvPr/>
        </p:nvSpPr>
        <p:spPr>
          <a:xfrm>
            <a:off x="467544" y="4707141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Křivka, </a:t>
            </a:r>
            <a:r>
              <a:rPr lang="cs-CZ" sz="2800" dirty="0" smtClean="0"/>
              <a:t>znázorňující časový průběh střídavého </a:t>
            </a:r>
            <a:r>
              <a:rPr lang="cs-CZ" sz="2800" dirty="0" smtClean="0"/>
              <a:t>proudu             </a:t>
            </a:r>
            <a:r>
              <a:rPr lang="cs-CZ" sz="2800" dirty="0" smtClean="0"/>
              <a:t>v cívce otáčející se v magnetickém </a:t>
            </a:r>
            <a:r>
              <a:rPr lang="cs-CZ" sz="2800" dirty="0" smtClean="0"/>
              <a:t>poli, </a:t>
            </a:r>
            <a:r>
              <a:rPr lang="cs-CZ" sz="2800" dirty="0" smtClean="0"/>
              <a:t>má tvar </a:t>
            </a:r>
            <a:r>
              <a:rPr lang="cs-CZ" sz="2800" b="1" dirty="0" smtClean="0"/>
              <a:t>sinusoidy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284984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Elektrický proud je měřen v mikroampérech – tisícinách Ampéru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90037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052736"/>
            <a:ext cx="7499176" cy="511256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cs-CZ" sz="3200" dirty="0" smtClean="0"/>
              <a:t>Graf časového průběhu střídavého proudu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459991" y="1052736"/>
                <a:ext cx="871649" cy="66165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𝑝𝑟𝑜𝑢𝑑</m:t>
                          </m:r>
                        </m:num>
                        <m:den>
                          <m:r>
                            <a:rPr lang="cs-CZ" i="1" smtClean="0">
                              <a:latin typeface="Cambria Math"/>
                              <a:ea typeface="Cambria Math"/>
                            </a:rPr>
                            <m:t>𝜇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𝐴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991" y="1052736"/>
                <a:ext cx="871649" cy="661656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6948264" y="2951820"/>
                <a:ext cx="1008112" cy="62119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č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𝑎𝑠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𝑚𝑠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48264" y="2951820"/>
                <a:ext cx="1008112" cy="621196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260140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Zástupný symbol pro obsah 2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997763"/>
            <a:ext cx="8229600" cy="3730837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Graf časového průběhu střídavého proudu</a:t>
            </a:r>
            <a:endParaRPr lang="cs-CZ" sz="36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467544" y="1988840"/>
                <a:ext cx="871649" cy="66165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𝑝𝑟𝑜𝑢𝑑</m:t>
                          </m:r>
                        </m:num>
                        <m:den>
                          <m:r>
                            <a:rPr lang="cs-CZ" i="1" smtClean="0">
                              <a:latin typeface="Cambria Math"/>
                              <a:ea typeface="Cambria Math"/>
                            </a:rPr>
                            <m:t>𝜇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𝐴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988840"/>
                <a:ext cx="871649" cy="661656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7668344" y="2231740"/>
                <a:ext cx="1008112" cy="62119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č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𝑎𝑠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𝑚𝑠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8344" y="2231740"/>
                <a:ext cx="1008112" cy="621196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>
            <a:off x="3275856" y="1628800"/>
            <a:ext cx="0" cy="3744416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572000" y="1628800"/>
            <a:ext cx="0" cy="3744416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275856" y="1628800"/>
            <a:ext cx="1296144" cy="0"/>
          </a:xfrm>
          <a:prstGeom prst="straightConnector1">
            <a:avLst/>
          </a:prstGeom>
          <a:ln w="254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491880" y="1198898"/>
            <a:ext cx="90922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perioda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91880" y="1707901"/>
            <a:ext cx="899605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T= 0,2 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361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Perioda střídavého proudu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Označujeme ji T a měříme ji v sekundách</a:t>
            </a:r>
          </a:p>
          <a:p>
            <a:pPr marL="0" indent="0">
              <a:buNone/>
            </a:pPr>
            <a:r>
              <a:rPr lang="cs-CZ" dirty="0" smtClean="0"/>
              <a:t>Je to doba, za kterou se průběh střídavého proudu opakuje.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2294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Frekvence střídavého proudu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Frekvence – kmitočet střídavého proudu je počet period střídavého proudu za jednu sekundu. </a:t>
                </a:r>
              </a:p>
              <a:p>
                <a:pPr marL="0" indent="0">
                  <a:buNone/>
                </a:pPr>
                <a:r>
                  <a:rPr lang="cs-CZ" dirty="0" smtClean="0"/>
                  <a:t>Jednotkou frekvence je 1 hertz – 1 Hz</a:t>
                </a:r>
              </a:p>
              <a:p>
                <a:pPr marL="0" indent="0">
                  <a:buNone/>
                </a:pPr>
                <a:r>
                  <a:rPr lang="cs-CZ" dirty="0" smtClean="0"/>
                  <a:t>Mezi frekvencí a periodou platí vztah: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400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40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𝑇</m:t>
                          </m:r>
                        </m:den>
                      </m:f>
                    </m:oMath>
                  </m:oMathPara>
                </a14:m>
                <a:endParaRPr lang="cs-CZ" sz="4000" i="1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4000" i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014191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Střídavý proud ve spotřebitelské síti má kmitočet (frekvenci) 50 Hz. Jaká je perioda tohoto střídavého proudu?</a:t>
                </a:r>
              </a:p>
              <a:p>
                <a:pPr marL="0" indent="0">
                  <a:buNone/>
                </a:pPr>
                <a:r>
                  <a:rPr lang="cs-CZ" dirty="0" smtClean="0"/>
                  <a:t> f = 50 Hz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T = ?</a:t>
                </a:r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14:m>
                  <m:oMath xmlns:m="http://schemas.openxmlformats.org/officeDocument/2006/math">
                    <m:r>
                      <a:rPr lang="cs-CZ" sz="3500" b="0" i="1" smtClean="0">
                        <a:solidFill>
                          <a:schemeClr val="tx1"/>
                        </a:solidFill>
                        <a:latin typeface="Cambria Math"/>
                      </a:rPr>
                      <m:t>𝑓</m:t>
                    </m:r>
                    <m:r>
                      <a:rPr lang="cs-CZ" sz="3500" i="1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5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5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5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𝑇</m:t>
                        </m:r>
                      </m:den>
                    </m:f>
                    <m:r>
                      <a:rPr lang="cs-CZ" sz="3500" b="0" i="1" smtClean="0">
                        <a:solidFill>
                          <a:schemeClr val="tx1"/>
                        </a:solidFill>
                        <a:latin typeface="Cambria Math"/>
                      </a:rPr>
                      <m:t>          </m:t>
                    </m:r>
                  </m:oMath>
                </a14:m>
                <a:r>
                  <a:rPr lang="cs-CZ" sz="3500" i="1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i="1" dirty="0" smtClean="0">
                    <a:solidFill>
                      <a:schemeClr val="tx1"/>
                    </a:solidFill>
                  </a:rPr>
                  <a:t>f = 1 : T</a:t>
                </a:r>
              </a:p>
              <a:p>
                <a:pPr marL="0" indent="0">
                  <a:buNone/>
                </a:pPr>
                <a:r>
                  <a:rPr lang="cs-CZ" i="1" dirty="0" smtClean="0"/>
                  <a:t> f = 1 : 50 s</a:t>
                </a:r>
              </a:p>
              <a:p>
                <a:pPr marL="0" indent="0">
                  <a:buNone/>
                </a:pPr>
                <a:r>
                  <a:rPr lang="cs-CZ" i="1" dirty="0"/>
                  <a:t> </a:t>
                </a:r>
                <a:r>
                  <a:rPr lang="cs-CZ" i="1" dirty="0" smtClean="0"/>
                  <a:t>f =  0.02 s</a:t>
                </a:r>
              </a:p>
              <a:p>
                <a:pPr marL="0" indent="0">
                  <a:buNone/>
                </a:pPr>
                <a:r>
                  <a:rPr lang="cs-CZ" i="1" dirty="0" smtClean="0">
                    <a:solidFill>
                      <a:srgbClr val="FF0000"/>
                    </a:solidFill>
                  </a:rPr>
                  <a:t>Perioda střídavého proudu je 0.02 s</a:t>
                </a:r>
                <a:r>
                  <a:rPr lang="cs-CZ" i="1" dirty="0" smtClean="0"/>
                  <a:t> </a:t>
                </a:r>
                <a:endParaRPr lang="cs-CZ" i="1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185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940654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ALTERNÁTORY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Jsou zařízení, ze kterých se získává střídavý elektrický proud elektromagnetickou indukcí. Jsou složeny z nehybných cívek (stator) </a:t>
            </a:r>
            <a:r>
              <a:rPr lang="cs-CZ" dirty="0" smtClean="0"/>
              <a:t>                          a </a:t>
            </a:r>
            <a:r>
              <a:rPr lang="cs-CZ" dirty="0" smtClean="0"/>
              <a:t>otáčejícího se elektromagnetu (rotor). Rotorem v elektrárně otáčí turbína, která je poháněna např. horkou párou nebo proudící vodou. </a:t>
            </a:r>
          </a:p>
          <a:p>
            <a:r>
              <a:rPr lang="cs-CZ" dirty="0" smtClean="0"/>
              <a:t>U malých alternátorů se může mezi cívkami statoru otáčet trvalý magnet.</a:t>
            </a:r>
          </a:p>
        </p:txBody>
      </p:sp>
    </p:spTree>
    <p:extLst>
      <p:ext uri="{BB962C8B-B14F-4D97-AF65-F5344CB8AC3E}">
        <p14:creationId xmlns:p14="http://schemas.microsoft.com/office/powerpoint/2010/main" xmlns="" val="1547547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36512" y="6487"/>
            <a:ext cx="9180512" cy="6885384"/>
          </a:xfrm>
        </p:spPr>
      </p:pic>
      <p:sp>
        <p:nvSpPr>
          <p:cNvPr id="6" name="Obdélník 5"/>
          <p:cNvSpPr/>
          <p:nvPr/>
        </p:nvSpPr>
        <p:spPr>
          <a:xfrm>
            <a:off x="1" y="116632"/>
            <a:ext cx="738031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dirty="0" smtClean="0">
                <a:solidFill>
                  <a:srgbClr val="FFFF00"/>
                </a:solidFill>
              </a:rPr>
              <a:t>Automobilový alternátor</a:t>
            </a:r>
            <a:endParaRPr lang="cs-CZ" sz="5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89200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27384"/>
            <a:ext cx="9182121" cy="6885384"/>
          </a:xfrm>
        </p:spPr>
      </p:pic>
      <p:sp>
        <p:nvSpPr>
          <p:cNvPr id="5" name="Obdélník 4"/>
          <p:cNvSpPr/>
          <p:nvPr/>
        </p:nvSpPr>
        <p:spPr>
          <a:xfrm>
            <a:off x="864097" y="116632"/>
            <a:ext cx="738031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dirty="0" smtClean="0">
                <a:solidFill>
                  <a:srgbClr val="FFFF00"/>
                </a:solidFill>
              </a:rPr>
              <a:t>Vodní elektrárna Orlík</a:t>
            </a:r>
            <a:endParaRPr lang="cs-CZ" sz="5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9309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Alternátor v muzeu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556792"/>
            <a:ext cx="3767296" cy="5024845"/>
          </a:xfrm>
        </p:spPr>
      </p:pic>
    </p:spTree>
    <p:extLst>
      <p:ext uri="{BB962C8B-B14F-4D97-AF65-F5344CB8AC3E}">
        <p14:creationId xmlns:p14="http://schemas.microsoft.com/office/powerpoint/2010/main" xmlns="" val="18114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cs-CZ" sz="1400" dirty="0" smtClean="0"/>
              <a:t>PIERO. </a:t>
            </a:r>
            <a:r>
              <a:rPr lang="cs-CZ" sz="1400" i="1" dirty="0" smtClean="0"/>
              <a:t>Drápkový alternátor běžně používaný v automobilech.</a:t>
            </a:r>
            <a:r>
              <a:rPr lang="cs-CZ" sz="1400" dirty="0" smtClean="0"/>
              <a:t> [online]. [cit. 17.5.2012]. Dostupný na WWW: </a:t>
            </a:r>
            <a:r>
              <a:rPr lang="cs-CZ" sz="1400" dirty="0" smtClean="0">
                <a:hlinkClick r:id="rId2"/>
              </a:rPr>
              <a:t>http://en.wikipedia.org/wiki/File:Dynamo.JPG</a:t>
            </a:r>
            <a:endParaRPr lang="cs-CZ" sz="1400" dirty="0" smtClean="0"/>
          </a:p>
          <a:p>
            <a:pPr>
              <a:buFont typeface="+mj-lt"/>
              <a:buAutoNum type="arabicPeriod"/>
            </a:pPr>
            <a:r>
              <a:rPr lang="cs-CZ" sz="1400" dirty="0" smtClean="0"/>
              <a:t> DRACEANE. </a:t>
            </a:r>
            <a:r>
              <a:rPr lang="cs-CZ" sz="1400" i="1" dirty="0" smtClean="0"/>
              <a:t>Hala s generátory ve vodní </a:t>
            </a:r>
            <a:r>
              <a:rPr lang="cs-CZ" sz="1400" i="1" dirty="0" err="1" smtClean="0"/>
              <a:t>elekrárně</a:t>
            </a:r>
            <a:r>
              <a:rPr lang="cs-CZ" sz="1400" i="1" dirty="0" smtClean="0"/>
              <a:t> Orlík</a:t>
            </a:r>
            <a:r>
              <a:rPr lang="cs-CZ" sz="1400" dirty="0" smtClean="0"/>
              <a:t> [online]. [cit. 17.5.2012]. Dostupný na WWW: </a:t>
            </a:r>
            <a:r>
              <a:rPr lang="cs-CZ" sz="1400" dirty="0" smtClean="0">
                <a:hlinkClick r:id="rId3"/>
              </a:rPr>
              <a:t>http://cs.wikipedia.org/wiki/Soubor:Orl%C3%ADk_elektr%C3%A1rna_hala.jpg</a:t>
            </a:r>
            <a:endParaRPr lang="cs-CZ" sz="1400" dirty="0" smtClean="0"/>
          </a:p>
          <a:p>
            <a:pPr>
              <a:buFont typeface="+mj-lt"/>
              <a:buAutoNum type="arabicPeriod"/>
            </a:pPr>
            <a:r>
              <a:rPr lang="cs-CZ" sz="1400" dirty="0" smtClean="0"/>
              <a:t> FROBLES. </a:t>
            </a:r>
            <a:r>
              <a:rPr lang="cs-CZ" sz="1400" i="1" dirty="0" smtClean="0"/>
              <a:t>Alternátor v textilní továrně</a:t>
            </a:r>
            <a:r>
              <a:rPr lang="cs-CZ" sz="1400" dirty="0" smtClean="0"/>
              <a:t> [online]. [cit. 17.5.2012]. Dostupný na WWW: </a:t>
            </a:r>
            <a:r>
              <a:rPr lang="cs-CZ" sz="1400" dirty="0" smtClean="0">
                <a:hlinkClick r:id="rId4"/>
              </a:rPr>
              <a:t>http://pt.wikipedia.org/wiki/Ficheiro:Alternador_de_f%C3%A1brica_textil.jpg</a:t>
            </a:r>
            <a:endParaRPr lang="cs-CZ" sz="1400" dirty="0" smtClean="0"/>
          </a:p>
          <a:p>
            <a:pPr>
              <a:buFont typeface="+mj-lt"/>
              <a:buAutoNum type="arabicPeriod"/>
            </a:pPr>
            <a:r>
              <a:rPr lang="cs-CZ" sz="1400" dirty="0"/>
              <a:t>doc. RNDr. Růžena  Kolářová, CSc., PaedDr. Jiří </a:t>
            </a:r>
            <a:r>
              <a:rPr lang="cs-CZ" sz="1400" dirty="0" err="1"/>
              <a:t>Bohuněk</a:t>
            </a:r>
            <a:r>
              <a:rPr lang="cs-CZ" sz="1400" dirty="0"/>
              <a:t>, doc. Ing. Ivan </a:t>
            </a:r>
            <a:r>
              <a:rPr lang="cs-CZ" sz="1400" dirty="0" err="1"/>
              <a:t>Štoll</a:t>
            </a:r>
            <a:r>
              <a:rPr lang="cs-CZ" sz="1400" dirty="0"/>
              <a:t>, CSc., doc. </a:t>
            </a:r>
            <a:r>
              <a:rPr lang="cs-CZ" sz="1400" dirty="0" err="1"/>
              <a:t>RNDr</a:t>
            </a:r>
            <a:r>
              <a:rPr lang="cs-CZ" sz="1400" dirty="0"/>
              <a:t> Miroslav Svoboda, CSc., doc. </a:t>
            </a:r>
            <a:r>
              <a:rPr lang="cs-CZ" sz="1400" dirty="0" err="1"/>
              <a:t>RNDr</a:t>
            </a:r>
            <a:r>
              <a:rPr lang="cs-CZ" sz="1400" dirty="0"/>
              <a:t> Marek Wolf, CSc. Fyzika pro 9. ročník základní školy, Nakladatelství Prometheus spol. s r.o., 2003, ISBN 80-7196-193-0</a:t>
            </a:r>
            <a:r>
              <a:rPr lang="cs-CZ" sz="1400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cs-CZ" sz="1400" dirty="0" smtClean="0"/>
              <a:t>Obrazový archiv autora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442922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361</TotalTime>
  <Words>454</Words>
  <Application>Microsoft Office PowerPoint</Application>
  <PresentationFormat>Předvádění na obrazovce (4:3)</PresentationFormat>
  <Paragraphs>84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STŘÍDAVÝ PROUD</vt:lpstr>
      <vt:lpstr>Snímek 3</vt:lpstr>
      <vt:lpstr>Tabulka naměřených hodnot </vt:lpstr>
      <vt:lpstr>Graf časového průběhu střídavého proudu</vt:lpstr>
      <vt:lpstr>Graf časového průběhu střídavého proudu</vt:lpstr>
      <vt:lpstr>Perioda střídavého proudu</vt:lpstr>
      <vt:lpstr>Frekvence střídavého proudu</vt:lpstr>
      <vt:lpstr>Příklad</vt:lpstr>
      <vt:lpstr>ALTERNÁTORY</vt:lpstr>
      <vt:lpstr>Snímek 11</vt:lpstr>
      <vt:lpstr>Snímek 12</vt:lpstr>
      <vt:lpstr>Alternátor v muzeu</vt:lpstr>
      <vt:lpstr>Odkazy a literatura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Dum</cp:lastModifiedBy>
  <cp:revision>31</cp:revision>
  <dcterms:created xsi:type="dcterms:W3CDTF">2013-05-17T15:51:30Z</dcterms:created>
  <dcterms:modified xsi:type="dcterms:W3CDTF">2013-06-11T06:02:35Z</dcterms:modified>
</cp:coreProperties>
</file>