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6"/>
  </p:notesMasterIdLst>
  <p:sldIdLst>
    <p:sldId id="303" r:id="rId3"/>
    <p:sldId id="302" r:id="rId4"/>
    <p:sldId id="259" r:id="rId5"/>
    <p:sldId id="310" r:id="rId6"/>
    <p:sldId id="306" r:id="rId7"/>
    <p:sldId id="273" r:id="rId8"/>
    <p:sldId id="261" r:id="rId9"/>
    <p:sldId id="262" r:id="rId10"/>
    <p:sldId id="263" r:id="rId11"/>
    <p:sldId id="264" r:id="rId12"/>
    <p:sldId id="265" r:id="rId13"/>
    <p:sldId id="286" r:id="rId14"/>
    <p:sldId id="266" r:id="rId15"/>
    <p:sldId id="275" r:id="rId16"/>
    <p:sldId id="276" r:id="rId17"/>
    <p:sldId id="279" r:id="rId18"/>
    <p:sldId id="278" r:id="rId19"/>
    <p:sldId id="280" r:id="rId20"/>
    <p:sldId id="281" r:id="rId21"/>
    <p:sldId id="282" r:id="rId22"/>
    <p:sldId id="283" r:id="rId23"/>
    <p:sldId id="288" r:id="rId24"/>
    <p:sldId id="285" r:id="rId25"/>
    <p:sldId id="291" r:id="rId26"/>
    <p:sldId id="287" r:id="rId27"/>
    <p:sldId id="270" r:id="rId28"/>
    <p:sldId id="290" r:id="rId29"/>
    <p:sldId id="289" r:id="rId30"/>
    <p:sldId id="292" r:id="rId31"/>
    <p:sldId id="295" r:id="rId32"/>
    <p:sldId id="296" r:id="rId33"/>
    <p:sldId id="297" r:id="rId34"/>
    <p:sldId id="298" r:id="rId35"/>
    <p:sldId id="299" r:id="rId36"/>
    <p:sldId id="272" r:id="rId37"/>
    <p:sldId id="267" r:id="rId38"/>
    <p:sldId id="268" r:id="rId39"/>
    <p:sldId id="300" r:id="rId40"/>
    <p:sldId id="308" r:id="rId41"/>
    <p:sldId id="307" r:id="rId42"/>
    <p:sldId id="309" r:id="rId43"/>
    <p:sldId id="304" r:id="rId44"/>
    <p:sldId id="305" r:id="rId4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A9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58" autoAdjust="0"/>
    <p:restoredTop sz="94913" autoAdjust="0"/>
  </p:normalViewPr>
  <p:slideViewPr>
    <p:cSldViewPr>
      <p:cViewPr>
        <p:scale>
          <a:sx n="66" d="100"/>
          <a:sy n="66" d="100"/>
        </p:scale>
        <p:origin x="-462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68E54C-D0A7-4906-8F19-EB782F4823C2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2D9A4-8EFB-409A-AB90-69741CAA5A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dirty="0" smtClean="0"/>
              <a:t>Obrázek tematický</a:t>
            </a:r>
          </a:p>
          <a:p>
            <a:r>
              <a:rPr lang="cs-CZ" dirty="0" smtClean="0"/>
              <a:t>AUTOR NEUVEDEN. </a:t>
            </a:r>
            <a:r>
              <a:rPr lang="cs-CZ" i="1" dirty="0" smtClean="0"/>
              <a:t>office.</a:t>
            </a:r>
            <a:r>
              <a:rPr lang="cs-CZ" i="1" dirty="0" err="1" smtClean="0"/>
              <a:t>microsoft.com</a:t>
            </a:r>
            <a:r>
              <a:rPr lang="cs-CZ" dirty="0" smtClean="0"/>
              <a:t> [online]. [cit. 31.8.2012]. Dostupný na WWW: 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-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</a:t>
            </a:r>
            <a:r>
              <a:rPr lang="cs-CZ" dirty="0" err="1" smtClean="0"/>
              <a:t>results.aspx</a:t>
            </a:r>
            <a:r>
              <a:rPr lang="cs-CZ" dirty="0" smtClean="0"/>
              <a:t>?</a:t>
            </a:r>
            <a:r>
              <a:rPr lang="cs-CZ" dirty="0" err="1" smtClean="0"/>
              <a:t>qu</a:t>
            </a:r>
            <a:r>
              <a:rPr lang="cs-CZ" dirty="0" smtClean="0"/>
              <a:t>=chemie&amp;ex=1#</a:t>
            </a:r>
            <a:r>
              <a:rPr lang="cs-CZ" dirty="0" err="1" smtClean="0"/>
              <a:t>pg</a:t>
            </a:r>
            <a:r>
              <a:rPr lang="cs-CZ" dirty="0" smtClean="0"/>
              <a:t>:5|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Rašelina – citace: ROSS, </a:t>
            </a:r>
            <a:r>
              <a:rPr lang="cs-CZ" dirty="0" err="1" smtClean="0"/>
              <a:t>Sage</a:t>
            </a:r>
            <a:r>
              <a:rPr lang="cs-CZ" dirty="0" smtClean="0"/>
              <a:t>. </a:t>
            </a:r>
            <a:r>
              <a:rPr lang="cs-CZ" i="1" dirty="0" err="1" smtClean="0"/>
              <a:t>Wikipedia.cz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[online]. [cit. 30.8.2012]</a:t>
            </a:r>
            <a:r>
              <a:rPr lang="cs-CZ" dirty="0" smtClean="0"/>
              <a:t>. Dostupný na WWW: http://cs.wikipedia.org/wiki/Soubor:Schultz_Sphagnum_Peat_Moss.jpg </a:t>
            </a:r>
          </a:p>
          <a:p>
            <a:endParaRPr lang="cs-CZ" dirty="0" smtClean="0"/>
          </a:p>
          <a:p>
            <a:r>
              <a:rPr lang="cs-CZ" dirty="0" smtClean="0"/>
              <a:t>Židle </a:t>
            </a:r>
            <a:r>
              <a:rPr lang="cs-CZ" dirty="0" err="1" smtClean="0"/>
              <a:t>Aalto</a:t>
            </a:r>
            <a:r>
              <a:rPr lang="cs-CZ" dirty="0" smtClean="0"/>
              <a:t> – citace: ELLYWA.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30.8.2012]. Dostupný na WWW: http://upload.wikimedia.org/wikipedia/commons/thumb/8/81/Aalto_chair_front.JPG/450px-Aalto_chair_front.JPG </a:t>
            </a:r>
          </a:p>
          <a:p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EC4EA-5F2E-4184-BEA8-46686519B15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Rašelina – citace: ROSS, </a:t>
            </a:r>
            <a:r>
              <a:rPr lang="cs-CZ" dirty="0" err="1" smtClean="0"/>
              <a:t>Sage</a:t>
            </a:r>
            <a:r>
              <a:rPr lang="cs-CZ" dirty="0" smtClean="0"/>
              <a:t>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4.1.2013]. Dostupný na WWW: http://cs.wikipedia.org/wiki/Soubor:Schultz_Sphagnum_Peat_Moss.jpg </a:t>
            </a:r>
          </a:p>
          <a:p>
            <a:endParaRPr lang="cs-CZ" dirty="0" smtClean="0"/>
          </a:p>
          <a:p>
            <a:r>
              <a:rPr lang="cs-CZ" dirty="0" smtClean="0"/>
              <a:t>Židle </a:t>
            </a:r>
            <a:r>
              <a:rPr lang="cs-CZ" dirty="0" err="1" smtClean="0"/>
              <a:t>Aalto</a:t>
            </a:r>
            <a:r>
              <a:rPr lang="cs-CZ" dirty="0" smtClean="0"/>
              <a:t> – citace: ELLYWA.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4.1.2013]. Dostupný na WWW: http://upload.wikimedia.org/wikipedia/commons/thumb/8/81/Aalto_chair_front.JPG/450px-Aalto_chair_front.JPG </a:t>
            </a:r>
          </a:p>
          <a:p>
            <a:endParaRPr lang="cs-CZ" dirty="0" smtClean="0"/>
          </a:p>
          <a:p>
            <a:r>
              <a:rPr lang="cs-CZ" dirty="0" smtClean="0"/>
              <a:t>POZOR – UDĚLAT SI SVOU!!</a:t>
            </a:r>
            <a:r>
              <a:rPr lang="cs-CZ" baseline="0" dirty="0" smtClean="0"/>
              <a:t>  </a:t>
            </a:r>
            <a:r>
              <a:rPr lang="cs-CZ" dirty="0" smtClean="0"/>
              <a:t>Kapka vody  citace: FIR0002/FLAGSTAFFOTOS.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4.1.2013]. Dostupný na WWW: http://cs.wikipedia.org/wiki/Soubor:Water_droplet_blue_bg05.jpg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EC4EA-5F2E-4184-BEA8-46686519B15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Rašelina – citace: ROSS, </a:t>
            </a:r>
            <a:r>
              <a:rPr lang="cs-CZ" dirty="0" err="1" smtClean="0"/>
              <a:t>Sage</a:t>
            </a:r>
            <a:r>
              <a:rPr lang="cs-CZ" dirty="0" smtClean="0"/>
              <a:t>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</a:t>
            </a:r>
            <a:r>
              <a:rPr lang="cs-CZ" dirty="0" smtClean="0">
                <a:solidFill>
                  <a:srgbClr val="FF0000"/>
                </a:solidFill>
              </a:rPr>
              <a:t>30.8.2012</a:t>
            </a:r>
            <a:r>
              <a:rPr lang="cs-CZ" dirty="0" smtClean="0"/>
              <a:t>]. Dostupný na WWW: http://cs.wikipedia.org/wiki/Soubor:Schultz_Sphagnum_Peat_Moss.jpg </a:t>
            </a:r>
          </a:p>
          <a:p>
            <a:endParaRPr lang="cs-CZ" dirty="0" smtClean="0"/>
          </a:p>
          <a:p>
            <a:r>
              <a:rPr lang="cs-CZ" dirty="0" smtClean="0"/>
              <a:t>Židle </a:t>
            </a:r>
            <a:r>
              <a:rPr lang="cs-CZ" dirty="0" err="1" smtClean="0"/>
              <a:t>Aalto</a:t>
            </a:r>
            <a:r>
              <a:rPr lang="cs-CZ" dirty="0" smtClean="0"/>
              <a:t> – citace: ELLYWA.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</a:t>
            </a:r>
            <a:r>
              <a:rPr lang="cs-CZ" dirty="0" smtClean="0">
                <a:solidFill>
                  <a:srgbClr val="FF0000"/>
                </a:solidFill>
              </a:rPr>
              <a:t>30.8.2012</a:t>
            </a:r>
            <a:r>
              <a:rPr lang="cs-CZ" dirty="0" smtClean="0"/>
              <a:t>]. Dostupný na WWW: http://upload.wikimedia.org/wikipedia/commons/thumb/8/81/Aalto_chair_front.JPG/450px-Aalto_chair_front.JPG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EC4EA-5F2E-4184-BEA8-46686519B15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Obrázek</a:t>
            </a:r>
            <a:r>
              <a:rPr lang="cs-CZ" b="1" baseline="0" dirty="0" smtClean="0"/>
              <a:t> hřebíků</a:t>
            </a:r>
            <a:endParaRPr lang="cs-CZ" b="1" dirty="0" smtClean="0"/>
          </a:p>
          <a:p>
            <a:r>
              <a:rPr lang="cs-CZ" dirty="0" smtClean="0"/>
              <a:t>PILSAK FROM DE.WIKIPEDIA.ORG, Walter J..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30.8.2012]. Dostupný na WWW: http://cs.wikipedia.org/wiki/Soubor:Nails.jpg 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EC4EA-5F2E-4184-BEA8-46686519B15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Obrázek</a:t>
            </a:r>
            <a:r>
              <a:rPr lang="cs-CZ" b="1" baseline="0" dirty="0" smtClean="0"/>
              <a:t> trička</a:t>
            </a:r>
            <a:endParaRPr lang="cs-CZ" b="1" dirty="0" smtClean="0"/>
          </a:p>
          <a:p>
            <a:r>
              <a:rPr lang="cs-CZ" dirty="0" smtClean="0"/>
              <a:t>ARTMECHANIC.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</a:t>
            </a:r>
            <a:r>
              <a:rPr lang="cs-CZ" dirty="0" smtClean="0">
                <a:solidFill>
                  <a:srgbClr val="FF0000"/>
                </a:solidFill>
              </a:rPr>
              <a:t>30.8.2012</a:t>
            </a:r>
            <a:r>
              <a:rPr lang="cs-CZ" dirty="0" smtClean="0"/>
              <a:t>]. Dostupný na WWW: http://cs.wikipedia.org/wiki/Soubor:Wikipedia-T-shirt.jpg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EC4EA-5F2E-4184-BEA8-46686519B154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Obrázek krystalů</a:t>
            </a:r>
          </a:p>
          <a:p>
            <a:r>
              <a:rPr lang="cs-CZ" dirty="0" smtClean="0"/>
              <a:t>BENTLEY, Wilson.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</a:t>
            </a:r>
            <a:r>
              <a:rPr lang="cs-CZ" dirty="0" smtClean="0">
                <a:solidFill>
                  <a:srgbClr val="FF0000"/>
                </a:solidFill>
              </a:rPr>
              <a:t>30.8.2012</a:t>
            </a:r>
            <a:r>
              <a:rPr lang="cs-CZ" dirty="0" smtClean="0"/>
              <a:t>]. Dostupný na WWW: http://cs.wikipedia.org/wiki/Soubor:SnowflakesWilsonBentley.jpg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EC4EA-5F2E-4184-BEA8-46686519B154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Obrázek skleněné láhve</a:t>
            </a:r>
          </a:p>
          <a:p>
            <a:r>
              <a:rPr lang="cs-CZ" dirty="0" smtClean="0"/>
              <a:t>MOLE, </a:t>
            </a:r>
            <a:r>
              <a:rPr lang="cs-CZ" dirty="0" err="1" smtClean="0"/>
              <a:t>Aurélien</a:t>
            </a:r>
            <a:r>
              <a:rPr lang="cs-CZ" dirty="0" smtClean="0"/>
              <a:t>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</a:t>
            </a:r>
            <a:r>
              <a:rPr lang="cs-CZ" dirty="0" smtClean="0">
                <a:solidFill>
                  <a:srgbClr val="FF0000"/>
                </a:solidFill>
              </a:rPr>
              <a:t>30.8.2012</a:t>
            </a:r>
            <a:r>
              <a:rPr lang="cs-CZ" dirty="0" smtClean="0"/>
              <a:t>]. Dostupný na WWW: http://cs.wikipedia.org/wiki/Soubor:Bouteille.jpg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EC4EA-5F2E-4184-BEA8-46686519B154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EC4EA-5F2E-4184-BEA8-46686519B154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Rašelina – citace: ROSS, </a:t>
            </a:r>
            <a:r>
              <a:rPr lang="cs-CZ" dirty="0" err="1" smtClean="0"/>
              <a:t>Sage</a:t>
            </a:r>
            <a:r>
              <a:rPr lang="cs-CZ" dirty="0" smtClean="0"/>
              <a:t>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4.1.2013]. Dostupný na WWW: http://cs.wikipedia.org/wiki/Soubor:Schultz_Sphagnum_Peat_Moss.jpg </a:t>
            </a:r>
          </a:p>
          <a:p>
            <a:endParaRPr lang="cs-CZ" dirty="0" smtClean="0"/>
          </a:p>
          <a:p>
            <a:r>
              <a:rPr lang="cs-CZ" dirty="0" smtClean="0"/>
              <a:t>Židle </a:t>
            </a:r>
            <a:r>
              <a:rPr lang="cs-CZ" dirty="0" err="1" smtClean="0"/>
              <a:t>Aalto</a:t>
            </a:r>
            <a:r>
              <a:rPr lang="cs-CZ" dirty="0" smtClean="0"/>
              <a:t> – citace: ELLYWA.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4.1.2013]. Dostupný na WWW: http://upload.wikimedia.org/wikipedia/commons/thumb/8/81/Aalto_chair_front.JPG/450px-Aalto_chair_front.JPG </a:t>
            </a:r>
          </a:p>
          <a:p>
            <a:endParaRPr lang="cs-CZ" dirty="0" smtClean="0"/>
          </a:p>
          <a:p>
            <a:r>
              <a:rPr lang="cs-CZ" dirty="0" smtClean="0"/>
              <a:t>POZOR – UDĚLAT SI SVOU!!</a:t>
            </a:r>
            <a:r>
              <a:rPr lang="cs-CZ" baseline="0" dirty="0" smtClean="0"/>
              <a:t>  </a:t>
            </a:r>
            <a:r>
              <a:rPr lang="cs-CZ" dirty="0" smtClean="0"/>
              <a:t>Kapka vody  citace: FIR0002/FLAGSTAFFOTOS.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4.1.2013]. Dostupný na WWW: http://cs.wikipedia.org/wiki/Soubor:Water_droplet_blue_bg05.jpg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EC4EA-5F2E-4184-BEA8-46686519B154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i="1" dirty="0" smtClean="0"/>
              <a:t>Obrázek</a:t>
            </a:r>
            <a:r>
              <a:rPr lang="cs-CZ" b="1" i="1" baseline="0" dirty="0" smtClean="0"/>
              <a:t> žuly</a:t>
            </a:r>
            <a:endParaRPr lang="cs-CZ" b="1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SEPP, </a:t>
            </a:r>
            <a:r>
              <a:rPr lang="cs-CZ" dirty="0" err="1" smtClean="0"/>
              <a:t>Siim</a:t>
            </a:r>
            <a:r>
              <a:rPr lang="cs-CZ" dirty="0" smtClean="0"/>
              <a:t>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30.8.2012]. Dostupný na WWW: http://upload.wikimedia.org/wikipedia/commons/f/f0/Rapakivigranite_ss.jpg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>
                <a:solidFill>
                  <a:srgbClr val="FF0000"/>
                </a:solidFill>
              </a:rPr>
              <a:t>obr. č. 2: Voda ve zkumavce (</a:t>
            </a:r>
            <a:r>
              <a:rPr lang="cs-CZ" i="1" dirty="0" err="1" smtClean="0">
                <a:solidFill>
                  <a:srgbClr val="FF0000"/>
                </a:solidFill>
              </a:rPr>
              <a:t>hagla</a:t>
            </a:r>
            <a:r>
              <a:rPr lang="cs-CZ" i="1" dirty="0" smtClean="0">
                <a:solidFill>
                  <a:srgbClr val="FF0000"/>
                </a:solidFill>
              </a:rPr>
              <a:t>)</a:t>
            </a:r>
            <a:endParaRPr lang="cs-CZ" i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i="0" dirty="0" smtClean="0"/>
              <a:t>Obrázek krvácejícího prstu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CRYSTAL (CRYSTL) FROM BLOOMINGTON.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30.8.2012]. Dostupný na WWW: http://cs.wikipedia.org/wiki/Soubor:Bleeding_finger.jpg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i="0" baseline="0" dirty="0" smtClean="0"/>
              <a:t>Obrázek vodného roztoku KMnO</a:t>
            </a:r>
            <a:r>
              <a:rPr lang="cs-CZ" b="1" i="0" baseline="-25000" dirty="0" smtClean="0"/>
              <a:t>4</a:t>
            </a:r>
            <a:endParaRPr lang="cs-CZ" b="1" i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BENJAH-BMM27.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30.</a:t>
            </a:r>
            <a:r>
              <a:rPr lang="cs-CZ" baseline="0" dirty="0" smtClean="0"/>
              <a:t>8</a:t>
            </a:r>
            <a:r>
              <a:rPr lang="cs-CZ" dirty="0" smtClean="0"/>
              <a:t>.2012]. Dostupný na WWW: http://cs.wikipedia.org/wiki/Soubor:Potassium-permanganate-solution.png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18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20</a:t>
            </a:fld>
            <a:endParaRPr lang="cs-CZ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21</a:t>
            </a:fld>
            <a:endParaRPr lang="cs-CZ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i="0" dirty="0" smtClean="0"/>
              <a:t>Obrázek</a:t>
            </a:r>
            <a:r>
              <a:rPr lang="cs-CZ" b="1" i="0" baseline="0" dirty="0" smtClean="0"/>
              <a:t> </a:t>
            </a:r>
            <a:r>
              <a:rPr lang="cs-CZ" b="1" i="0" dirty="0" smtClean="0"/>
              <a:t>zlata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ALCHEMIST-HP.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</a:t>
            </a:r>
            <a:r>
              <a:rPr lang="cs-CZ" dirty="0" smtClean="0">
                <a:solidFill>
                  <a:srgbClr val="FF0000"/>
                </a:solidFill>
              </a:rPr>
              <a:t>30.8.2012</a:t>
            </a:r>
            <a:r>
              <a:rPr lang="cs-CZ" dirty="0" smtClean="0"/>
              <a:t>]. Dostupný na WWW: http://cs.wikipedia.org/wiki/Soubor:Gold-crystals.jpg </a:t>
            </a:r>
            <a:endParaRPr lang="cs-CZ" i="0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22</a:t>
            </a:fld>
            <a:endParaRPr lang="cs-CZ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23</a:t>
            </a:fld>
            <a:endParaRPr lang="cs-CZ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i="0" dirty="0" smtClean="0"/>
              <a:t>Obrázek mořské</a:t>
            </a:r>
            <a:r>
              <a:rPr lang="cs-CZ" b="1" i="0" baseline="0" dirty="0" smtClean="0"/>
              <a:t> vody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THYSSEN, </a:t>
            </a:r>
            <a:r>
              <a:rPr lang="cs-CZ" dirty="0" err="1" smtClean="0"/>
              <a:t>Malene</a:t>
            </a:r>
            <a:r>
              <a:rPr lang="cs-CZ" dirty="0" smtClean="0"/>
              <a:t>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30.8.2012]. Dostupný na WWW: http://cs.wikipedia.org/wiki/Soubor:Boelge_stor.jpg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24</a:t>
            </a:fld>
            <a:endParaRPr lang="cs-CZ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25</a:t>
            </a:fld>
            <a:endParaRPr lang="cs-CZ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26</a:t>
            </a:fld>
            <a:endParaRPr lang="cs-CZ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i="1" dirty="0" smtClean="0"/>
              <a:t>obr. č. 11: Mléko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30</a:t>
            </a:fld>
            <a:endParaRPr lang="cs-CZ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dirty="0" smtClean="0"/>
              <a:t>Obrázek šlehačky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JONIK.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</a:t>
            </a:r>
            <a:r>
              <a:rPr lang="cs-CZ" dirty="0" smtClean="0">
                <a:solidFill>
                  <a:srgbClr val="FF0000"/>
                </a:solidFill>
              </a:rPr>
              <a:t>30.8.2012</a:t>
            </a:r>
            <a:r>
              <a:rPr lang="cs-CZ" dirty="0" smtClean="0"/>
              <a:t>]. Dostupný na WWW: http://cs.wikipedia.org/wiki/Soubor:Hot_chocolate_mug_with_whipped_cream.jpg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31</a:t>
            </a:fld>
            <a:endParaRPr lang="cs-CZ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i="0" dirty="0" smtClean="0"/>
              <a:t>Obrázek kouře a dýmu</a:t>
            </a:r>
            <a:r>
              <a:rPr lang="cs-CZ" i="0" dirty="0" smtClean="0"/>
              <a:t>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NERVAL.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30.8.2012]. Dostupný na WWW: http://cs.wikipedia.org/wiki/Soubor:Wildfiretopanga.jpg</a:t>
            </a:r>
            <a:endParaRPr lang="cs-CZ" i="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32</a:t>
            </a:fld>
            <a:endParaRPr lang="cs-CZ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i="0" dirty="0" smtClean="0"/>
              <a:t>Obrázek</a:t>
            </a:r>
            <a:r>
              <a:rPr lang="cs-CZ" b="1" i="0" baseline="0" dirty="0" smtClean="0"/>
              <a:t> mlhy</a:t>
            </a:r>
            <a:endParaRPr lang="cs-CZ" b="1" i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NERVAL.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30.8.2012]. Dostupný na WWW: http://cs.wikipedia.org/wiki/Soubor:Wildfiretopanga.jpg</a:t>
            </a:r>
            <a:endParaRPr lang="cs-CZ" i="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33</a:t>
            </a:fld>
            <a:endParaRPr lang="cs-CZ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34</a:t>
            </a:fld>
            <a:endParaRPr lang="cs-CZ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Obrázek zlata</a:t>
            </a:r>
          </a:p>
          <a:p>
            <a:r>
              <a:rPr lang="cs-CZ" dirty="0" smtClean="0"/>
              <a:t>DESCOUENS, </a:t>
            </a:r>
            <a:r>
              <a:rPr lang="cs-CZ" dirty="0" err="1" smtClean="0"/>
              <a:t>Didier</a:t>
            </a:r>
            <a:r>
              <a:rPr lang="cs-CZ" dirty="0" smtClean="0"/>
              <a:t>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</a:t>
            </a:r>
            <a:r>
              <a:rPr lang="cs-CZ" dirty="0" smtClean="0">
                <a:solidFill>
                  <a:srgbClr val="FF0000"/>
                </a:solidFill>
              </a:rPr>
              <a:t>30.8.2012</a:t>
            </a:r>
            <a:r>
              <a:rPr lang="cs-CZ" dirty="0" smtClean="0"/>
              <a:t>]. Dostupný na WWW: http://cs.wikipedia.org/wiki/Soubor:Or_Venezuela.jpg </a:t>
            </a:r>
          </a:p>
          <a:p>
            <a:endParaRPr lang="cs-CZ" dirty="0" smtClean="0"/>
          </a:p>
          <a:p>
            <a:r>
              <a:rPr lang="cs-CZ" b="1" dirty="0" smtClean="0"/>
              <a:t>Obrázek zlaté cihly</a:t>
            </a:r>
          </a:p>
          <a:p>
            <a:r>
              <a:rPr lang="cs-CZ" dirty="0" smtClean="0"/>
              <a:t>PHGCOM.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</a:t>
            </a:r>
            <a:r>
              <a:rPr lang="cs-CZ" dirty="0" smtClean="0">
                <a:solidFill>
                  <a:srgbClr val="FF0000"/>
                </a:solidFill>
              </a:rPr>
              <a:t>30.8.2012</a:t>
            </a:r>
            <a:r>
              <a:rPr lang="cs-CZ" dirty="0" smtClean="0"/>
              <a:t>]. Dostupný na WWW: http://cs.wikipedia.org/wiki/Soubor:Toi_250kg_gold_bar.jpg </a:t>
            </a:r>
          </a:p>
          <a:p>
            <a:endParaRPr lang="cs-CZ" dirty="0" smtClean="0"/>
          </a:p>
          <a:p>
            <a:r>
              <a:rPr lang="cs-CZ" b="1" dirty="0" smtClean="0"/>
              <a:t>Obrázek koloběhu dusíku</a:t>
            </a:r>
          </a:p>
          <a:p>
            <a:r>
              <a:rPr lang="cs-CZ" dirty="0" smtClean="0"/>
              <a:t>DRÉO, </a:t>
            </a:r>
            <a:r>
              <a:rPr lang="cs-CZ" dirty="0" err="1" smtClean="0"/>
              <a:t>Johann</a:t>
            </a:r>
            <a:r>
              <a:rPr lang="cs-CZ" dirty="0" smtClean="0"/>
              <a:t> (</a:t>
            </a:r>
            <a:r>
              <a:rPr lang="cs-CZ" dirty="0" err="1" smtClean="0"/>
              <a:t>Based</a:t>
            </a:r>
            <a:r>
              <a:rPr lang="cs-CZ" dirty="0" smtClean="0"/>
              <a:t> On Image); MAŇAS, Michal (</a:t>
            </a:r>
            <a:r>
              <a:rPr lang="cs-CZ" dirty="0" err="1" smtClean="0"/>
              <a:t>Translated</a:t>
            </a:r>
            <a:r>
              <a:rPr lang="cs-CZ" dirty="0" smtClean="0"/>
              <a:t>).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</a:t>
            </a:r>
            <a:r>
              <a:rPr lang="cs-CZ" dirty="0" smtClean="0">
                <a:solidFill>
                  <a:srgbClr val="FF0000"/>
                </a:solidFill>
              </a:rPr>
              <a:t>30.8.2012</a:t>
            </a:r>
            <a:r>
              <a:rPr lang="cs-CZ" dirty="0" smtClean="0"/>
              <a:t>]. Dostupný na WWW: http://cs.wikipedia.org/wiki/Soubor:Nitrogen_cycle_cs.svg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EC4EA-5F2E-4184-BEA8-46686519B154}" type="slidenum">
              <a:rPr lang="cs-CZ" smtClean="0"/>
              <a:pPr/>
              <a:t>36</a:t>
            </a:fld>
            <a:endParaRPr lang="cs-CZ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Obrázek</a:t>
            </a:r>
            <a:r>
              <a:rPr lang="cs-CZ" b="1" baseline="0" dirty="0" smtClean="0"/>
              <a:t> kostky cukru</a:t>
            </a:r>
            <a:endParaRPr lang="cs-CZ" dirty="0" smtClean="0"/>
          </a:p>
          <a:p>
            <a:r>
              <a:rPr lang="cs-CZ" dirty="0" smtClean="0"/>
              <a:t>PALLBO.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</a:t>
            </a:r>
            <a:r>
              <a:rPr lang="cs-CZ" dirty="0" smtClean="0">
                <a:solidFill>
                  <a:srgbClr val="FF0000"/>
                </a:solidFill>
              </a:rPr>
              <a:t>30.8.2012</a:t>
            </a:r>
            <a:r>
              <a:rPr lang="cs-CZ" dirty="0" smtClean="0"/>
              <a:t>]. Dostupný na WWW: http://cs.wikipedia.org/wiki/Soubor:Sugarcubes.jpg </a:t>
            </a:r>
          </a:p>
          <a:p>
            <a:endParaRPr lang="cs-CZ" dirty="0" smtClean="0"/>
          </a:p>
          <a:p>
            <a:r>
              <a:rPr lang="cs-CZ" b="1" dirty="0" smtClean="0"/>
              <a:t>Obrázek vzorce sacharózy</a:t>
            </a:r>
            <a:endParaRPr lang="cs-CZ" dirty="0" smtClean="0"/>
          </a:p>
          <a:p>
            <a:r>
              <a:rPr lang="cs-CZ" dirty="0" smtClean="0"/>
              <a:t>NEUROTIKER.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</a:t>
            </a:r>
            <a:r>
              <a:rPr lang="cs-CZ" dirty="0" smtClean="0">
                <a:solidFill>
                  <a:srgbClr val="FF0000"/>
                </a:solidFill>
              </a:rPr>
              <a:t>30.8.2012</a:t>
            </a:r>
            <a:r>
              <a:rPr lang="cs-CZ" dirty="0" smtClean="0"/>
              <a:t>]. Dostupný na WWW: http://cs.wikipedia.org/wiki/Soubor:Saccharose2.svg </a:t>
            </a:r>
          </a:p>
          <a:p>
            <a:endParaRPr lang="cs-CZ" dirty="0" smtClean="0"/>
          </a:p>
          <a:p>
            <a:r>
              <a:rPr lang="cs-CZ" b="1" dirty="0" smtClean="0"/>
              <a:t>Obrázek soli NaCl</a:t>
            </a:r>
            <a:endParaRPr lang="cs-CZ" dirty="0" smtClean="0"/>
          </a:p>
          <a:p>
            <a:r>
              <a:rPr lang="cs-CZ" dirty="0" smtClean="0"/>
              <a:t>DESCOUENS, </a:t>
            </a:r>
            <a:r>
              <a:rPr lang="cs-CZ" dirty="0" err="1" smtClean="0"/>
              <a:t>Didier</a:t>
            </a:r>
            <a:r>
              <a:rPr lang="cs-CZ" dirty="0" smtClean="0"/>
              <a:t>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</a:t>
            </a:r>
            <a:r>
              <a:rPr lang="cs-CZ" dirty="0" smtClean="0">
                <a:solidFill>
                  <a:srgbClr val="FF0000"/>
                </a:solidFill>
              </a:rPr>
              <a:t>30.8.2012</a:t>
            </a:r>
            <a:r>
              <a:rPr lang="cs-CZ" dirty="0" smtClean="0"/>
              <a:t>]. Dostupný na WWW: http://cs.wikipedia.org/wiki/Soubor:Selpologne.jpg 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Udělat svoji!!</a:t>
            </a:r>
            <a:r>
              <a:rPr lang="cs-CZ" baseline="0" dirty="0" smtClean="0">
                <a:solidFill>
                  <a:srgbClr val="FF0000"/>
                </a:solidFill>
              </a:rPr>
              <a:t>  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Destilovaná voda</a:t>
            </a:r>
          </a:p>
          <a:p>
            <a:r>
              <a:rPr lang="pt-BR" dirty="0" smtClean="0">
                <a:solidFill>
                  <a:srgbClr val="FF0000"/>
                </a:solidFill>
              </a:rPr>
              <a:t>AUTOR NEUVEDEN. </a:t>
            </a:r>
            <a:r>
              <a:rPr lang="pt-BR" i="1" dirty="0" smtClean="0">
                <a:solidFill>
                  <a:srgbClr val="FF0000"/>
                </a:solidFill>
              </a:rPr>
              <a:t>www.uklid-drogerie.cz</a:t>
            </a:r>
            <a:r>
              <a:rPr lang="pt-BR" dirty="0" smtClean="0">
                <a:solidFill>
                  <a:srgbClr val="FF0000"/>
                </a:solidFill>
              </a:rPr>
              <a:t> [online]. [cit. </a:t>
            </a:r>
            <a:r>
              <a:rPr lang="cs-CZ" dirty="0" smtClean="0">
                <a:solidFill>
                  <a:srgbClr val="FF0000"/>
                </a:solidFill>
              </a:rPr>
              <a:t>30.8.2012</a:t>
            </a:r>
            <a:r>
              <a:rPr lang="pt-BR" dirty="0" smtClean="0">
                <a:solidFill>
                  <a:srgbClr val="FF0000"/>
                </a:solidFill>
              </a:rPr>
              <a:t>]. Dostupný na WWW: http://www.uklid-drogerie.cz/destilovana-voda-5l-p-46065.html 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EC4EA-5F2E-4184-BEA8-46686519B154}" type="slidenum">
              <a:rPr lang="cs-CZ" smtClean="0"/>
              <a:pPr/>
              <a:t>37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168345-9025-4679-BE1B-0219CC608713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Bouteille.jpg" TargetMode="External"/><Relationship Id="rId13" Type="http://schemas.openxmlformats.org/officeDocument/2006/relationships/hyperlink" Target="http://cs.wikipedia.org/wiki/Soubor:Boelge_stor.jpg" TargetMode="External"/><Relationship Id="rId3" Type="http://schemas.openxmlformats.org/officeDocument/2006/relationships/hyperlink" Target="http://cs.wikipedia.org/wiki/Soubor:Schultz_Sphagnum_Peat_Moss.jpg" TargetMode="External"/><Relationship Id="rId7" Type="http://schemas.openxmlformats.org/officeDocument/2006/relationships/hyperlink" Target="http://cs.wikipedia.org/wiki/Soubor:SnowflakesWilsonBentley.jpg" TargetMode="External"/><Relationship Id="rId12" Type="http://schemas.openxmlformats.org/officeDocument/2006/relationships/hyperlink" Target="http://cs.wikipedia.org/wiki/Soubor:Gold-crystals.jpg" TargetMode="External"/><Relationship Id="rId2" Type="http://schemas.openxmlformats.org/officeDocument/2006/relationships/hyperlink" Target="http://office.microsoft.com/cs-cz/images/results.aspx?qu=chemie&amp;ex=1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cs.wikipedia.org/wiki/Soubor:Wikipedia-T-shirt.jpg" TargetMode="External"/><Relationship Id="rId11" Type="http://schemas.openxmlformats.org/officeDocument/2006/relationships/hyperlink" Target="http://cs.wikipedia.org/wiki/Soubor:Potassium-permanganate-solution.png" TargetMode="External"/><Relationship Id="rId5" Type="http://schemas.openxmlformats.org/officeDocument/2006/relationships/hyperlink" Target="http://cs.wikipedia.org/wiki/Soubor:Nails.jpg" TargetMode="External"/><Relationship Id="rId15" Type="http://schemas.openxmlformats.org/officeDocument/2006/relationships/hyperlink" Target="http://cs.wikipedia.org/wiki/Soubor:Wildfiretopanga.jpg" TargetMode="External"/><Relationship Id="rId10" Type="http://schemas.openxmlformats.org/officeDocument/2006/relationships/hyperlink" Target="http://cs.wikipedia.org/wiki/Soubor:Bleeding_finger.jpg" TargetMode="External"/><Relationship Id="rId4" Type="http://schemas.openxmlformats.org/officeDocument/2006/relationships/hyperlink" Target="http://upload.wikimedia.org/wikipedia/commons/thumb/8/81/Aalto_chair_front.JPG/450px-Aalto_chair_front.JPG" TargetMode="External"/><Relationship Id="rId9" Type="http://schemas.openxmlformats.org/officeDocument/2006/relationships/hyperlink" Target="http://upload.wikimedia.org/wikipedia/commons/f/f0/Rapakivigranite_ss.jpg" TargetMode="External"/><Relationship Id="rId14" Type="http://schemas.openxmlformats.org/officeDocument/2006/relationships/hyperlink" Target="http://cs.wikipedia.org/wiki/Soubor:Hot_chocolate_mug_with_whipped_cream.jpg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Toi_250kg_gold_bar.jpg" TargetMode="External"/><Relationship Id="rId7" Type="http://schemas.openxmlformats.org/officeDocument/2006/relationships/hyperlink" Target="http://cs.wikipedia.org/wiki/Soubor:Selpologne.jpg" TargetMode="External"/><Relationship Id="rId2" Type="http://schemas.openxmlformats.org/officeDocument/2006/relationships/hyperlink" Target="http://cs.wikipedia.org/wiki/Soubor:Or_Venezuela.jpg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cs.wikipedia.org/wiki/Soubor:Saccharose2.svg" TargetMode="External"/><Relationship Id="rId5" Type="http://schemas.openxmlformats.org/officeDocument/2006/relationships/hyperlink" Target="http://cs.wikipedia.org/wiki/Soubor:Sugarcubes.jpg" TargetMode="External"/><Relationship Id="rId4" Type="http://schemas.openxmlformats.org/officeDocument/2006/relationships/hyperlink" Target="http://cs.wikipedia.org/wiki/Soubor:Nitrogen_cycle_cs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285852" y="214290"/>
          <a:ext cx="6643734" cy="5726952"/>
        </p:xfrm>
        <a:graphic>
          <a:graphicData uri="http://schemas.openxmlformats.org/drawingml/2006/table">
            <a:tbl>
              <a:tblPr/>
              <a:tblGrid>
                <a:gridCol w="1571636"/>
                <a:gridCol w="5072098"/>
              </a:tblGrid>
              <a:tr h="684000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latin typeface="Times New Roman"/>
                          <a:ea typeface="Arial Unicode MS"/>
                        </a:rPr>
                        <a:t>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00" dirty="0" smtClean="0">
                          <a:latin typeface="Times New Roman"/>
                          <a:ea typeface="Arial Unicode MS"/>
                        </a:rPr>
                        <a:t> 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Číslo projektu 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CZ.1.07/1.5.00/34.0565 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Číslo materiálu 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latin typeface="+mn-lt"/>
                          <a:ea typeface="Times New Roman"/>
                          <a:cs typeface="Calibri"/>
                        </a:rPr>
                        <a:t>VY_32_INOVACE_342_Složení a třídění chemických látek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56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Název školy 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  <a:tabLst>
                          <a:tab pos="990600" algn="l"/>
                          <a:tab pos="1890395" algn="ctr"/>
                        </a:tabLst>
                      </a:pPr>
                      <a:r>
                        <a:rPr lang="cs-CZ" sz="900" b="1" dirty="0" smtClean="0">
                          <a:latin typeface="Calibri"/>
                          <a:ea typeface="Times New Roman"/>
                          <a:cs typeface="Calibri"/>
                        </a:rPr>
                        <a:t>              Masarykova </a:t>
                      </a:r>
                      <a:r>
                        <a:rPr lang="cs-CZ" sz="900" b="1" dirty="0">
                          <a:latin typeface="Calibri"/>
                          <a:ea typeface="Times New Roman"/>
                          <a:cs typeface="Calibri"/>
                        </a:rPr>
                        <a:t>střední  škola zemědělská a Vyšší odborná škola, Opava, příspěvková organizace</a:t>
                      </a:r>
                      <a:endParaRPr lang="cs-CZ" sz="900" b="1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kern="1200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Autor </a:t>
                      </a: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Mgr. Hana Glatterová</a:t>
                      </a:r>
                      <a:endParaRPr lang="cs-CZ" sz="900" kern="12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Průřezové téma</a:t>
                      </a: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Člověk a svět práce</a:t>
                      </a:r>
                      <a:endParaRPr lang="cs-CZ" sz="900" kern="12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latin typeface="Calibri"/>
                          <a:ea typeface="Times New Roman"/>
                          <a:cs typeface="Calibri"/>
                        </a:rPr>
                        <a:t>Tematický </a:t>
                      </a: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celek 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>
                          <a:latin typeface="+mn-lt"/>
                          <a:ea typeface="Times New Roman"/>
                        </a:rPr>
                        <a:t>Chemie</a:t>
                      </a:r>
                      <a:endParaRPr lang="cs-CZ" sz="1200" b="1" dirty="0" smtClean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Ročník 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1. 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Datum tvorby </a:t>
                      </a:r>
                      <a:endParaRPr lang="cs-CZ" sz="9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30. 8. 2012</a:t>
                      </a:r>
                      <a:endParaRPr lang="cs-CZ" sz="9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Datum a místo ověření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14.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 9.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 2012 chemie 1. Za</a:t>
                      </a:r>
                      <a:endParaRPr lang="cs-CZ" sz="9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Druh učebního materiálu</a:t>
                      </a:r>
                      <a:endParaRPr lang="cs-CZ" sz="8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Prezentace</a:t>
                      </a:r>
                      <a:endParaRPr lang="cs-CZ" sz="8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97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Anotace </a:t>
                      </a:r>
                      <a:endParaRPr lang="cs-CZ" sz="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300"/>
                        </a:spcAft>
                      </a:pP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Prezentace podporuje učitelem řízený frontální průběh hodiny.</a:t>
                      </a:r>
                    </a:p>
                    <a:p>
                      <a:pPr>
                        <a:spcAft>
                          <a:spcPts val="300"/>
                        </a:spcAft>
                      </a:pP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Výsledky</a:t>
                      </a:r>
                      <a:r>
                        <a:rPr lang="cs-CZ" sz="9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 vzdělávání: Žák rozlišuje pojmy látka a těleso, směs a chemicky </a:t>
                      </a:r>
                      <a:r>
                        <a:rPr lang="cs-CZ" sz="9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čistá látka, homogenní a heterogenní směs, koloid a typy koloidů, zápis složení prvku značkou a chemicky čisté látky vzorcem a umí ke všem pojmům uvést příklady.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Materiál je určen pro učební obor, konkrétně zahradník (41-52-H/01) a zemědělec-farmář (41-51-H/01); tomu také odpovídá konkrétní obsah, šířka a hloubka zpracování dané tématiky.</a:t>
                      </a: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Klíčová slova</a:t>
                      </a:r>
                      <a:endParaRPr lang="cs-CZ" sz="8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900" i="1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Těleso, látka, směs</a:t>
                      </a:r>
                      <a:r>
                        <a:rPr lang="cs-CZ" sz="900" i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cs-CZ" sz="900" i="1" dirty="0" smtClean="0">
                          <a:latin typeface="+mn-lt"/>
                          <a:ea typeface="Times New Roman"/>
                          <a:cs typeface="Calibri"/>
                        </a:rPr>
                        <a:t>–</a:t>
                      </a:r>
                      <a:r>
                        <a:rPr lang="cs-CZ" sz="900" i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 s</a:t>
                      </a:r>
                      <a:r>
                        <a:rPr lang="cs-CZ" sz="900" i="1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tejnorodá a různorodá, chemicky čistá látka, dělicí metody (usazování, filtrace, destilace,</a:t>
                      </a:r>
                      <a:r>
                        <a:rPr lang="cs-CZ" sz="900" i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cs-CZ" sz="900" i="1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 krystalizace, extrakce),</a:t>
                      </a:r>
                      <a:r>
                        <a:rPr lang="cs-CZ" sz="900" i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cs-CZ" sz="900" i="1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prvek, sloučenina</a:t>
                      </a:r>
                      <a:endParaRPr lang="cs-CZ" sz="900" i="1" kern="1200" dirty="0" smtClean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30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Metodický pokyn </a:t>
                      </a:r>
                      <a:endParaRPr lang="cs-CZ" sz="8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300"/>
                        </a:spcAft>
                        <a:buFont typeface="Arial" pitchFamily="34" charset="0"/>
                        <a:buNone/>
                      </a:pP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Učitel vede frontální</a:t>
                      </a:r>
                      <a:r>
                        <a:rPr lang="cs-CZ" sz="9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 průběh tak, aby žáci při odpovědích spolupracovali, vzájemně se doplňovali</a:t>
                      </a: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.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Snímky určené k zápisu jsou v pravém horním rohu označeny písmenem „z“.</a:t>
                      </a:r>
                    </a:p>
                    <a:p>
                      <a:pPr>
                        <a:spcAft>
                          <a:spcPts val="300"/>
                        </a:spcAft>
                        <a:buFont typeface="Arial" pitchFamily="34" charset="0"/>
                        <a:buNone/>
                      </a:pP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Časová dotace: 1 vyučovací hodina</a:t>
                      </a:r>
                    </a:p>
                    <a:p>
                      <a:pPr>
                        <a:spcAft>
                          <a:spcPts val="300"/>
                        </a:spcAft>
                        <a:buFont typeface="Arial" pitchFamily="34" charset="0"/>
                        <a:buNone/>
                      </a:pP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Poznámka: K danému materiálu je možné vypracovat např.</a:t>
                      </a:r>
                      <a:r>
                        <a:rPr lang="cs-CZ" sz="9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Calibri"/>
                        </a:rPr>
                        <a:t> pracovní listy nebo soubor kontrolních otázek; tyto mohou vypracovat buď žáci (např. ve skupinách), nebo učitel předem a žáci je pak vyplní/zodpoví              – v rámci výuky nebo formou domácího úkolu</a:t>
                      </a:r>
                      <a:endParaRPr lang="cs-CZ" sz="900" kern="1200" dirty="0" smtClean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26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latin typeface="Calibri"/>
                          <a:ea typeface="Times New Roman"/>
                          <a:cs typeface="Calibri"/>
                        </a:rPr>
                        <a:t>Pokud není </a:t>
                      </a: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uvedeno </a:t>
                      </a:r>
                      <a:r>
                        <a:rPr lang="cs-CZ" sz="900" dirty="0" smtClean="0">
                          <a:latin typeface="Calibri"/>
                          <a:ea typeface="Times New Roman"/>
                          <a:cs typeface="Calibri"/>
                        </a:rPr>
                        <a:t>jinak, je použitý </a:t>
                      </a: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materiál </a:t>
                      </a:r>
                      <a:r>
                        <a:rPr lang="cs-CZ" sz="900" dirty="0" smtClean="0">
                          <a:latin typeface="Calibri"/>
                          <a:ea typeface="Times New Roman"/>
                          <a:cs typeface="Calibri"/>
                        </a:rPr>
                        <a:t>z vlastních </a:t>
                      </a: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zdrojů </a:t>
                      </a:r>
                      <a:r>
                        <a:rPr lang="cs-CZ" sz="900" dirty="0" smtClean="0">
                          <a:latin typeface="Calibri"/>
                          <a:ea typeface="Times New Roman"/>
                          <a:cs typeface="Calibri"/>
                        </a:rPr>
                        <a:t>autora. </a:t>
                      </a:r>
                      <a:endParaRPr lang="cs-CZ" sz="8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3" name="Picture 1" descr="mszes_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1357298"/>
            <a:ext cx="285752" cy="280684"/>
          </a:xfrm>
          <a:prstGeom prst="rect">
            <a:avLst/>
          </a:prstGeom>
          <a:noFill/>
        </p:spPr>
      </p:pic>
      <p:pic>
        <p:nvPicPr>
          <p:cNvPr id="7" name="Obrázek 6" descr="OPVK_hor_zakladni_logolink_RGB_cz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43240" y="214290"/>
            <a:ext cx="2880360" cy="6294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3571876"/>
            <a:ext cx="7772400" cy="1470025"/>
          </a:xfrm>
          <a:solidFill>
            <a:srgbClr val="FFFF00"/>
          </a:solidFill>
        </p:spPr>
        <p:txBody>
          <a:bodyPr/>
          <a:lstStyle/>
          <a:p>
            <a:pPr>
              <a:spcAft>
                <a:spcPts val="0"/>
              </a:spcAft>
            </a:pPr>
            <a:r>
              <a:rPr lang="cs-CZ" b="1" dirty="0" smtClean="0"/>
              <a:t>Složení a třídění chemických látek</a:t>
            </a:r>
            <a:endParaRPr lang="cs-CZ" b="1" dirty="0">
              <a:latin typeface="Times New Roman"/>
              <a:ea typeface="Times New Roman"/>
            </a:endParaRPr>
          </a:p>
        </p:txBody>
      </p:sp>
      <p:pic>
        <p:nvPicPr>
          <p:cNvPr id="4" name="Obrázek 3" descr="MC90028706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428604"/>
            <a:ext cx="2793571" cy="3071834"/>
          </a:xfrm>
          <a:prstGeom prst="rect">
            <a:avLst/>
          </a:prstGeom>
        </p:spPr>
      </p:pic>
      <p:sp>
        <p:nvSpPr>
          <p:cNvPr id="5" name="Volný tvar 4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Látky a tělesa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xfrm>
            <a:off x="457200" y="3286125"/>
            <a:ext cx="2971792" cy="92869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dirty="0" smtClean="0"/>
              <a:t>hromada</a:t>
            </a:r>
          </a:p>
          <a:p>
            <a:pPr algn="ctr">
              <a:buNone/>
            </a:pPr>
            <a:r>
              <a:rPr lang="cs-CZ" dirty="0" smtClean="0"/>
              <a:t>rašeliny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5786446" y="3286125"/>
            <a:ext cx="2900354" cy="92869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dirty="0" smtClean="0"/>
              <a:t>kapka</a:t>
            </a:r>
          </a:p>
          <a:p>
            <a:pPr algn="ctr">
              <a:buNone/>
            </a:pPr>
            <a:r>
              <a:rPr lang="cs-CZ" dirty="0" smtClean="0"/>
              <a:t>vody</a:t>
            </a:r>
            <a:endParaRPr lang="cs-CZ" dirty="0"/>
          </a:p>
        </p:txBody>
      </p:sp>
      <p:pic>
        <p:nvPicPr>
          <p:cNvPr id="5" name="Obrázek 4" descr="150px-Schultz_Sphagnum_Peat_Moss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85786" y="1714488"/>
            <a:ext cx="2246963" cy="1500198"/>
          </a:xfrm>
          <a:prstGeom prst="rect">
            <a:avLst/>
          </a:prstGeom>
        </p:spPr>
      </p:pic>
      <p:pic>
        <p:nvPicPr>
          <p:cNvPr id="6" name="Obrázek 5" descr="100pdi-Aalto_chair_front.jp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571868" y="2143116"/>
            <a:ext cx="2011694" cy="3143272"/>
          </a:xfrm>
          <a:prstGeom prst="rect">
            <a:avLst/>
          </a:prstGeom>
        </p:spPr>
      </p:pic>
      <p:sp>
        <p:nvSpPr>
          <p:cNvPr id="10" name="Zástupný symbol pro obsah 7"/>
          <p:cNvSpPr txBox="1">
            <a:spLocks/>
          </p:cNvSpPr>
          <p:nvPr/>
        </p:nvSpPr>
        <p:spPr>
          <a:xfrm>
            <a:off x="3000364" y="5500702"/>
            <a:ext cx="2971792" cy="92869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dřevěná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800" dirty="0" smtClean="0"/>
              <a:t>židle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Obrázek 10" descr="PICT0084-kapka2-pouzit.jpg"/>
          <p:cNvPicPr>
            <a:picLocks noChangeAspect="1"/>
          </p:cNvPicPr>
          <p:nvPr/>
        </p:nvPicPr>
        <p:blipFill>
          <a:blip r:embed="rId5"/>
          <a:srcRect t="36000" b="7749"/>
          <a:stretch>
            <a:fillRect/>
          </a:stretch>
        </p:blipFill>
        <p:spPr>
          <a:xfrm>
            <a:off x="6143636" y="1714488"/>
            <a:ext cx="2089148" cy="15710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Látky a tělesa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xfrm>
            <a:off x="785786" y="2786059"/>
            <a:ext cx="1285884" cy="285751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sz="1400" dirty="0" smtClean="0"/>
              <a:t>hromada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3786182" y="2714620"/>
            <a:ext cx="1143008" cy="285751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sz="1400" dirty="0" smtClean="0"/>
              <a:t>kapka</a:t>
            </a:r>
          </a:p>
        </p:txBody>
      </p:sp>
      <p:pic>
        <p:nvPicPr>
          <p:cNvPr id="5" name="Obrázek 4" descr="150px-Schultz_Sphagnum_Peat_Moss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85787" y="1714488"/>
            <a:ext cx="1357322" cy="906224"/>
          </a:xfrm>
          <a:prstGeom prst="rect">
            <a:avLst/>
          </a:prstGeom>
        </p:spPr>
      </p:pic>
      <p:pic>
        <p:nvPicPr>
          <p:cNvPr id="6" name="Obrázek 5" descr="100pdi-Aalto_chair_front.jp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2357422" y="2000240"/>
            <a:ext cx="1071570" cy="1674328"/>
          </a:xfrm>
          <a:prstGeom prst="rect">
            <a:avLst/>
          </a:prstGeom>
        </p:spPr>
      </p:pic>
      <p:sp>
        <p:nvSpPr>
          <p:cNvPr id="10" name="Zástupný symbol pro obsah 7"/>
          <p:cNvSpPr txBox="1">
            <a:spLocks/>
          </p:cNvSpPr>
          <p:nvPr/>
        </p:nvSpPr>
        <p:spPr>
          <a:xfrm>
            <a:off x="2357422" y="3786190"/>
            <a:ext cx="1071570" cy="28575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dřevěná</a:t>
            </a:r>
          </a:p>
        </p:txBody>
      </p:sp>
      <p:sp>
        <p:nvSpPr>
          <p:cNvPr id="12" name="Zástupný symbol pro obsah 7"/>
          <p:cNvSpPr txBox="1">
            <a:spLocks/>
          </p:cNvSpPr>
          <p:nvPr/>
        </p:nvSpPr>
        <p:spPr>
          <a:xfrm>
            <a:off x="785786" y="3000372"/>
            <a:ext cx="1285884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rašeliny</a:t>
            </a:r>
          </a:p>
        </p:txBody>
      </p:sp>
      <p:sp>
        <p:nvSpPr>
          <p:cNvPr id="13" name="Zástupný symbol pro obsah 7"/>
          <p:cNvSpPr txBox="1">
            <a:spLocks/>
          </p:cNvSpPr>
          <p:nvPr/>
        </p:nvSpPr>
        <p:spPr>
          <a:xfrm>
            <a:off x="2357422" y="4000504"/>
            <a:ext cx="1071570" cy="357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1400" dirty="0" smtClean="0"/>
              <a:t>židle</a:t>
            </a: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Zástupný symbol pro obsah 8"/>
          <p:cNvSpPr txBox="1">
            <a:spLocks/>
          </p:cNvSpPr>
          <p:nvPr/>
        </p:nvSpPr>
        <p:spPr>
          <a:xfrm>
            <a:off x="3786182" y="2928934"/>
            <a:ext cx="1143008" cy="357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vody</a:t>
            </a:r>
          </a:p>
        </p:txBody>
      </p:sp>
      <p:sp>
        <p:nvSpPr>
          <p:cNvPr id="22" name="Zástupný symbol pro obsah 7"/>
          <p:cNvSpPr txBox="1">
            <a:spLocks/>
          </p:cNvSpPr>
          <p:nvPr/>
        </p:nvSpPr>
        <p:spPr>
          <a:xfrm>
            <a:off x="457200" y="3286125"/>
            <a:ext cx="2971792" cy="92869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hromada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rašeliny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Zástupný symbol pro obsah 8"/>
          <p:cNvSpPr txBox="1">
            <a:spLocks/>
          </p:cNvSpPr>
          <p:nvPr/>
        </p:nvSpPr>
        <p:spPr>
          <a:xfrm>
            <a:off x="5786446" y="3286125"/>
            <a:ext cx="2900354" cy="92869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kapka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vody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4" name="Obrázek 23" descr="150px-Schultz_Sphagnum_Peat_Moss.jp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785786" y="1714488"/>
            <a:ext cx="2246963" cy="1500198"/>
          </a:xfrm>
          <a:prstGeom prst="rect">
            <a:avLst/>
          </a:prstGeom>
        </p:spPr>
      </p:pic>
      <p:pic>
        <p:nvPicPr>
          <p:cNvPr id="25" name="Obrázek 24" descr="100pdi-Aalto_chair_front.jp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571868" y="2143116"/>
            <a:ext cx="2011694" cy="3143272"/>
          </a:xfrm>
          <a:prstGeom prst="rect">
            <a:avLst/>
          </a:prstGeom>
        </p:spPr>
      </p:pic>
      <p:sp>
        <p:nvSpPr>
          <p:cNvPr id="27" name="Zástupný symbol pro obsah 7"/>
          <p:cNvSpPr txBox="1">
            <a:spLocks/>
          </p:cNvSpPr>
          <p:nvPr/>
        </p:nvSpPr>
        <p:spPr>
          <a:xfrm>
            <a:off x="3000364" y="5500702"/>
            <a:ext cx="2971792" cy="92869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dřevěná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800" dirty="0" smtClean="0"/>
              <a:t>židle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8" name="Tabulka 27"/>
          <p:cNvGraphicFramePr>
            <a:graphicFrameLocks noGrp="1"/>
          </p:cNvGraphicFramePr>
          <p:nvPr/>
        </p:nvGraphicFramePr>
        <p:xfrm>
          <a:off x="3929058" y="3643314"/>
          <a:ext cx="4262446" cy="260350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131223"/>
                <a:gridCol w="2131223"/>
              </a:tblGrid>
              <a:tr h="650876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těleso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látka</a:t>
                      </a:r>
                      <a:endParaRPr lang="cs-CZ" sz="2400" dirty="0"/>
                    </a:p>
                  </a:txBody>
                  <a:tcPr anchor="ctr"/>
                </a:tc>
              </a:tr>
              <a:tr h="650876"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</a:tr>
              <a:tr h="650876"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</a:tr>
              <a:tr h="650876"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9" name="Obrázek 18" descr="PICT0084-kapka2-pouzit.jpg"/>
          <p:cNvPicPr>
            <a:picLocks noChangeAspect="1"/>
          </p:cNvPicPr>
          <p:nvPr/>
        </p:nvPicPr>
        <p:blipFill>
          <a:blip r:embed="rId6"/>
          <a:srcRect t="36000" b="7749"/>
          <a:stretch>
            <a:fillRect/>
          </a:stretch>
        </p:blipFill>
        <p:spPr>
          <a:xfrm>
            <a:off x="6143636" y="1714488"/>
            <a:ext cx="2089148" cy="1571061"/>
          </a:xfrm>
          <a:prstGeom prst="rect">
            <a:avLst/>
          </a:prstGeom>
        </p:spPr>
      </p:pic>
      <p:pic>
        <p:nvPicPr>
          <p:cNvPr id="20" name="Obrázek 19" descr="PICT0084-kapka2-pouzit.jpg"/>
          <p:cNvPicPr>
            <a:picLocks noChangeAspect="1"/>
          </p:cNvPicPr>
          <p:nvPr/>
        </p:nvPicPr>
        <p:blipFill>
          <a:blip r:embed="rId6"/>
          <a:srcRect t="36000" b="7749"/>
          <a:stretch>
            <a:fillRect/>
          </a:stretch>
        </p:blipFill>
        <p:spPr>
          <a:xfrm>
            <a:off x="3643306" y="1714488"/>
            <a:ext cx="1143008" cy="8595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 build="p"/>
      <p:bldP spid="10" grpId="0"/>
      <p:bldP spid="12" grpId="0"/>
      <p:bldP spid="13" grpId="0"/>
      <p:bldP spid="14" grpId="0"/>
      <p:bldP spid="22" grpId="0"/>
      <p:bldP spid="22" grpId="1"/>
      <p:bldP spid="23" grpId="0"/>
      <p:bldP spid="23" grpId="1"/>
      <p:bldP spid="27" grpId="0"/>
      <p:bldP spid="2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Látky a tělesa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xfrm>
            <a:off x="785786" y="2786059"/>
            <a:ext cx="1285884" cy="285751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sz="1400" dirty="0" smtClean="0"/>
              <a:t>hromada</a:t>
            </a:r>
          </a:p>
        </p:txBody>
      </p:sp>
      <p:pic>
        <p:nvPicPr>
          <p:cNvPr id="5" name="Obrázek 4" descr="150px-Schultz_Sphagnum_Peat_Moss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85787" y="1714488"/>
            <a:ext cx="1357322" cy="906224"/>
          </a:xfrm>
          <a:prstGeom prst="rect">
            <a:avLst/>
          </a:prstGeom>
        </p:spPr>
      </p:pic>
      <p:pic>
        <p:nvPicPr>
          <p:cNvPr id="6" name="Obrázek 5" descr="100pdi-Aalto_chair_front.jp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2357422" y="2000240"/>
            <a:ext cx="1071570" cy="1674328"/>
          </a:xfrm>
          <a:prstGeom prst="rect">
            <a:avLst/>
          </a:prstGeom>
        </p:spPr>
      </p:pic>
      <p:sp>
        <p:nvSpPr>
          <p:cNvPr id="10" name="Zástupný symbol pro obsah 7"/>
          <p:cNvSpPr txBox="1">
            <a:spLocks/>
          </p:cNvSpPr>
          <p:nvPr/>
        </p:nvSpPr>
        <p:spPr>
          <a:xfrm>
            <a:off x="2357422" y="3786190"/>
            <a:ext cx="1071570" cy="28575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dřevěná</a:t>
            </a:r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3929058" y="3643314"/>
          <a:ext cx="4262446" cy="260350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131223"/>
                <a:gridCol w="2131223"/>
              </a:tblGrid>
              <a:tr h="650876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těleso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látka</a:t>
                      </a:r>
                      <a:endParaRPr lang="cs-CZ" sz="2400" dirty="0"/>
                    </a:p>
                  </a:txBody>
                  <a:tcPr anchor="ctr"/>
                </a:tc>
              </a:tr>
              <a:tr h="650876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hromada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rašelina</a:t>
                      </a:r>
                      <a:endParaRPr lang="cs-CZ" sz="2400" dirty="0"/>
                    </a:p>
                  </a:txBody>
                  <a:tcPr anchor="ctr"/>
                </a:tc>
              </a:tr>
              <a:tr h="650876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židle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dřevo</a:t>
                      </a:r>
                      <a:endParaRPr lang="cs-CZ" sz="2400" dirty="0"/>
                    </a:p>
                  </a:txBody>
                  <a:tcPr anchor="ctr"/>
                </a:tc>
              </a:tr>
              <a:tr h="650876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kapka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voda</a:t>
                      </a:r>
                      <a:endParaRPr lang="cs-CZ" sz="24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2" name="Zástupný symbol pro obsah 7"/>
          <p:cNvSpPr txBox="1">
            <a:spLocks/>
          </p:cNvSpPr>
          <p:nvPr/>
        </p:nvSpPr>
        <p:spPr>
          <a:xfrm>
            <a:off x="785786" y="3000372"/>
            <a:ext cx="1285884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rašeliny</a:t>
            </a:r>
          </a:p>
        </p:txBody>
      </p:sp>
      <p:sp>
        <p:nvSpPr>
          <p:cNvPr id="13" name="Zástupný symbol pro obsah 7"/>
          <p:cNvSpPr txBox="1">
            <a:spLocks/>
          </p:cNvSpPr>
          <p:nvPr/>
        </p:nvSpPr>
        <p:spPr>
          <a:xfrm>
            <a:off x="2357422" y="4000504"/>
            <a:ext cx="1071570" cy="357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1400" dirty="0" smtClean="0"/>
              <a:t>židle</a:t>
            </a: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" name="Obrázek 15" descr="PICT0084-kapka2-pouzit.jpg"/>
          <p:cNvPicPr>
            <a:picLocks noChangeAspect="1"/>
          </p:cNvPicPr>
          <p:nvPr/>
        </p:nvPicPr>
        <p:blipFill>
          <a:blip r:embed="rId5"/>
          <a:srcRect t="36000" b="7749"/>
          <a:stretch>
            <a:fillRect/>
          </a:stretch>
        </p:blipFill>
        <p:spPr>
          <a:xfrm>
            <a:off x="3643306" y="1714488"/>
            <a:ext cx="1143008" cy="859554"/>
          </a:xfrm>
          <a:prstGeom prst="rect">
            <a:avLst/>
          </a:prstGeom>
        </p:spPr>
      </p:pic>
      <p:sp>
        <p:nvSpPr>
          <p:cNvPr id="17" name="Zástupný symbol pro obsah 1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Zástupný symbol pro obsah 8"/>
          <p:cNvSpPr txBox="1">
            <a:spLocks/>
          </p:cNvSpPr>
          <p:nvPr/>
        </p:nvSpPr>
        <p:spPr>
          <a:xfrm>
            <a:off x="3786182" y="2714620"/>
            <a:ext cx="1143008" cy="2857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kapka</a:t>
            </a: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Zástupný symbol pro obsah 8"/>
          <p:cNvSpPr txBox="1">
            <a:spLocks/>
          </p:cNvSpPr>
          <p:nvPr/>
        </p:nvSpPr>
        <p:spPr>
          <a:xfrm>
            <a:off x="3786182" y="2928934"/>
            <a:ext cx="1143008" cy="357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vody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Rozlišujte: </a:t>
            </a:r>
            <a:r>
              <a:rPr lang="cs-CZ" dirty="0" smtClean="0"/>
              <a:t>těleso x látka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929058" y="3643314"/>
          <a:ext cx="4262446" cy="260350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131223"/>
                <a:gridCol w="2131223"/>
              </a:tblGrid>
              <a:tr h="650876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těleso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látka</a:t>
                      </a:r>
                      <a:endParaRPr lang="cs-CZ" sz="2400" dirty="0"/>
                    </a:p>
                  </a:txBody>
                  <a:tcPr anchor="ctr"/>
                </a:tc>
              </a:tr>
              <a:tr h="650876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hromada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rašelina</a:t>
                      </a:r>
                      <a:endParaRPr lang="cs-CZ" sz="2400" dirty="0"/>
                    </a:p>
                  </a:txBody>
                  <a:tcPr anchor="ctr"/>
                </a:tc>
              </a:tr>
              <a:tr h="650876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židle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dřevo</a:t>
                      </a:r>
                      <a:endParaRPr lang="cs-CZ" sz="2400" dirty="0"/>
                    </a:p>
                  </a:txBody>
                  <a:tcPr anchor="ctr"/>
                </a:tc>
              </a:tr>
              <a:tr h="650876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kapka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voda</a:t>
                      </a:r>
                      <a:endParaRPr lang="cs-CZ" sz="24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Volný tvar 3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Látky a tělesa</a:t>
            </a:r>
            <a:endParaRPr lang="cs-CZ" dirty="0"/>
          </a:p>
        </p:txBody>
      </p:sp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785787" y="1397000"/>
          <a:ext cx="7560000" cy="47520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00000"/>
                <a:gridCol w="1980000"/>
                <a:gridCol w="1980000"/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PŘÍKLAD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těleso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látka</a:t>
                      </a:r>
                      <a:endParaRPr lang="cs-CZ" sz="2400" dirty="0"/>
                    </a:p>
                  </a:txBody>
                  <a:tcPr anchor="ctr"/>
                </a:tc>
              </a:tr>
              <a:tr h="4104000"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hřebík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železo</a:t>
                      </a:r>
                    </a:p>
                    <a:p>
                      <a:pPr algn="ctr"/>
                      <a:r>
                        <a:rPr lang="cs-CZ" sz="2400" dirty="0" smtClean="0"/>
                        <a:t>(ocel)</a:t>
                      </a:r>
                      <a:endParaRPr lang="cs-CZ" sz="24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8" name="Obrázek 17" descr="100dpi-hrebiky_zelezn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2285992"/>
            <a:ext cx="2732504" cy="36433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Látky a tělesa</a:t>
            </a:r>
            <a:endParaRPr lang="cs-CZ" dirty="0"/>
          </a:p>
        </p:txBody>
      </p:sp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785787" y="1397000"/>
          <a:ext cx="7560000" cy="47520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00000"/>
                <a:gridCol w="1980000"/>
                <a:gridCol w="1980000"/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PŘÍKLAD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těleso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látka</a:t>
                      </a:r>
                      <a:endParaRPr lang="cs-CZ" sz="2400" dirty="0"/>
                    </a:p>
                  </a:txBody>
                  <a:tcPr anchor="ctr"/>
                </a:tc>
              </a:tr>
              <a:tr h="4104000"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tričko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např. </a:t>
                      </a:r>
                    </a:p>
                    <a:p>
                      <a:pPr algn="ctr"/>
                      <a:r>
                        <a:rPr lang="cs-CZ" sz="2400" dirty="0" smtClean="0"/>
                        <a:t>bavlna</a:t>
                      </a:r>
                    </a:p>
                    <a:p>
                      <a:pPr algn="ctr"/>
                      <a:r>
                        <a:rPr lang="cs-CZ" sz="2400" dirty="0" smtClean="0"/>
                        <a:t>nebo</a:t>
                      </a:r>
                    </a:p>
                    <a:p>
                      <a:pPr algn="ctr"/>
                      <a:r>
                        <a:rPr lang="cs-CZ" sz="2400" dirty="0" smtClean="0"/>
                        <a:t>polyester</a:t>
                      </a:r>
                      <a:endParaRPr lang="cs-CZ" sz="24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026" name="Picture 2" descr="C:\Documents and Settings\Rodina\Dokumenty\2012_2013-hanicka_souhrn\2012_2013-skol_rok-hagla\che-sablony_20ks\sablony-VY_32_INOVACE_01-20\VY_1-obrazky\100dpi-Wikipedia-T-shir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2285992"/>
            <a:ext cx="2732504" cy="3643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Látky a tělesa</a:t>
            </a:r>
            <a:endParaRPr lang="cs-CZ" dirty="0"/>
          </a:p>
        </p:txBody>
      </p:sp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785787" y="1397000"/>
          <a:ext cx="7560000" cy="47520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00000"/>
                <a:gridCol w="1980000"/>
                <a:gridCol w="1980000"/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PŘÍKLAD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těleso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látka</a:t>
                      </a:r>
                      <a:endParaRPr lang="cs-CZ" sz="2400" dirty="0"/>
                    </a:p>
                  </a:txBody>
                  <a:tcPr anchor="ctr"/>
                </a:tc>
              </a:tr>
              <a:tr h="4104000"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krystal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voda</a:t>
                      </a:r>
                      <a:endParaRPr lang="cs-CZ" sz="24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5" name="Obrázek 4" descr="100dpi-SnowflakesWilsonBentle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2357430"/>
            <a:ext cx="2742029" cy="35004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Látky a tělesa</a:t>
            </a:r>
            <a:endParaRPr lang="cs-CZ" dirty="0"/>
          </a:p>
        </p:txBody>
      </p:sp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785787" y="1397000"/>
          <a:ext cx="7560000" cy="47520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00000"/>
                <a:gridCol w="1980000"/>
                <a:gridCol w="1980000"/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PŘÍKLAD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těleso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látka</a:t>
                      </a:r>
                      <a:endParaRPr lang="cs-CZ" sz="2400" dirty="0"/>
                    </a:p>
                  </a:txBody>
                  <a:tcPr anchor="ctr"/>
                </a:tc>
              </a:tr>
              <a:tr h="4104000"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láhev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sklo</a:t>
                      </a:r>
                      <a:endParaRPr lang="cs-CZ" sz="24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2050" name="Picture 2" descr="C:\Documents and Settings\Rodina\Dokumenty\2012_2013-hanicka_souhrn\2012_2013-skol_rok-hagla\che-sablony_20ks\sablony-VY_32_INOVACE_01-20\VY_1-obrazky\200dpi-Bouteill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2357430"/>
            <a:ext cx="2500330" cy="3539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Látky a tělesa</a:t>
            </a:r>
            <a:endParaRPr lang="cs-CZ" dirty="0"/>
          </a:p>
        </p:txBody>
      </p:sp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785786" y="1357298"/>
          <a:ext cx="7572428" cy="46224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786214"/>
                <a:gridCol w="3786214"/>
              </a:tblGrid>
              <a:tr h="95040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těleso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látka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alobalová fólie 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hliník</a:t>
                      </a:r>
                      <a:endParaRPr lang="cs-CZ" sz="2400" b="1" dirty="0"/>
                    </a:p>
                  </a:txBody>
                  <a:tcPr anchor="ctr"/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např. „kopeček“</a:t>
                      </a:r>
                      <a:endParaRPr lang="cs-CZ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zmrzlina</a:t>
                      </a:r>
                      <a:endParaRPr lang="cs-CZ" sz="2400" dirty="0"/>
                    </a:p>
                  </a:txBody>
                  <a:tcPr anchor="ctr"/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„mléčný kvádr“ </a:t>
                      </a:r>
                      <a:r>
                        <a:rPr lang="cs-CZ" sz="1800" b="1" dirty="0" smtClean="0"/>
                        <a:t>(určený krabicí)</a:t>
                      </a:r>
                      <a:endParaRPr lang="cs-CZ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mléko</a:t>
                      </a:r>
                      <a:endParaRPr lang="cs-CZ" sz="2400" dirty="0"/>
                    </a:p>
                  </a:txBody>
                  <a:tcPr anchor="ctr"/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rampouch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led (voda)</a:t>
                      </a:r>
                      <a:endParaRPr lang="cs-CZ" sz="2400" b="1" dirty="0"/>
                    </a:p>
                  </a:txBody>
                  <a:tcPr anchor="ctr"/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kostka (těleso</a:t>
                      </a:r>
                      <a:r>
                        <a:rPr lang="cs-CZ" sz="2400" baseline="0" dirty="0" smtClean="0"/>
                        <a:t> tvaru </a:t>
                      </a:r>
                      <a:r>
                        <a:rPr lang="cs-CZ" sz="2400" dirty="0" smtClean="0"/>
                        <a:t>krychle)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dřevěná, z cukru, …</a:t>
                      </a:r>
                      <a:endParaRPr lang="cs-CZ" sz="2400" b="1" dirty="0"/>
                    </a:p>
                  </a:txBody>
                  <a:tcPr anchor="ctr"/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Látky a tělesa</a:t>
            </a:r>
            <a:endParaRPr lang="cs-CZ" dirty="0"/>
          </a:p>
        </p:txBody>
      </p:sp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785786" y="1357298"/>
          <a:ext cx="7572428" cy="46224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786214"/>
                <a:gridCol w="3786214"/>
              </a:tblGrid>
              <a:tr h="95040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těleso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látka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alobalová fólie 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hliník</a:t>
                      </a:r>
                      <a:endParaRPr lang="cs-CZ" sz="2400" b="1" dirty="0"/>
                    </a:p>
                  </a:txBody>
                  <a:tcPr anchor="ctr"/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např. „kopeček“</a:t>
                      </a:r>
                      <a:endParaRPr lang="cs-CZ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zmrzlina</a:t>
                      </a:r>
                      <a:endParaRPr lang="cs-CZ" sz="2400" dirty="0"/>
                    </a:p>
                  </a:txBody>
                  <a:tcPr anchor="ctr"/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„mléčný kvádr“ </a:t>
                      </a:r>
                      <a:r>
                        <a:rPr lang="cs-CZ" sz="1800" b="1" dirty="0" smtClean="0"/>
                        <a:t>(určený krabicí)</a:t>
                      </a:r>
                      <a:endParaRPr lang="cs-CZ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mléko</a:t>
                      </a:r>
                      <a:endParaRPr lang="cs-CZ" sz="2400" dirty="0"/>
                    </a:p>
                  </a:txBody>
                  <a:tcPr anchor="ctr"/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rampouch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led (voda)</a:t>
                      </a:r>
                      <a:endParaRPr lang="cs-CZ" sz="2400" b="1" dirty="0"/>
                    </a:p>
                  </a:txBody>
                  <a:tcPr anchor="ctr"/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kostka (těleso</a:t>
                      </a:r>
                      <a:r>
                        <a:rPr lang="cs-CZ" sz="2400" baseline="0" dirty="0" smtClean="0"/>
                        <a:t> tvaru </a:t>
                      </a:r>
                      <a:r>
                        <a:rPr lang="cs-CZ" sz="2400" dirty="0" smtClean="0"/>
                        <a:t>krychle)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dřevěná, z cukru, …</a:t>
                      </a:r>
                      <a:endParaRPr lang="cs-CZ" sz="2400" b="1" dirty="0"/>
                    </a:p>
                  </a:txBody>
                  <a:tcPr anchor="ctr"/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předmět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materiál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Látky: směsi a látky chemicky čisté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43444"/>
          </a:xfrm>
        </p:spPr>
        <p:txBody>
          <a:bodyPr>
            <a:normAutofit/>
          </a:bodyPr>
          <a:lstStyle/>
          <a:p>
            <a:r>
              <a:rPr lang="cs-CZ" dirty="0" smtClean="0"/>
              <a:t>Většina látek kolem nás jsou směsi.</a:t>
            </a:r>
          </a:p>
          <a:p>
            <a:r>
              <a:rPr lang="cs-CZ" b="1" dirty="0" smtClean="0"/>
              <a:t>Směs</a:t>
            </a:r>
            <a:r>
              <a:rPr lang="cs-CZ" dirty="0" smtClean="0"/>
              <a:t> je soustava dvou nebo více chemicky čistých látek.</a:t>
            </a:r>
          </a:p>
          <a:p>
            <a:pPr lvl="1"/>
            <a:r>
              <a:rPr lang="cs-CZ" dirty="0" smtClean="0"/>
              <a:t>Součásti směsi = </a:t>
            </a:r>
            <a:r>
              <a:rPr lang="cs-CZ" b="1" i="1" dirty="0" smtClean="0"/>
              <a:t>složky směsi</a:t>
            </a:r>
            <a:r>
              <a:rPr lang="cs-CZ" dirty="0" smtClean="0"/>
              <a:t>.</a:t>
            </a:r>
          </a:p>
          <a:p>
            <a:r>
              <a:rPr lang="cs-CZ" b="1" dirty="0" smtClean="0"/>
              <a:t>Chemicky čistá látka </a:t>
            </a:r>
            <a:r>
              <a:rPr lang="cs-CZ" dirty="0" smtClean="0"/>
              <a:t>(stručně: </a:t>
            </a:r>
            <a:r>
              <a:rPr lang="cs-CZ" i="1" dirty="0" smtClean="0"/>
              <a:t>chemická látka</a:t>
            </a:r>
            <a:r>
              <a:rPr lang="cs-CZ" dirty="0" smtClean="0"/>
              <a:t>) je prvek nebo sloučenina.</a:t>
            </a:r>
          </a:p>
        </p:txBody>
      </p:sp>
      <p:sp>
        <p:nvSpPr>
          <p:cNvPr id="4" name="Volný tvar 3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Směs nebo chemicky čistá látka?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866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Do které z výše uvedených skupin patří následující příklad?</a:t>
            </a:r>
            <a:endParaRPr lang="cs-CZ" dirty="0"/>
          </a:p>
        </p:txBody>
      </p:sp>
      <p:pic>
        <p:nvPicPr>
          <p:cNvPr id="4" name="Obrázek 3" descr="Rapakivigranite_s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2500306"/>
            <a:ext cx="3643338" cy="364333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5720" y="4071942"/>
            <a:ext cx="207167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/>
              <a:t>žula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00826" y="2857496"/>
            <a:ext cx="2643174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směs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00826" y="3571876"/>
            <a:ext cx="2071670" cy="169277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400" i="1" dirty="0" smtClean="0"/>
              <a:t>složky:</a:t>
            </a:r>
          </a:p>
          <a:p>
            <a:pPr lvl="1">
              <a:buFont typeface="Arial" pitchFamily="34" charset="0"/>
              <a:buChar char="•"/>
            </a:pPr>
            <a:r>
              <a:rPr lang="cs-CZ" sz="2800" dirty="0" smtClean="0"/>
              <a:t> </a:t>
            </a:r>
            <a:r>
              <a:rPr lang="cs-CZ" sz="2400" dirty="0" smtClean="0"/>
              <a:t>živec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 slída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dirty="0" smtClean="0"/>
              <a:t>křemen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Směs nebo chemicky čistá látka?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866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Do které z výše uvedených skupin patří následující příklad?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4071942"/>
            <a:ext cx="2357454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/>
              <a:t>voda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15008" y="2857496"/>
            <a:ext cx="285748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chemická látka</a:t>
            </a:r>
            <a:endParaRPr lang="cs-CZ" sz="2800" b="1" dirty="0"/>
          </a:p>
        </p:txBody>
      </p:sp>
      <p:pic>
        <p:nvPicPr>
          <p:cNvPr id="7" name="Obrázek 6" descr="PICT0073-vod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2428868"/>
            <a:ext cx="2209800" cy="381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Směs nebo chemicky čistá látka?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866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Do které z výše uvedených skupin patří následující příklad?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4071942"/>
            <a:ext cx="207167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/>
              <a:t>krev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29322" y="2857496"/>
            <a:ext cx="207167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směs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29322" y="3571876"/>
            <a:ext cx="3214678" cy="200054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400" i="1" dirty="0" smtClean="0"/>
              <a:t>složky:</a:t>
            </a:r>
            <a:endParaRPr lang="cs-CZ" sz="2400" dirty="0" smtClean="0"/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 plazma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 červené krvinky 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dirty="0" smtClean="0"/>
              <a:t>bílé krvinky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dirty="0" smtClean="0"/>
              <a:t>krevní destičky</a:t>
            </a:r>
            <a:endParaRPr lang="cs-CZ" sz="2400" dirty="0"/>
          </a:p>
        </p:txBody>
      </p:sp>
      <p:pic>
        <p:nvPicPr>
          <p:cNvPr id="9" name="Obrázek 8" descr="krev-Bleeding_finger.jpg"/>
          <p:cNvPicPr>
            <a:picLocks noChangeAspect="1"/>
          </p:cNvPicPr>
          <p:nvPr/>
        </p:nvPicPr>
        <p:blipFill>
          <a:blip r:embed="rId3"/>
          <a:srcRect l="11519" r="4006"/>
          <a:stretch>
            <a:fillRect/>
          </a:stretch>
        </p:blipFill>
        <p:spPr>
          <a:xfrm>
            <a:off x="2571736" y="2857496"/>
            <a:ext cx="3143272" cy="27860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Směs nebo chemicky čistá látka?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866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Do které z výše uvedených skupin patří následující příklad?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3643314"/>
            <a:ext cx="2643206" cy="138499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/>
              <a:t>vodný roztok manganistanu draselného</a:t>
            </a:r>
            <a:endParaRPr lang="cs-CZ" sz="2800" b="1" baseline="-25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00826" y="2857496"/>
            <a:ext cx="207167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směs</a:t>
            </a:r>
            <a:endParaRPr lang="cs-CZ" sz="2800" b="1" dirty="0"/>
          </a:p>
        </p:txBody>
      </p:sp>
      <p:pic>
        <p:nvPicPr>
          <p:cNvPr id="9" name="Obrázek 8" descr="kmno4-roztok.png"/>
          <p:cNvPicPr>
            <a:picLocks noChangeAspect="1"/>
          </p:cNvPicPr>
          <p:nvPr/>
        </p:nvPicPr>
        <p:blipFill>
          <a:blip r:embed="rId3"/>
          <a:srcRect t="21382"/>
          <a:stretch>
            <a:fillRect/>
          </a:stretch>
        </p:blipFill>
        <p:spPr>
          <a:xfrm>
            <a:off x="3143240" y="2428868"/>
            <a:ext cx="2786082" cy="380499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5929322" y="3571876"/>
            <a:ext cx="2500330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400" i="1" dirty="0" smtClean="0"/>
              <a:t>složky:</a:t>
            </a:r>
            <a:endParaRPr lang="cs-CZ" sz="2400" dirty="0" smtClean="0"/>
          </a:p>
          <a:p>
            <a:pPr lvl="1">
              <a:buFont typeface="Arial" pitchFamily="34" charset="0"/>
              <a:buChar char="•"/>
            </a:pPr>
            <a:r>
              <a:rPr lang="cs-CZ" sz="2800" dirty="0" smtClean="0"/>
              <a:t> </a:t>
            </a:r>
            <a:r>
              <a:rPr lang="cs-CZ" sz="2400" dirty="0" smtClean="0"/>
              <a:t>voda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dirty="0" smtClean="0"/>
              <a:t>KMnO</a:t>
            </a:r>
            <a:r>
              <a:rPr lang="cs-CZ" sz="2400" baseline="-25000" dirty="0" smtClean="0"/>
              <a:t>4</a:t>
            </a: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Směs nebo chemicky čistá látka?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866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Do které z výše uvedených skupin patří následující příklad?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4071942"/>
            <a:ext cx="250033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/>
              <a:t>mléko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72198" y="2857496"/>
            <a:ext cx="207167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směs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72198" y="3571876"/>
            <a:ext cx="2071670" cy="24314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i="1" dirty="0" smtClean="0"/>
              <a:t>složky:</a:t>
            </a:r>
            <a:endParaRPr lang="cs-CZ" sz="2400" dirty="0" smtClean="0"/>
          </a:p>
          <a:p>
            <a:pPr lvl="1">
              <a:buFont typeface="Arial" pitchFamily="34" charset="0"/>
              <a:buChar char="•"/>
            </a:pPr>
            <a:r>
              <a:rPr lang="cs-CZ" sz="2800" dirty="0" smtClean="0"/>
              <a:t> </a:t>
            </a:r>
            <a:r>
              <a:rPr lang="cs-CZ" sz="2400" dirty="0" smtClean="0"/>
              <a:t>voda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 bílkoviny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 tuk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 laktóza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 popel </a:t>
            </a:r>
            <a:endParaRPr lang="cs-CZ" sz="2400" dirty="0"/>
          </a:p>
        </p:txBody>
      </p:sp>
      <p:pic>
        <p:nvPicPr>
          <p:cNvPr id="8" name="Obrázek 7" descr="mleko-sm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2214554"/>
            <a:ext cx="2641762" cy="39651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Směs nebo chemicky čistá látka?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866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Do které z výše uvedených skupin patří následující příklad?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4071942"/>
            <a:ext cx="207167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/>
              <a:t>papír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00826" y="2857496"/>
            <a:ext cx="207167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směs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00826" y="3571876"/>
            <a:ext cx="2643174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i="1" dirty="0" smtClean="0"/>
              <a:t>složky:</a:t>
            </a:r>
            <a:endParaRPr lang="cs-CZ" sz="2400" dirty="0" smtClean="0"/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 buničina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 dřevovina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 vláknina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 popř. i jiné</a:t>
            </a:r>
            <a:endParaRPr lang="cs-CZ" sz="2400" dirty="0"/>
          </a:p>
        </p:txBody>
      </p:sp>
      <p:pic>
        <p:nvPicPr>
          <p:cNvPr id="8" name="Obrázek 7" descr="papir-smes.jp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619362" y="2643182"/>
            <a:ext cx="3524274" cy="26432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Směs nebo chemicky čistá látka?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866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Do které z výše uvedených skupin patří následující příklad?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4071942"/>
            <a:ext cx="2286016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/>
              <a:t>polystyren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86512" y="2857496"/>
            <a:ext cx="285748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chemická látka</a:t>
            </a:r>
            <a:endParaRPr lang="cs-CZ" sz="2800" b="1" dirty="0"/>
          </a:p>
        </p:txBody>
      </p:sp>
      <p:pic>
        <p:nvPicPr>
          <p:cNvPr id="8" name="Obrázek 7" descr="PICT03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2786058"/>
            <a:ext cx="3238522" cy="24288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Směs nebo chemicky čistá látka?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866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Do které z výše uvedených skupin patří následující příklad?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4071942"/>
            <a:ext cx="2286016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/>
              <a:t>mosaz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86512" y="2857496"/>
            <a:ext cx="285748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směs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286512" y="3571876"/>
            <a:ext cx="2071670" cy="126188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400" i="1" dirty="0" smtClean="0"/>
              <a:t>složky:</a:t>
            </a:r>
            <a:endParaRPr lang="cs-CZ" sz="2400" dirty="0" smtClean="0"/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 měď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dirty="0" smtClean="0"/>
              <a:t>zinek</a:t>
            </a:r>
            <a:endParaRPr lang="cs-CZ" sz="2400" dirty="0"/>
          </a:p>
        </p:txBody>
      </p:sp>
      <p:pic>
        <p:nvPicPr>
          <p:cNvPr id="9" name="Obrázek 8" descr="mosaz-smes-slitin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2214554"/>
            <a:ext cx="3161132" cy="42148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Směs nebo chemicky čistá látka?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866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Do které z výše uvedených skupin patří následující příklad?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4071942"/>
            <a:ext cx="2286016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/>
              <a:t>zlato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86512" y="2857496"/>
            <a:ext cx="285748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chemická látka</a:t>
            </a:r>
          </a:p>
        </p:txBody>
      </p:sp>
      <p:pic>
        <p:nvPicPr>
          <p:cNvPr id="10" name="Obrázek 9" descr="600px-Gold-crystals-upr.jpg"/>
          <p:cNvPicPr>
            <a:picLocks noChangeAspect="1"/>
          </p:cNvPicPr>
          <p:nvPr/>
        </p:nvPicPr>
        <p:blipFill>
          <a:blip r:embed="rId3"/>
          <a:srcRect l="4891" t="2515" r="8695" b="9466"/>
          <a:stretch>
            <a:fillRect/>
          </a:stretch>
        </p:blipFill>
        <p:spPr>
          <a:xfrm>
            <a:off x="2714611" y="2857496"/>
            <a:ext cx="3396367" cy="22428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Směs nebo chemicky čistá látka?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866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Do které z výše uvedených skupin patří následující příklad?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4071942"/>
            <a:ext cx="2071670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/>
              <a:t>půda (zemina)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29322" y="2857496"/>
            <a:ext cx="207167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směs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29322" y="3571876"/>
            <a:ext cx="3214678" cy="236988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400" i="1" dirty="0" smtClean="0"/>
              <a:t>složky:</a:t>
            </a:r>
            <a:endParaRPr lang="cs-CZ" sz="2400" dirty="0" smtClean="0"/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 rašelina 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dirty="0" smtClean="0"/>
              <a:t>humus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dirty="0" smtClean="0"/>
              <a:t>základní živiny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dirty="0" smtClean="0"/>
              <a:t>stopové prvky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dirty="0" smtClean="0"/>
              <a:t>aj.</a:t>
            </a:r>
            <a:endParaRPr lang="cs-CZ" sz="2400" dirty="0"/>
          </a:p>
        </p:txBody>
      </p:sp>
      <p:pic>
        <p:nvPicPr>
          <p:cNvPr id="8" name="Obrázek 7" descr="hlina-sm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2928935"/>
            <a:ext cx="3143272" cy="23574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Směs nebo chemicky čistá látka?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866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Do které z výše uvedených skupin patří následující příklad?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4071942"/>
            <a:ext cx="235739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/>
              <a:t>mořská voda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29322" y="2857496"/>
            <a:ext cx="207167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směs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29322" y="3571876"/>
            <a:ext cx="3214678" cy="163121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400" i="1" dirty="0" smtClean="0"/>
              <a:t>složky:</a:t>
            </a:r>
            <a:endParaRPr lang="cs-CZ" sz="2400" dirty="0" smtClean="0"/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 voda 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dirty="0" smtClean="0"/>
              <a:t>soli (např. NaCl)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 aj.</a:t>
            </a:r>
            <a:endParaRPr lang="cs-CZ" sz="2400" dirty="0"/>
          </a:p>
        </p:txBody>
      </p:sp>
      <p:pic>
        <p:nvPicPr>
          <p:cNvPr id="9" name="Obrázek 8" descr="400px-morska_voda-up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7" y="2786058"/>
            <a:ext cx="3303837" cy="26843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Pamatujte si příklady: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směs</a:t>
            </a:r>
            <a:endParaRPr lang="cs-CZ" sz="32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chemicky čistá látka</a:t>
            </a:r>
            <a:endParaRPr lang="cs-CZ" sz="32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lvl="0">
              <a:buNone/>
            </a:pPr>
            <a:r>
              <a:rPr lang="cs-CZ" sz="3200" dirty="0" smtClean="0">
                <a:solidFill>
                  <a:prstClr val="black"/>
                </a:solidFill>
              </a:rPr>
              <a:t>např. </a:t>
            </a:r>
            <a:r>
              <a:rPr lang="cs-CZ" sz="3200" b="1" i="1" dirty="0" smtClean="0">
                <a:solidFill>
                  <a:prstClr val="black"/>
                </a:solidFill>
              </a:rPr>
              <a:t>zlato, voda, chlorid sodný, kyselina dusičná, kyslík, dusík, oxid uhličitý, …</a:t>
            </a:r>
            <a:r>
              <a:rPr lang="cs-CZ" sz="3200" dirty="0" smtClean="0">
                <a:solidFill>
                  <a:prstClr val="black"/>
                </a:solidFill>
              </a:rPr>
              <a:t>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200" dirty="0" smtClean="0"/>
              <a:t>např. </a:t>
            </a:r>
            <a:r>
              <a:rPr lang="cs-CZ" sz="3200" b="1" i="1" dirty="0" smtClean="0"/>
              <a:t>žula</a:t>
            </a:r>
            <a:r>
              <a:rPr lang="cs-CZ" sz="3200" dirty="0" smtClean="0"/>
              <a:t> </a:t>
            </a:r>
          </a:p>
          <a:p>
            <a:pPr lvl="1">
              <a:buNone/>
            </a:pPr>
            <a:r>
              <a:rPr lang="cs-CZ" sz="2400" dirty="0" smtClean="0"/>
              <a:t>složky: </a:t>
            </a:r>
          </a:p>
          <a:p>
            <a:pPr lvl="2">
              <a:buFont typeface="Wingdings" pitchFamily="2" charset="2"/>
              <a:buChar char="Ø"/>
            </a:pPr>
            <a:r>
              <a:rPr lang="cs-CZ" sz="2400" dirty="0" smtClean="0"/>
              <a:t> živec</a:t>
            </a:r>
          </a:p>
          <a:p>
            <a:pPr lvl="2">
              <a:buFont typeface="Wingdings" pitchFamily="2" charset="2"/>
              <a:buChar char="Ø"/>
            </a:pPr>
            <a:r>
              <a:rPr lang="cs-CZ" sz="2400" dirty="0" smtClean="0"/>
              <a:t> slída</a:t>
            </a:r>
          </a:p>
          <a:p>
            <a:pPr lvl="2">
              <a:buFont typeface="Wingdings" pitchFamily="2" charset="2"/>
              <a:buChar char="Ø"/>
            </a:pPr>
            <a:r>
              <a:rPr lang="cs-CZ" sz="2400" dirty="0" smtClean="0"/>
              <a:t> křemen </a:t>
            </a:r>
          </a:p>
          <a:p>
            <a:pPr>
              <a:buNone/>
            </a:pPr>
            <a:r>
              <a:rPr lang="cs-CZ" sz="3200" dirty="0" smtClean="0"/>
              <a:t>např. </a:t>
            </a:r>
            <a:r>
              <a:rPr lang="cs-CZ" sz="3200" b="1" i="1" dirty="0" smtClean="0"/>
              <a:t>mosaz</a:t>
            </a:r>
            <a:r>
              <a:rPr lang="cs-CZ" sz="3200" dirty="0" smtClean="0"/>
              <a:t> </a:t>
            </a:r>
          </a:p>
          <a:p>
            <a:pPr lvl="1">
              <a:buNone/>
            </a:pPr>
            <a:r>
              <a:rPr lang="cs-CZ" sz="2400" dirty="0" smtClean="0"/>
              <a:t>složky: </a:t>
            </a:r>
          </a:p>
          <a:p>
            <a:pPr lvl="2">
              <a:buFont typeface="Wingdings" pitchFamily="2" charset="2"/>
              <a:buChar char="Ø"/>
            </a:pPr>
            <a:r>
              <a:rPr lang="cs-CZ" sz="2400" dirty="0" smtClean="0"/>
              <a:t> měď</a:t>
            </a:r>
          </a:p>
          <a:p>
            <a:pPr lvl="2">
              <a:buFont typeface="Wingdings" pitchFamily="2" charset="2"/>
              <a:buChar char="Ø"/>
            </a:pPr>
            <a:r>
              <a:rPr lang="cs-CZ" sz="2400" dirty="0" smtClean="0"/>
              <a:t> zinek</a:t>
            </a:r>
            <a:endParaRPr lang="cs-CZ" sz="2400" dirty="0"/>
          </a:p>
        </p:txBody>
      </p:sp>
      <p:sp>
        <p:nvSpPr>
          <p:cNvPr id="7" name="Volný tvar 6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 build="p"/>
      <p:bldP spid="8" grpId="0" build="p"/>
      <p:bldP spid="9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směsí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257295"/>
          </a:xfrm>
        </p:spPr>
        <p:txBody>
          <a:bodyPr/>
          <a:lstStyle/>
          <a:p>
            <a:r>
              <a:rPr lang="cs-CZ" dirty="0" smtClean="0"/>
              <a:t>Podle možnosti </a:t>
            </a:r>
            <a:r>
              <a:rPr lang="cs-CZ" i="1" dirty="0" smtClean="0"/>
              <a:t>rozlišit jednotlivé složky směsi </a:t>
            </a:r>
            <a:r>
              <a:rPr lang="cs-CZ" dirty="0" smtClean="0"/>
              <a:t>dělíme směsi na:</a:t>
            </a:r>
          </a:p>
          <a:p>
            <a:pPr lvl="1">
              <a:buNone/>
            </a:pPr>
            <a:endParaRPr lang="cs-CZ" dirty="0"/>
          </a:p>
        </p:txBody>
      </p:sp>
      <p:sp>
        <p:nvSpPr>
          <p:cNvPr id="6" name="Zástupný symbol pro obsah 8"/>
          <p:cNvSpPr txBox="1">
            <a:spLocks/>
          </p:cNvSpPr>
          <p:nvPr/>
        </p:nvSpPr>
        <p:spPr>
          <a:xfrm>
            <a:off x="457200" y="2786057"/>
            <a:ext cx="4040188" cy="334010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obsah 8"/>
          <p:cNvSpPr txBox="1">
            <a:spLocks/>
          </p:cNvSpPr>
          <p:nvPr/>
        </p:nvSpPr>
        <p:spPr>
          <a:xfrm>
            <a:off x="1285852" y="2643181"/>
            <a:ext cx="3211536" cy="348298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homogenní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8" name="Zástupný symbol pro obsah 8"/>
          <p:cNvSpPr txBox="1">
            <a:spLocks/>
          </p:cNvSpPr>
          <p:nvPr/>
        </p:nvSpPr>
        <p:spPr>
          <a:xfrm>
            <a:off x="5072066" y="2643182"/>
            <a:ext cx="3211536" cy="348298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heterogenní</a:t>
            </a:r>
          </a:p>
        </p:txBody>
      </p:sp>
      <p:pic>
        <p:nvPicPr>
          <p:cNvPr id="9" name="Obrázek 8" descr="kmno4-roztok.png"/>
          <p:cNvPicPr>
            <a:picLocks noChangeAspect="1"/>
          </p:cNvPicPr>
          <p:nvPr/>
        </p:nvPicPr>
        <p:blipFill>
          <a:blip r:embed="rId3"/>
          <a:srcRect t="19739"/>
          <a:stretch>
            <a:fillRect/>
          </a:stretch>
        </p:blipFill>
        <p:spPr>
          <a:xfrm>
            <a:off x="714348" y="3929066"/>
            <a:ext cx="1666667" cy="2323734"/>
          </a:xfrm>
          <a:prstGeom prst="rect">
            <a:avLst/>
          </a:prstGeom>
        </p:spPr>
      </p:pic>
      <p:pic>
        <p:nvPicPr>
          <p:cNvPr id="10" name="Obrázek 9" descr="mosaz-smes-slitina.jpg"/>
          <p:cNvPicPr>
            <a:picLocks noChangeAspect="1"/>
          </p:cNvPicPr>
          <p:nvPr/>
        </p:nvPicPr>
        <p:blipFill>
          <a:blip r:embed="rId4" cstate="print"/>
          <a:srcRect t="27083" b="10416"/>
          <a:stretch>
            <a:fillRect/>
          </a:stretch>
        </p:blipFill>
        <p:spPr>
          <a:xfrm>
            <a:off x="2643174" y="3429000"/>
            <a:ext cx="2143125" cy="178595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428596" y="3429000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např. roztoky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643174" y="5143512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nebo slitiny</a:t>
            </a:r>
            <a:endParaRPr lang="cs-CZ" sz="2800" dirty="0"/>
          </a:p>
        </p:txBody>
      </p:sp>
      <p:pic>
        <p:nvPicPr>
          <p:cNvPr id="14" name="Obrázek 13" descr="Rapakivigranite_ss.jpg"/>
          <p:cNvPicPr>
            <a:picLocks noChangeAspect="1"/>
          </p:cNvPicPr>
          <p:nvPr/>
        </p:nvPicPr>
        <p:blipFill>
          <a:blip r:embed="rId5"/>
          <a:srcRect b="21249"/>
          <a:stretch>
            <a:fillRect/>
          </a:stretch>
        </p:blipFill>
        <p:spPr>
          <a:xfrm>
            <a:off x="5429256" y="3429000"/>
            <a:ext cx="2540000" cy="2000264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5572132" y="5429264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např. žula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8" grpId="0"/>
      <p:bldP spid="12" grpId="0"/>
      <p:bldP spid="13" grpId="0"/>
      <p:bldP spid="1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směsí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257295"/>
          </a:xfrm>
        </p:spPr>
        <p:txBody>
          <a:bodyPr/>
          <a:lstStyle/>
          <a:p>
            <a:r>
              <a:rPr lang="cs-CZ" dirty="0" smtClean="0"/>
              <a:t>Podle možnosti rozlišit jednotlivé složky směsi dělíme směsi na:</a:t>
            </a:r>
          </a:p>
          <a:p>
            <a:pPr lvl="1">
              <a:buNone/>
            </a:pPr>
            <a:endParaRPr lang="cs-CZ" dirty="0"/>
          </a:p>
        </p:txBody>
      </p:sp>
      <p:sp>
        <p:nvSpPr>
          <p:cNvPr id="6" name="Zástupný symbol pro obsah 8"/>
          <p:cNvSpPr txBox="1">
            <a:spLocks/>
          </p:cNvSpPr>
          <p:nvPr/>
        </p:nvSpPr>
        <p:spPr>
          <a:xfrm>
            <a:off x="457200" y="2786057"/>
            <a:ext cx="4040188" cy="334010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obsah 8"/>
          <p:cNvSpPr txBox="1">
            <a:spLocks/>
          </p:cNvSpPr>
          <p:nvPr/>
        </p:nvSpPr>
        <p:spPr>
          <a:xfrm>
            <a:off x="1285852" y="2643181"/>
            <a:ext cx="3211536" cy="348298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homogenní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8" name="Zástupný symbol pro obsah 8"/>
          <p:cNvSpPr txBox="1">
            <a:spLocks/>
          </p:cNvSpPr>
          <p:nvPr/>
        </p:nvSpPr>
        <p:spPr>
          <a:xfrm>
            <a:off x="5072066" y="2643182"/>
            <a:ext cx="3211536" cy="348298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heterogenní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1571604" y="3143248"/>
            <a:ext cx="292895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/>
              <a:t>např. roztoky</a:t>
            </a:r>
          </a:p>
          <a:p>
            <a:pPr marL="0" lvl="1">
              <a:buFont typeface="Arial" pitchFamily="34" charset="0"/>
              <a:buChar char="•"/>
            </a:pPr>
            <a:r>
              <a:rPr lang="cs-CZ" sz="2800" dirty="0" smtClean="0"/>
              <a:t> slaná voda</a:t>
            </a:r>
          </a:p>
          <a:p>
            <a:pPr marL="0" lvl="1">
              <a:buFont typeface="Arial" pitchFamily="34" charset="0"/>
              <a:buChar char="•"/>
            </a:pPr>
            <a:r>
              <a:rPr lang="cs-CZ" sz="2800" dirty="0" smtClean="0"/>
              <a:t> etanol ve vodě</a:t>
            </a:r>
          </a:p>
          <a:p>
            <a:r>
              <a:rPr lang="cs-CZ" sz="2800" i="1" dirty="0" smtClean="0"/>
              <a:t>nebo slitiny</a:t>
            </a:r>
          </a:p>
          <a:p>
            <a:pPr marL="0" lvl="1">
              <a:buFont typeface="Arial" pitchFamily="34" charset="0"/>
              <a:buChar char="•"/>
            </a:pPr>
            <a:r>
              <a:rPr lang="cs-CZ" sz="2800" dirty="0" smtClean="0"/>
              <a:t> mosaz</a:t>
            </a:r>
          </a:p>
          <a:p>
            <a:pPr marL="0" lvl="1">
              <a:buFont typeface="Arial" pitchFamily="34" charset="0"/>
              <a:buChar char="•"/>
            </a:pPr>
            <a:r>
              <a:rPr lang="cs-CZ" sz="2800" dirty="0" smtClean="0"/>
              <a:t> ocel</a:t>
            </a:r>
          </a:p>
          <a:p>
            <a:r>
              <a:rPr lang="cs-CZ" sz="2800" i="1" dirty="0" smtClean="0"/>
              <a:t>aj.</a:t>
            </a:r>
          </a:p>
          <a:p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357818" y="3143248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např. žula</a:t>
            </a:r>
            <a:endParaRPr lang="cs-CZ" sz="2800" dirty="0"/>
          </a:p>
        </p:txBody>
      </p:sp>
      <p:sp>
        <p:nvSpPr>
          <p:cNvPr id="9" name="Volný tvar 8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Dělení směsí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6" name="Zástupný symbol pro obsah 8"/>
          <p:cNvSpPr txBox="1">
            <a:spLocks/>
          </p:cNvSpPr>
          <p:nvPr/>
        </p:nvSpPr>
        <p:spPr>
          <a:xfrm>
            <a:off x="457200" y="2786057"/>
            <a:ext cx="4040188" cy="334010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obsah 8"/>
          <p:cNvSpPr txBox="1">
            <a:spLocks/>
          </p:cNvSpPr>
          <p:nvPr/>
        </p:nvSpPr>
        <p:spPr>
          <a:xfrm>
            <a:off x="1285852" y="2643181"/>
            <a:ext cx="3211536" cy="348298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homogenní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jednotlivé složky </a:t>
            </a:r>
            <a:r>
              <a:rPr kumimoji="0" lang="cs-CZ" sz="2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nelze rozlišit ani pod mikroskopem </a:t>
            </a:r>
            <a:endParaRPr kumimoji="0" lang="cs-CZ" sz="28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obsah 8"/>
          <p:cNvSpPr txBox="1">
            <a:spLocks/>
          </p:cNvSpPr>
          <p:nvPr/>
        </p:nvSpPr>
        <p:spPr>
          <a:xfrm>
            <a:off x="5072066" y="2643182"/>
            <a:ext cx="3211536" cy="348298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heterogenní</a:t>
            </a:r>
          </a:p>
          <a:p>
            <a:pPr marL="742950" lvl="1" indent="-285750">
              <a:spcBef>
                <a:spcPct val="20000"/>
              </a:spcBef>
              <a:defRPr/>
            </a:pPr>
            <a:r>
              <a:rPr lang="cs-CZ" sz="2800" dirty="0" smtClean="0">
                <a:solidFill>
                  <a:prstClr val="black"/>
                </a:solidFill>
              </a:rPr>
              <a:t>jednotlivé složky lze rozlišit okem </a:t>
            </a:r>
          </a:p>
          <a:p>
            <a:pPr marL="742950" lvl="1" indent="-285750">
              <a:spcBef>
                <a:spcPct val="20000"/>
              </a:spcBef>
              <a:defRPr/>
            </a:pPr>
            <a:r>
              <a:rPr lang="cs-CZ" sz="2800" dirty="0" smtClean="0">
                <a:solidFill>
                  <a:prstClr val="black"/>
                </a:solidFill>
              </a:rPr>
              <a:t>nebo pod mikroskopem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Volný tvar 8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Koloidy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/>
              <a:t>zvláštní druh </a:t>
            </a:r>
            <a:r>
              <a:rPr lang="cs-CZ" dirty="0" smtClean="0"/>
              <a:t>heterogenních směsí</a:t>
            </a:r>
          </a:p>
          <a:p>
            <a:r>
              <a:rPr lang="cs-CZ" b="1" dirty="0" smtClean="0"/>
              <a:t>Koloidy</a:t>
            </a:r>
            <a:r>
              <a:rPr lang="cs-CZ" dirty="0" smtClean="0"/>
              <a:t> neboli </a:t>
            </a:r>
            <a:r>
              <a:rPr lang="cs-CZ" b="1" dirty="0" smtClean="0"/>
              <a:t>koloidní soustavy/směsi</a:t>
            </a:r>
          </a:p>
          <a:p>
            <a:r>
              <a:rPr lang="cs-CZ" dirty="0" smtClean="0"/>
              <a:t>Jednotlivé </a:t>
            </a:r>
            <a:r>
              <a:rPr lang="cs-CZ" i="1" dirty="0" smtClean="0"/>
              <a:t>složky lze rozlišit až mikroskopem</a:t>
            </a:r>
          </a:p>
          <a:p>
            <a:r>
              <a:rPr lang="cs-CZ" i="1" dirty="0" smtClean="0"/>
              <a:t>příklad: rozmíchaný vaječný bílek ve vodě</a:t>
            </a:r>
          </a:p>
          <a:p>
            <a:r>
              <a:rPr lang="cs-CZ" i="1" dirty="0" smtClean="0"/>
              <a:t>velikost rozptýlených částic: </a:t>
            </a:r>
            <a:r>
              <a:rPr lang="cs-CZ" b="1" i="1" dirty="0" smtClean="0"/>
              <a:t>10</a:t>
            </a:r>
            <a:r>
              <a:rPr lang="cs-CZ" b="1" i="1" baseline="30000" dirty="0" smtClean="0"/>
              <a:t>-7</a:t>
            </a:r>
            <a:r>
              <a:rPr lang="cs-CZ" b="1" i="1" dirty="0" smtClean="0"/>
              <a:t> – 10</a:t>
            </a:r>
            <a:r>
              <a:rPr lang="cs-CZ" b="1" i="1" baseline="30000" dirty="0" smtClean="0"/>
              <a:t>-9</a:t>
            </a:r>
            <a:r>
              <a:rPr lang="cs-CZ" b="1" i="1" dirty="0" smtClean="0"/>
              <a:t> m</a:t>
            </a:r>
          </a:p>
          <a:p>
            <a:pPr>
              <a:buNone/>
            </a:pPr>
            <a:endParaRPr lang="cs-CZ" dirty="0" smtClean="0"/>
          </a:p>
        </p:txBody>
      </p:sp>
      <p:sp>
        <p:nvSpPr>
          <p:cNvPr id="4" name="Volný tvar 3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Příklady koloidů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4071942"/>
            <a:ext cx="250033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/>
              <a:t>mléko</a:t>
            </a:r>
            <a:endParaRPr lang="cs-CZ" sz="2800" b="1" dirty="0"/>
          </a:p>
        </p:txBody>
      </p:sp>
      <p:pic>
        <p:nvPicPr>
          <p:cNvPr id="8" name="Obrázek 7" descr="mleko-sm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1354596"/>
            <a:ext cx="3214710" cy="4825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Příklady koloidů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4071942"/>
            <a:ext cx="250033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/>
              <a:t>šlehačka</a:t>
            </a:r>
            <a:endParaRPr lang="cs-CZ" sz="2800" b="1" dirty="0"/>
          </a:p>
        </p:txBody>
      </p:sp>
      <p:pic>
        <p:nvPicPr>
          <p:cNvPr id="11" name="Obrázek 10" descr="slehacka.jpg"/>
          <p:cNvPicPr>
            <a:picLocks noChangeAspect="1"/>
          </p:cNvPicPr>
          <p:nvPr/>
        </p:nvPicPr>
        <p:blipFill>
          <a:blip r:embed="rId3">
            <a:lum bright="10000" contrast="10000"/>
          </a:blip>
          <a:stretch>
            <a:fillRect/>
          </a:stretch>
        </p:blipFill>
        <p:spPr>
          <a:xfrm>
            <a:off x="3000364" y="1928802"/>
            <a:ext cx="3786214" cy="42337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Příklady koloidů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4071942"/>
            <a:ext cx="2786050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/>
              <a:t>kouř </a:t>
            </a:r>
          </a:p>
          <a:p>
            <a:pPr algn="r"/>
            <a:r>
              <a:rPr lang="cs-CZ" sz="2800" dirty="0" smtClean="0"/>
              <a:t>a </a:t>
            </a:r>
            <a:r>
              <a:rPr lang="cs-CZ" sz="2800" b="1" dirty="0" smtClean="0"/>
              <a:t>dým</a:t>
            </a:r>
            <a:endParaRPr lang="cs-CZ" sz="2800" b="1" dirty="0"/>
          </a:p>
        </p:txBody>
      </p:sp>
      <p:pic>
        <p:nvPicPr>
          <p:cNvPr id="7" name="Obrázek 6" descr="320px-Wildfiretopanga.jp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2857488" y="1785926"/>
            <a:ext cx="5435610" cy="4397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Příklady koloidů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4071942"/>
            <a:ext cx="2786050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/>
              <a:t>mlha </a:t>
            </a:r>
          </a:p>
          <a:p>
            <a:pPr algn="r"/>
            <a:endParaRPr lang="cs-CZ" sz="2800" b="1" dirty="0"/>
          </a:p>
        </p:txBody>
      </p:sp>
      <p:pic>
        <p:nvPicPr>
          <p:cNvPr id="8" name="Obrázek 7" descr="rannimlha-volne_dilo.jpg"/>
          <p:cNvPicPr>
            <a:picLocks noChangeAspect="1"/>
          </p:cNvPicPr>
          <p:nvPr/>
        </p:nvPicPr>
        <p:blipFill>
          <a:blip r:embed="rId3">
            <a:lum bright="10000" contrast="10000"/>
          </a:blip>
          <a:stretch>
            <a:fillRect/>
          </a:stretch>
        </p:blipFill>
        <p:spPr>
          <a:xfrm>
            <a:off x="2928926" y="1928802"/>
            <a:ext cx="5359539" cy="4242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Koloidy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00034" y="1428736"/>
          <a:ext cx="8286808" cy="507494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214446"/>
                <a:gridCol w="1000132"/>
                <a:gridCol w="3643338"/>
                <a:gridCol w="2428892"/>
              </a:tblGrid>
              <a:tr h="571504"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typ</a:t>
                      </a:r>
                      <a:endParaRPr lang="cs-CZ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charakteristika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příklad</a:t>
                      </a:r>
                      <a:endParaRPr lang="cs-CZ" sz="2400" dirty="0"/>
                    </a:p>
                  </a:txBody>
                  <a:tcPr anchor="ctr"/>
                </a:tc>
              </a:tr>
              <a:tr h="571504"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suspenze</a:t>
                      </a:r>
                      <a:endParaRPr lang="cs-CZ" sz="2400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pevná</a:t>
                      </a:r>
                      <a:r>
                        <a:rPr lang="cs-CZ" sz="2400" baseline="0" dirty="0" smtClean="0"/>
                        <a:t> látka v kapalině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křída ve</a:t>
                      </a:r>
                      <a:r>
                        <a:rPr lang="cs-CZ" sz="2400" baseline="0" dirty="0" smtClean="0"/>
                        <a:t> vodě</a:t>
                      </a:r>
                      <a:endParaRPr lang="cs-CZ" sz="2400" dirty="0"/>
                    </a:p>
                  </a:txBody>
                  <a:tcPr anchor="ctr"/>
                </a:tc>
              </a:tr>
              <a:tr h="571504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/>
                        <a:t>emulze</a:t>
                      </a:r>
                      <a:endParaRPr lang="cs-CZ" sz="2400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směs nemísitelných</a:t>
                      </a:r>
                      <a:r>
                        <a:rPr lang="cs-CZ" sz="2400" baseline="0" dirty="0" smtClean="0"/>
                        <a:t> kapalin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olej ve vodě</a:t>
                      </a:r>
                      <a:endParaRPr lang="cs-CZ" sz="2400" dirty="0"/>
                    </a:p>
                  </a:txBody>
                  <a:tcPr anchor="ctr"/>
                </a:tc>
              </a:tr>
              <a:tr h="57150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pěna</a:t>
                      </a:r>
                      <a:endParaRPr lang="cs-CZ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částečky plynu</a:t>
                      </a:r>
                      <a:r>
                        <a:rPr lang="cs-CZ" sz="2400" baseline="0" dirty="0" smtClean="0"/>
                        <a:t> v kapalině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mýdlo/jar ve vodě</a:t>
                      </a:r>
                      <a:endParaRPr lang="cs-CZ" sz="2400" dirty="0"/>
                    </a:p>
                  </a:txBody>
                  <a:tcPr anchor="ctr"/>
                </a:tc>
              </a:tr>
              <a:tr h="571504"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pevná pěna</a:t>
                      </a:r>
                      <a:endParaRPr lang="cs-CZ" sz="2400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částečky plynu</a:t>
                      </a:r>
                      <a:r>
                        <a:rPr lang="cs-CZ" sz="2400" baseline="0" dirty="0" smtClean="0"/>
                        <a:t> v pevné l.</a:t>
                      </a:r>
                      <a:endParaRPr lang="cs-CZ" sz="2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-</a:t>
                      </a:r>
                      <a:endParaRPr lang="cs-CZ" sz="2400" dirty="0"/>
                    </a:p>
                  </a:txBody>
                  <a:tcPr anchor="ctr"/>
                </a:tc>
              </a:tr>
              <a:tr h="571504">
                <a:tc rowSpan="3">
                  <a:txBody>
                    <a:bodyPr/>
                    <a:lstStyle/>
                    <a:p>
                      <a:pPr algn="ctr"/>
                      <a:r>
                        <a:rPr kumimoji="0" lang="cs-CZ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aerosol</a:t>
                      </a:r>
                      <a:endParaRPr lang="cs-CZ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mlha</a:t>
                      </a:r>
                      <a:endParaRPr lang="cs-CZ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kapky rozptýlené v plynu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drobné kapky vody ve vzduchu</a:t>
                      </a:r>
                      <a:endParaRPr lang="cs-CZ" sz="2400" dirty="0"/>
                    </a:p>
                  </a:txBody>
                  <a:tcPr anchor="ctr"/>
                </a:tc>
              </a:tr>
              <a:tr h="571504">
                <a:tc vMerge="1"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dým</a:t>
                      </a:r>
                      <a:endParaRPr lang="cs-CZ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částečky pevné látky rozptýlené</a:t>
                      </a:r>
                      <a:r>
                        <a:rPr lang="cs-CZ" sz="2400" baseline="0" dirty="0" smtClean="0"/>
                        <a:t> v plynu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prachové</a:t>
                      </a:r>
                      <a:r>
                        <a:rPr lang="cs-CZ" sz="2400" baseline="0" dirty="0" smtClean="0"/>
                        <a:t> částice ve vzduchu</a:t>
                      </a:r>
                      <a:endParaRPr lang="cs-CZ" sz="2400" dirty="0"/>
                    </a:p>
                  </a:txBody>
                  <a:tcPr anchor="ctr"/>
                </a:tc>
              </a:tr>
              <a:tr h="571504">
                <a:tc vMerge="1"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/>
                        <a:t>kouř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kap. a pevná</a:t>
                      </a:r>
                      <a:r>
                        <a:rPr lang="cs-CZ" sz="2400" baseline="0" dirty="0" smtClean="0"/>
                        <a:t> l. v plynu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kouř </a:t>
                      </a:r>
                      <a:endParaRPr lang="cs-CZ" sz="24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Volný tvar 6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Látky chemicky čisté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43444"/>
          </a:xfrm>
        </p:spPr>
        <p:txBody>
          <a:bodyPr>
            <a:normAutofit/>
          </a:bodyPr>
          <a:lstStyle/>
          <a:p>
            <a:r>
              <a:rPr lang="cs-CZ" dirty="0" smtClean="0"/>
              <a:t>Chemicky čisté látky mají konstantní složení </a:t>
            </a:r>
          </a:p>
          <a:p>
            <a:pPr lvl="1"/>
            <a:r>
              <a:rPr lang="cs-CZ" i="1" dirty="0" smtClean="0"/>
              <a:t>prvek</a:t>
            </a:r>
            <a:r>
              <a:rPr lang="cs-CZ" dirty="0" smtClean="0"/>
              <a:t> je popsán </a:t>
            </a:r>
            <a:r>
              <a:rPr lang="cs-CZ" b="1" dirty="0" smtClean="0"/>
              <a:t>značkou</a:t>
            </a:r>
            <a:r>
              <a:rPr lang="cs-CZ" dirty="0" smtClean="0"/>
              <a:t>, </a:t>
            </a:r>
          </a:p>
          <a:p>
            <a:pPr lvl="1"/>
            <a:r>
              <a:rPr lang="cs-CZ" i="1" dirty="0" smtClean="0"/>
              <a:t>složení sloučeniny</a:t>
            </a:r>
            <a:r>
              <a:rPr lang="cs-CZ" dirty="0" smtClean="0"/>
              <a:t> vyjadřuje jeho </a:t>
            </a:r>
            <a:r>
              <a:rPr lang="cs-CZ" b="1" dirty="0" smtClean="0"/>
              <a:t>chemický vzorec</a:t>
            </a:r>
            <a:r>
              <a:rPr lang="cs-CZ" dirty="0" smtClean="0"/>
              <a:t>. </a:t>
            </a:r>
            <a:endParaRPr lang="cs-CZ" dirty="0"/>
          </a:p>
        </p:txBody>
      </p:sp>
      <p:sp>
        <p:nvSpPr>
          <p:cNvPr id="4" name="Volný tvar 3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Látky chemicky čisté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1900222" cy="614354"/>
          </a:xfrm>
        </p:spPr>
        <p:txBody>
          <a:bodyPr/>
          <a:lstStyle/>
          <a:p>
            <a:r>
              <a:rPr lang="cs-CZ" dirty="0" smtClean="0"/>
              <a:t>PRVKY</a:t>
            </a:r>
            <a:endParaRPr lang="cs-CZ" dirty="0"/>
          </a:p>
        </p:txBody>
      </p:sp>
      <p:pic>
        <p:nvPicPr>
          <p:cNvPr id="3075" name="Picture 3" descr="C:\Documents and Settings\Rodina\Dokumenty\2012_2013-hanicka_souhrn\2012_2013-skol_rok-hagla\che-sablony_20ks\sablony-VY_32_INOVACE_01-20\VY_1-obrazky\200dpi-Toi_250kg_gold_ba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2857496"/>
            <a:ext cx="2093913" cy="2743200"/>
          </a:xfrm>
          <a:prstGeom prst="rect">
            <a:avLst/>
          </a:prstGeom>
          <a:noFill/>
        </p:spPr>
      </p:pic>
      <p:pic>
        <p:nvPicPr>
          <p:cNvPr id="3077" name="Picture 5" descr="C:\Documents and Settings\Rodina\Dokumenty\2012_2013-hanicka_souhrn\2012_2013-skol_rok-hagla\che-sablony_20ks\sablony-VY_32_INOVACE_01-20\VY_1-obrazky\Nitrogen_cycle_cs.svg.png"/>
          <p:cNvPicPr>
            <a:picLocks noChangeAspect="1" noChangeArrowheads="1"/>
          </p:cNvPicPr>
          <p:nvPr/>
        </p:nvPicPr>
        <p:blipFill>
          <a:blip r:embed="rId4"/>
          <a:srcRect r="12887" b="60843"/>
          <a:stretch>
            <a:fillRect/>
          </a:stretch>
        </p:blipFill>
        <p:spPr bwMode="auto">
          <a:xfrm>
            <a:off x="4071934" y="4000504"/>
            <a:ext cx="4000528" cy="2015418"/>
          </a:xfrm>
          <a:prstGeom prst="rect">
            <a:avLst/>
          </a:prstGeom>
          <a:noFill/>
        </p:spPr>
      </p:pic>
      <p:pic>
        <p:nvPicPr>
          <p:cNvPr id="3076" name="Picture 4" descr="C:\Documents and Settings\Rodina\Dokumenty\2012_2013-hanicka_souhrn\2012_2013-skol_rok-hagla\che-sablony_20ks\sablony-VY_32_INOVACE_01-20\VY_1-obrazky\100dpi-Or_Venezuel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4612" y="1714488"/>
            <a:ext cx="2743200" cy="20574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571736" y="3571876"/>
            <a:ext cx="1214446" cy="123110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cs-CZ" sz="2400" b="1" dirty="0" smtClean="0"/>
              <a:t>ZLATO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cs-CZ" sz="4000" b="1" dirty="0" err="1" smtClean="0"/>
              <a:t>Ag</a:t>
            </a:r>
            <a:endParaRPr lang="cs-CZ" sz="4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215206" y="2857496"/>
            <a:ext cx="1214446" cy="123110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cs-CZ" sz="2400" b="1" dirty="0" smtClean="0"/>
              <a:t>DUSÍK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cs-CZ" sz="4000" b="1" dirty="0" smtClean="0"/>
              <a:t>N</a:t>
            </a:r>
            <a:r>
              <a:rPr lang="cs-CZ" sz="4000" b="1" baseline="-25000" dirty="0" smtClean="0"/>
              <a:t>2</a:t>
            </a:r>
            <a:endParaRPr lang="cs-CZ" sz="4000" b="1" baseline="-25000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642910" y="5786454"/>
            <a:ext cx="3214710" cy="6143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Uveďte další příklady!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Látky chemicky čisté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2900354" cy="614354"/>
          </a:xfrm>
        </p:spPr>
        <p:txBody>
          <a:bodyPr>
            <a:normAutofit/>
          </a:bodyPr>
          <a:lstStyle/>
          <a:p>
            <a:r>
              <a:rPr lang="cs-CZ" dirty="0" smtClean="0"/>
              <a:t>SLOUČENINY</a:t>
            </a:r>
            <a:endParaRPr lang="cs-CZ" dirty="0"/>
          </a:p>
        </p:txBody>
      </p:sp>
      <p:pic>
        <p:nvPicPr>
          <p:cNvPr id="4" name="Picture 2" descr="C:\Documents and Settings\Rodina\Dokumenty\2012_2013-hanicka_souhrn\2012_2013-skol_rok-hagla\che-sablony_20ks\sablony-VY_32_INOVACE_01-20\VY_1-obrazky\200dpi-Sugarcub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2428868"/>
            <a:ext cx="2428892" cy="182036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14348" y="4143380"/>
            <a:ext cx="2214578" cy="150810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cs-CZ" sz="2400" b="1" dirty="0" smtClean="0"/>
              <a:t>SACHARÓZA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cs-CZ" sz="2400" b="1" dirty="0" smtClean="0"/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cs-CZ" sz="2400" b="1" dirty="0"/>
          </a:p>
        </p:txBody>
      </p:sp>
      <p:pic>
        <p:nvPicPr>
          <p:cNvPr id="4098" name="Picture 2" descr="C:\Documents and Settings\Rodina\Dokumenty\2012_2013-hanicka_souhrn\2012_2013-skol_rok-hagla\che-sablony_20ks\sablony-VY_32_INOVACE_01-20\VY_1-obrazky\Saccharose2.svg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4643446"/>
            <a:ext cx="1785938" cy="921440"/>
          </a:xfrm>
          <a:prstGeom prst="rect">
            <a:avLst/>
          </a:prstGeom>
          <a:noFill/>
        </p:spPr>
      </p:pic>
      <p:pic>
        <p:nvPicPr>
          <p:cNvPr id="4099" name="Picture 3" descr="C:\Documents and Settings\Rodina\Dokumenty\2012_2013-hanicka_souhrn\2012_2013-skol_rok-hagla\che-sablony_20ks\sablony-VY_32_INOVACE_01-20\VY_1-obrazky\100dpi-Selpologn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8" y="1785926"/>
            <a:ext cx="2551115" cy="1914259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643438" y="1500174"/>
            <a:ext cx="1428760" cy="98488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cs-CZ" sz="2400" b="1" dirty="0" smtClean="0"/>
              <a:t>SŮL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cs-CZ" sz="2400" b="1" dirty="0" err="1" smtClean="0"/>
              <a:t>NaCl</a:t>
            </a:r>
            <a:endParaRPr lang="cs-CZ" sz="2400" b="1" dirty="0"/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1000100" y="5786454"/>
            <a:ext cx="3214710" cy="6143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Uveďte další příklady!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" name="Obrázek 12" descr="PICT0088-aqua_destilat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43372" y="3000372"/>
            <a:ext cx="1435100" cy="3175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5357818" y="4857760"/>
            <a:ext cx="2643206" cy="98488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cs-CZ" sz="2400" b="1" dirty="0" smtClean="0"/>
              <a:t>destilovaná VODA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cs-CZ" sz="2400" b="1" dirty="0" smtClean="0"/>
              <a:t>H</a:t>
            </a:r>
            <a:r>
              <a:rPr lang="cs-CZ" sz="2400" b="1" baseline="-25000" dirty="0" smtClean="0"/>
              <a:t>2</a:t>
            </a:r>
            <a:r>
              <a:rPr lang="cs-CZ" sz="2400" b="1" dirty="0" smtClean="0"/>
              <a:t>O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Látky chemicky čisté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43444"/>
          </a:xfrm>
        </p:spPr>
        <p:txBody>
          <a:bodyPr>
            <a:normAutofit/>
          </a:bodyPr>
          <a:lstStyle/>
          <a:p>
            <a:r>
              <a:rPr lang="cs-CZ" i="1" dirty="0" smtClean="0"/>
              <a:t>Vybrané příklady prvků:</a:t>
            </a:r>
          </a:p>
          <a:p>
            <a:pPr lvl="1">
              <a:buNone/>
            </a:pPr>
            <a:r>
              <a:rPr lang="cs-CZ" b="1" dirty="0" smtClean="0"/>
              <a:t>vodík H, kyslík O, uhlík C, dusík N, draslík K, fosfor P, síra S, vápník Ca, hořčík Mg, sodík Na</a:t>
            </a:r>
          </a:p>
          <a:p>
            <a:r>
              <a:rPr lang="cs-CZ" i="1" dirty="0" smtClean="0"/>
              <a:t>Vybrané příklady sloučenin:</a:t>
            </a:r>
          </a:p>
          <a:p>
            <a:pPr lvl="1">
              <a:buNone/>
            </a:pPr>
            <a:r>
              <a:rPr lang="cs-CZ" b="1" dirty="0" smtClean="0"/>
              <a:t>voda H</a:t>
            </a:r>
            <a:r>
              <a:rPr lang="cs-CZ" b="1" baseline="-25000" dirty="0" smtClean="0"/>
              <a:t>2</a:t>
            </a:r>
            <a:r>
              <a:rPr lang="cs-CZ" b="1" dirty="0" smtClean="0"/>
              <a:t>O, metan CH</a:t>
            </a:r>
            <a:r>
              <a:rPr lang="cs-CZ" b="1" baseline="-25000" dirty="0" smtClean="0"/>
              <a:t>4</a:t>
            </a:r>
            <a:r>
              <a:rPr lang="cs-CZ" b="1" dirty="0" smtClean="0"/>
              <a:t>, amoniak NH</a:t>
            </a:r>
            <a:r>
              <a:rPr lang="cs-CZ" b="1" baseline="-25000" dirty="0" smtClean="0"/>
              <a:t>3</a:t>
            </a:r>
            <a:r>
              <a:rPr lang="cs-CZ" b="1" dirty="0" smtClean="0"/>
              <a:t>, NH</a:t>
            </a:r>
            <a:r>
              <a:rPr lang="cs-CZ" b="1" baseline="-25000" dirty="0" smtClean="0"/>
              <a:t>4</a:t>
            </a:r>
            <a:r>
              <a:rPr lang="cs-CZ" b="1" dirty="0" smtClean="0"/>
              <a:t>Cl chlorid amonný, dusičnan draselný KNO</a:t>
            </a:r>
            <a:r>
              <a:rPr lang="cs-CZ" b="1" baseline="-25000" dirty="0" smtClean="0"/>
              <a:t>3</a:t>
            </a:r>
            <a:r>
              <a:rPr lang="cs-CZ" b="1" dirty="0" smtClean="0"/>
              <a:t>, kyselina octová CH</a:t>
            </a:r>
            <a:r>
              <a:rPr lang="cs-CZ" b="1" baseline="-25000" dirty="0" smtClean="0"/>
              <a:t>3</a:t>
            </a:r>
            <a:r>
              <a:rPr lang="cs-CZ" b="1" dirty="0" smtClean="0"/>
              <a:t>COOH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Volný tvar 3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pic>
        <p:nvPicPr>
          <p:cNvPr id="4" name="Obrázek 3" descr="150px-Schultz_Sphagnum_Peat_Moss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000364" y="4429132"/>
            <a:ext cx="2995951" cy="2000264"/>
          </a:xfrm>
          <a:prstGeom prst="rect">
            <a:avLst/>
          </a:prstGeom>
        </p:spPr>
      </p:pic>
      <p:pic>
        <p:nvPicPr>
          <p:cNvPr id="5" name="Obrázek 4" descr="100pdi-Aalto_chair_front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825790" y="2928934"/>
            <a:ext cx="1874533" cy="2928958"/>
          </a:xfrm>
          <a:prstGeom prst="rect">
            <a:avLst/>
          </a:prstGeom>
        </p:spPr>
      </p:pic>
      <p:pic>
        <p:nvPicPr>
          <p:cNvPr id="6" name="Obrázek 5" descr="PICT0084-kapka2-pouzit.jpg"/>
          <p:cNvPicPr>
            <a:picLocks noChangeAspect="1"/>
          </p:cNvPicPr>
          <p:nvPr/>
        </p:nvPicPr>
        <p:blipFill>
          <a:blip r:embed="rId4"/>
          <a:srcRect t="36000" b="7749"/>
          <a:stretch>
            <a:fillRect/>
          </a:stretch>
        </p:blipFill>
        <p:spPr>
          <a:xfrm>
            <a:off x="6286512" y="3786190"/>
            <a:ext cx="2184144" cy="1642499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500298" y="1500174"/>
          <a:ext cx="4262446" cy="260350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131223"/>
                <a:gridCol w="2131223"/>
              </a:tblGrid>
              <a:tr h="650876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těleso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látka</a:t>
                      </a:r>
                      <a:endParaRPr lang="cs-CZ" sz="2400" dirty="0"/>
                    </a:p>
                  </a:txBody>
                  <a:tcPr anchor="ctr"/>
                </a:tc>
              </a:tr>
              <a:tr h="650876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hromada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rašelina</a:t>
                      </a:r>
                      <a:endParaRPr lang="cs-CZ" sz="2400" dirty="0"/>
                    </a:p>
                  </a:txBody>
                  <a:tcPr anchor="ctr"/>
                </a:tc>
              </a:tr>
              <a:tr h="650876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židle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dřevo</a:t>
                      </a:r>
                      <a:endParaRPr lang="cs-CZ" sz="2400" dirty="0"/>
                    </a:p>
                  </a:txBody>
                  <a:tcPr anchor="ctr"/>
                </a:tc>
              </a:tr>
              <a:tr h="650876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kapka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voda</a:t>
                      </a:r>
                      <a:endParaRPr lang="cs-CZ" sz="24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8837" t="21701" r="50051" b="12326"/>
          <a:stretch>
            <a:fillRect/>
          </a:stretch>
        </p:blipFill>
        <p:spPr bwMode="auto">
          <a:xfrm>
            <a:off x="928662" y="1327254"/>
            <a:ext cx="7286676" cy="5175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16521" t="24305" r="53894" b="31424"/>
          <a:stretch>
            <a:fillRect/>
          </a:stretch>
        </p:blipFill>
        <p:spPr bwMode="auto">
          <a:xfrm>
            <a:off x="1928794" y="1928802"/>
            <a:ext cx="5500726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cs-CZ" sz="900" b="1" dirty="0" smtClean="0"/>
              <a:t>Obrázek tematický</a:t>
            </a:r>
          </a:p>
          <a:p>
            <a:pPr marL="0">
              <a:spcBef>
                <a:spcPts val="0"/>
              </a:spcBef>
              <a:buNone/>
            </a:pPr>
            <a:r>
              <a:rPr lang="cs-CZ" sz="900" dirty="0" smtClean="0"/>
              <a:t>AUTOR NEUVEDEN. </a:t>
            </a:r>
            <a:r>
              <a:rPr lang="cs-CZ" sz="900" i="1" dirty="0" smtClean="0"/>
              <a:t>office.</a:t>
            </a:r>
            <a:r>
              <a:rPr lang="cs-CZ" sz="900" i="1" dirty="0" err="1" smtClean="0"/>
              <a:t>microsoft.com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2"/>
              </a:rPr>
              <a:t>http://office.</a:t>
            </a:r>
            <a:r>
              <a:rPr lang="cs-CZ" sz="900" dirty="0" err="1" smtClean="0">
                <a:hlinkClick r:id="rId2"/>
              </a:rPr>
              <a:t>microsoft.com</a:t>
            </a:r>
            <a:r>
              <a:rPr lang="cs-CZ" sz="900" dirty="0" smtClean="0">
                <a:hlinkClick r:id="rId2"/>
              </a:rPr>
              <a:t>/</a:t>
            </a:r>
            <a:r>
              <a:rPr lang="cs-CZ" sz="900" dirty="0" err="1" smtClean="0">
                <a:hlinkClick r:id="rId2"/>
              </a:rPr>
              <a:t>cs</a:t>
            </a:r>
            <a:r>
              <a:rPr lang="cs-CZ" sz="900" dirty="0" smtClean="0">
                <a:hlinkClick r:id="rId2"/>
              </a:rPr>
              <a:t>-</a:t>
            </a:r>
            <a:r>
              <a:rPr lang="cs-CZ" sz="900" dirty="0" err="1" smtClean="0">
                <a:hlinkClick r:id="rId2"/>
              </a:rPr>
              <a:t>cz</a:t>
            </a:r>
            <a:r>
              <a:rPr lang="cs-CZ" sz="900" dirty="0" smtClean="0">
                <a:hlinkClick r:id="rId2"/>
              </a:rPr>
              <a:t>/</a:t>
            </a:r>
            <a:r>
              <a:rPr lang="cs-CZ" sz="900" dirty="0" err="1" smtClean="0">
                <a:hlinkClick r:id="rId2"/>
              </a:rPr>
              <a:t>images</a:t>
            </a:r>
            <a:r>
              <a:rPr lang="cs-CZ" sz="900" dirty="0" smtClean="0">
                <a:hlinkClick r:id="rId2"/>
              </a:rPr>
              <a:t>/</a:t>
            </a:r>
            <a:r>
              <a:rPr lang="cs-CZ" sz="900" dirty="0" err="1" smtClean="0">
                <a:hlinkClick r:id="rId2"/>
              </a:rPr>
              <a:t>results.aspx</a:t>
            </a:r>
            <a:r>
              <a:rPr lang="cs-CZ" sz="900" dirty="0" smtClean="0">
                <a:hlinkClick r:id="rId2"/>
              </a:rPr>
              <a:t>?</a:t>
            </a:r>
            <a:r>
              <a:rPr lang="cs-CZ" sz="900" dirty="0" err="1" smtClean="0">
                <a:hlinkClick r:id="rId2"/>
              </a:rPr>
              <a:t>qu</a:t>
            </a:r>
            <a:r>
              <a:rPr lang="cs-CZ" sz="900" dirty="0" smtClean="0">
                <a:hlinkClick r:id="rId2"/>
              </a:rPr>
              <a:t>=chemie&amp;ex=1#</a:t>
            </a:r>
            <a:r>
              <a:rPr lang="cs-CZ" sz="900" dirty="0" err="1" smtClean="0">
                <a:hlinkClick r:id="rId2"/>
              </a:rPr>
              <a:t>pg</a:t>
            </a:r>
            <a:r>
              <a:rPr lang="cs-CZ" sz="900" dirty="0" smtClean="0">
                <a:hlinkClick r:id="rId2"/>
              </a:rPr>
              <a:t>:5|</a:t>
            </a:r>
            <a:endParaRPr lang="cs-CZ" sz="900" dirty="0" smtClean="0"/>
          </a:p>
          <a:p>
            <a:pPr marL="0">
              <a:spcBef>
                <a:spcPts val="0"/>
              </a:spcBef>
              <a:buNone/>
            </a:pPr>
            <a:r>
              <a:rPr lang="cs-CZ" sz="900" b="1" dirty="0" smtClean="0"/>
              <a:t>Obrázek rašeliny</a:t>
            </a:r>
          </a:p>
          <a:p>
            <a:pPr marL="0">
              <a:spcBef>
                <a:spcPts val="0"/>
              </a:spcBef>
              <a:buNone/>
            </a:pPr>
            <a:r>
              <a:rPr lang="cs-CZ" sz="900" dirty="0" smtClean="0"/>
              <a:t>ROSS, </a:t>
            </a:r>
            <a:r>
              <a:rPr lang="cs-CZ" sz="900" dirty="0" err="1" smtClean="0"/>
              <a:t>Sage</a:t>
            </a:r>
            <a:r>
              <a:rPr lang="cs-CZ" sz="900" dirty="0" smtClean="0"/>
              <a:t>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3"/>
              </a:rPr>
              <a:t>http://cs.wikipedia.org/wiki/Soubor:Schultz_Sphagnum_Peat_Moss.jpg</a:t>
            </a:r>
            <a:endParaRPr lang="cs-CZ" sz="900" dirty="0" smtClean="0"/>
          </a:p>
          <a:p>
            <a:pPr marL="0">
              <a:spcBef>
                <a:spcPts val="0"/>
              </a:spcBef>
              <a:buNone/>
            </a:pPr>
            <a:r>
              <a:rPr lang="cs-CZ" sz="900" b="1" dirty="0" smtClean="0"/>
              <a:t>Obrázek židle</a:t>
            </a:r>
          </a:p>
          <a:p>
            <a:pPr marL="0">
              <a:spcBef>
                <a:spcPts val="0"/>
              </a:spcBef>
              <a:buNone/>
            </a:pPr>
            <a:r>
              <a:rPr lang="cs-CZ" sz="900" dirty="0" smtClean="0"/>
              <a:t>ELLYWA.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4"/>
              </a:rPr>
              <a:t>http://upload.wikimedia.org/wikipedia/commons/thumb/8/81/Aalto_chair_front.JPG/450px-Aalto_chair_front.JPG</a:t>
            </a:r>
            <a:endParaRPr lang="cs-CZ" sz="900" dirty="0" smtClean="0"/>
          </a:p>
          <a:p>
            <a:pPr marL="0">
              <a:spcBef>
                <a:spcPts val="0"/>
              </a:spcBef>
              <a:buNone/>
            </a:pPr>
            <a:r>
              <a:rPr lang="cs-CZ" sz="900" b="1" dirty="0" smtClean="0"/>
              <a:t>Obrázek hřebík</a:t>
            </a:r>
          </a:p>
          <a:p>
            <a:pPr marL="0">
              <a:spcBef>
                <a:spcPts val="0"/>
              </a:spcBef>
              <a:buNone/>
            </a:pPr>
            <a:r>
              <a:rPr lang="cs-CZ" sz="900" dirty="0" smtClean="0"/>
              <a:t>PILSAK FROM DE.WIKIPEDIA.ORG, Walter J..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5"/>
              </a:rPr>
              <a:t>http://cs.wikipedia.org/wiki/Soubor:Nails.jpg</a:t>
            </a:r>
            <a:endParaRPr lang="cs-CZ" sz="900" dirty="0" smtClean="0"/>
          </a:p>
          <a:p>
            <a:pPr marL="0">
              <a:spcBef>
                <a:spcPts val="0"/>
              </a:spcBef>
              <a:buNone/>
            </a:pPr>
            <a:r>
              <a:rPr lang="cs-CZ" sz="900" b="1" dirty="0" smtClean="0"/>
              <a:t>Obrázek trička</a:t>
            </a:r>
          </a:p>
          <a:p>
            <a:pPr marL="0">
              <a:spcBef>
                <a:spcPts val="0"/>
              </a:spcBef>
              <a:buNone/>
            </a:pPr>
            <a:r>
              <a:rPr lang="cs-CZ" sz="900" dirty="0" smtClean="0"/>
              <a:t>ARTMECHANIC.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6"/>
              </a:rPr>
              <a:t>http://cs.wikipedia.org/wiki/Soubor:Wikipedia-T-shirt.jpg</a:t>
            </a:r>
            <a:endParaRPr lang="cs-CZ" sz="900" dirty="0" smtClean="0"/>
          </a:p>
          <a:p>
            <a:pPr marL="0">
              <a:spcBef>
                <a:spcPts val="0"/>
              </a:spcBef>
              <a:buNone/>
            </a:pPr>
            <a:r>
              <a:rPr lang="cs-CZ" sz="900" b="1" dirty="0" smtClean="0"/>
              <a:t>Obrázek krystalů</a:t>
            </a:r>
          </a:p>
          <a:p>
            <a:pPr marL="0">
              <a:spcBef>
                <a:spcPts val="0"/>
              </a:spcBef>
              <a:buNone/>
            </a:pPr>
            <a:r>
              <a:rPr lang="cs-CZ" sz="900" dirty="0" smtClean="0"/>
              <a:t>BENTLEY, Wilson.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7"/>
              </a:rPr>
              <a:t>http://cs.wikipedia.org/wiki/Soubor:SnowflakesWilsonBentley.jpg</a:t>
            </a:r>
            <a:endParaRPr lang="cs-CZ" sz="900" dirty="0" smtClean="0"/>
          </a:p>
          <a:p>
            <a:pPr>
              <a:buNone/>
            </a:pPr>
            <a:r>
              <a:rPr lang="cs-CZ" sz="900" b="1" dirty="0" smtClean="0"/>
              <a:t>Obrázek skleněné láhve</a:t>
            </a:r>
          </a:p>
          <a:p>
            <a:pPr>
              <a:buNone/>
            </a:pPr>
            <a:r>
              <a:rPr lang="cs-CZ" sz="900" dirty="0" smtClean="0"/>
              <a:t>MOLE, </a:t>
            </a:r>
            <a:r>
              <a:rPr lang="cs-CZ" sz="900" dirty="0" err="1" smtClean="0"/>
              <a:t>Aurélien</a:t>
            </a:r>
            <a:r>
              <a:rPr lang="cs-CZ" sz="900" dirty="0" smtClean="0"/>
              <a:t>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8"/>
              </a:rPr>
              <a:t>http://cs.wikipedia.org/wiki/Soubor:Bouteille.jpg</a:t>
            </a:r>
            <a:endParaRPr lang="cs-CZ" sz="900" dirty="0" smtClean="0"/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900" b="1" dirty="0" smtClean="0"/>
              <a:t>Obrázek žuly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900" dirty="0" smtClean="0"/>
              <a:t>SEPP, </a:t>
            </a:r>
            <a:r>
              <a:rPr lang="cs-CZ" sz="900" dirty="0" err="1" smtClean="0"/>
              <a:t>Siim</a:t>
            </a:r>
            <a:r>
              <a:rPr lang="cs-CZ" sz="900" dirty="0" smtClean="0"/>
              <a:t>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9"/>
              </a:rPr>
              <a:t>http://upload.wikimedia.org/wikipedia/commons/f/f0/Rapakivigranite_ss.jpg</a:t>
            </a:r>
            <a:endParaRPr lang="cs-CZ" sz="900" dirty="0" smtClean="0"/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900" b="1" dirty="0" smtClean="0"/>
              <a:t>Obrázek krvácejícího prstu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900" dirty="0" smtClean="0"/>
              <a:t>CRYSTAL (CRYSTL) FROM BLOOMINGTON.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10"/>
              </a:rPr>
              <a:t>http://cs.wikipedia.org/wiki/Soubor:Bleeding_finger.jpg</a:t>
            </a:r>
            <a:endParaRPr lang="cs-CZ" sz="900" dirty="0" smtClean="0"/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900" dirty="0" smtClean="0"/>
              <a:t> </a:t>
            </a:r>
            <a:r>
              <a:rPr lang="cs-CZ" sz="900" b="1" dirty="0" smtClean="0"/>
              <a:t>Obrázek vodného roztoku KMnO</a:t>
            </a:r>
            <a:r>
              <a:rPr lang="cs-CZ" sz="900" b="1" baseline="-25000" dirty="0" smtClean="0"/>
              <a:t>4</a:t>
            </a:r>
            <a:endParaRPr lang="cs-CZ" sz="900" b="1" dirty="0" smtClean="0"/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900" dirty="0" smtClean="0"/>
              <a:t>BENJAH-BMM27.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11"/>
              </a:rPr>
              <a:t>http://cs.wikipedia.org/wiki/Soubor:Potassium-permanganate-solution.png</a:t>
            </a:r>
            <a:endParaRPr lang="cs-CZ" sz="900" dirty="0" smtClean="0"/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900" b="1" dirty="0" smtClean="0"/>
              <a:t>Obrázek zlata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900" dirty="0" smtClean="0"/>
              <a:t>ALCHEMIST-HP.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12"/>
              </a:rPr>
              <a:t>http://cs.wikipedia.org/wiki/Soubor:Gold-crystals.jpg</a:t>
            </a:r>
            <a:endParaRPr lang="cs-CZ" sz="900" dirty="0" smtClean="0"/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900" b="1" dirty="0" smtClean="0"/>
              <a:t>Obrázek mořské vody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900" dirty="0" smtClean="0"/>
              <a:t>THYSSEN, </a:t>
            </a:r>
            <a:r>
              <a:rPr lang="cs-CZ" sz="900" dirty="0" err="1" smtClean="0"/>
              <a:t>Malene</a:t>
            </a:r>
            <a:r>
              <a:rPr lang="cs-CZ" sz="900" dirty="0" smtClean="0"/>
              <a:t>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13"/>
              </a:rPr>
              <a:t>http://cs.wikipedia.org/wiki/Soubor:Boelge_stor.jpg</a:t>
            </a:r>
            <a:endParaRPr lang="cs-CZ" sz="900" dirty="0" smtClean="0"/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900" b="1" dirty="0" smtClean="0"/>
              <a:t>Obrázek šlehačky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900" dirty="0" smtClean="0"/>
              <a:t>JONIK.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14"/>
              </a:rPr>
              <a:t>http://cs.wikipedia.org/wiki/Soubor:Hot_chocolate_mug_with_whipped_cream.jpg</a:t>
            </a:r>
            <a:endParaRPr lang="cs-CZ" sz="900" dirty="0" smtClean="0"/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900" b="1" dirty="0" smtClean="0"/>
              <a:t>Obrázek kouře a dýmu</a:t>
            </a:r>
            <a:r>
              <a:rPr lang="cs-CZ" sz="900" dirty="0" smtClean="0"/>
              <a:t>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900" dirty="0" smtClean="0"/>
              <a:t>NERVAL.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15"/>
              </a:rPr>
              <a:t>http://cs.wikipedia.org/wiki/Soubor:Wildfiretopanga.jpg</a:t>
            </a:r>
            <a:endParaRPr lang="cs-CZ" sz="900" dirty="0" smtClean="0"/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900" b="1" dirty="0" smtClean="0"/>
              <a:t>Obrázek mlhy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900" dirty="0" smtClean="0"/>
              <a:t>NERVAL.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15"/>
              </a:rPr>
              <a:t>http://cs.wikipedia.org/wiki/Soubor:Wildfiretopanga.jpg</a:t>
            </a:r>
            <a:endParaRPr lang="cs-CZ" sz="900" dirty="0" smtClean="0"/>
          </a:p>
          <a:p>
            <a:pPr marL="0">
              <a:spcBef>
                <a:spcPts val="0"/>
              </a:spcBef>
              <a:buNone/>
            </a:pPr>
            <a:endParaRPr lang="cs-CZ" sz="900" dirty="0" smtClean="0"/>
          </a:p>
          <a:p>
            <a:pPr marL="0">
              <a:spcBef>
                <a:spcPts val="0"/>
              </a:spcBef>
              <a:buNone/>
            </a:pPr>
            <a:endParaRPr lang="cs-CZ" sz="900" dirty="0" smtClean="0"/>
          </a:p>
          <a:p>
            <a:pPr marL="0">
              <a:spcBef>
                <a:spcPts val="0"/>
              </a:spcBef>
              <a:buNone/>
            </a:pPr>
            <a:endParaRPr lang="cs-CZ" sz="900" dirty="0" smtClean="0"/>
          </a:p>
          <a:p>
            <a:pPr marL="0">
              <a:spcBef>
                <a:spcPts val="0"/>
              </a:spcBef>
              <a:buNone/>
            </a:pPr>
            <a:endParaRPr lang="cs-CZ" sz="1200" dirty="0" smtClean="0"/>
          </a:p>
          <a:p>
            <a:pPr marL="0">
              <a:spcBef>
                <a:spcPts val="0"/>
              </a:spcBef>
              <a:buNone/>
            </a:pPr>
            <a:endParaRPr lang="cs-CZ" sz="1200" dirty="0" smtClean="0"/>
          </a:p>
          <a:p>
            <a:pPr marL="0">
              <a:spcBef>
                <a:spcPts val="0"/>
              </a:spcBef>
              <a:buNone/>
            </a:pPr>
            <a:endParaRPr lang="cs-CZ" sz="1200" dirty="0" smtClean="0"/>
          </a:p>
          <a:p>
            <a:pPr marL="0">
              <a:spcBef>
                <a:spcPts val="0"/>
              </a:spcBef>
              <a:buNone/>
            </a:pPr>
            <a:endParaRPr lang="cs-CZ" sz="1200" dirty="0" smtClean="0"/>
          </a:p>
          <a:p>
            <a:pPr marL="0">
              <a:spcBef>
                <a:spcPts val="0"/>
              </a:spcBef>
              <a:buNone/>
            </a:pPr>
            <a:endParaRPr lang="cs-CZ" sz="1200" dirty="0" smtClean="0"/>
          </a:p>
          <a:p>
            <a:pPr marL="0">
              <a:spcBef>
                <a:spcPts val="0"/>
              </a:spcBef>
              <a:buNone/>
            </a:pPr>
            <a:endParaRPr lang="cs-CZ" sz="1200" dirty="0" smtClean="0"/>
          </a:p>
          <a:p>
            <a:pPr marL="0">
              <a:spcBef>
                <a:spcPts val="0"/>
              </a:spcBef>
              <a:buNone/>
            </a:pPr>
            <a:endParaRPr lang="cs-CZ" sz="12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endParaRPr lang="cs-CZ" sz="900" b="1" dirty="0" smtClean="0"/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900" b="1" dirty="0" smtClean="0"/>
              <a:t>Obrázek zlata</a:t>
            </a:r>
          </a:p>
          <a:p>
            <a:pPr marL="0">
              <a:spcBef>
                <a:spcPts val="0"/>
              </a:spcBef>
              <a:buNone/>
            </a:pPr>
            <a:r>
              <a:rPr lang="cs-CZ" sz="900" dirty="0" smtClean="0"/>
              <a:t>DESCOUENS, </a:t>
            </a:r>
            <a:r>
              <a:rPr lang="cs-CZ" sz="900" dirty="0" err="1" smtClean="0"/>
              <a:t>Didier</a:t>
            </a:r>
            <a:r>
              <a:rPr lang="cs-CZ" sz="900" dirty="0" smtClean="0"/>
              <a:t>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2"/>
              </a:rPr>
              <a:t>http://cs.wikipedia.org/wiki/Soubor:Or_Venezuela.jpg</a:t>
            </a:r>
            <a:endParaRPr lang="cs-CZ" sz="900" dirty="0" smtClean="0"/>
          </a:p>
          <a:p>
            <a:pPr marL="0">
              <a:spcBef>
                <a:spcPts val="0"/>
              </a:spcBef>
              <a:buNone/>
            </a:pPr>
            <a:r>
              <a:rPr lang="cs-CZ" sz="900" b="1" dirty="0" smtClean="0"/>
              <a:t>Obrázek zlaté cihly</a:t>
            </a:r>
          </a:p>
          <a:p>
            <a:pPr marL="0">
              <a:spcBef>
                <a:spcPts val="0"/>
              </a:spcBef>
              <a:buNone/>
            </a:pPr>
            <a:r>
              <a:rPr lang="cs-CZ" sz="900" dirty="0" smtClean="0"/>
              <a:t>PHGCOM.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3"/>
              </a:rPr>
              <a:t>http://cs.wikipedia.org/wiki/Soubor:Toi_250kg_gold_bar.jpg</a:t>
            </a:r>
            <a:endParaRPr lang="cs-CZ" sz="900" dirty="0" smtClean="0"/>
          </a:p>
          <a:p>
            <a:pPr marL="0">
              <a:spcBef>
                <a:spcPts val="0"/>
              </a:spcBef>
              <a:buNone/>
            </a:pPr>
            <a:r>
              <a:rPr lang="cs-CZ" sz="900" b="1" dirty="0" smtClean="0"/>
              <a:t>Obrázek koloběhu dusíku</a:t>
            </a:r>
          </a:p>
          <a:p>
            <a:pPr marL="0">
              <a:spcBef>
                <a:spcPts val="0"/>
              </a:spcBef>
              <a:buNone/>
            </a:pPr>
            <a:r>
              <a:rPr lang="cs-CZ" sz="900" dirty="0" smtClean="0"/>
              <a:t>DRÉO, </a:t>
            </a:r>
            <a:r>
              <a:rPr lang="cs-CZ" sz="900" dirty="0" err="1" smtClean="0"/>
              <a:t>Johann</a:t>
            </a:r>
            <a:r>
              <a:rPr lang="cs-CZ" sz="900" dirty="0" smtClean="0"/>
              <a:t> (</a:t>
            </a:r>
            <a:r>
              <a:rPr lang="cs-CZ" sz="900" dirty="0" err="1" smtClean="0"/>
              <a:t>Based</a:t>
            </a:r>
            <a:r>
              <a:rPr lang="cs-CZ" sz="900" dirty="0" smtClean="0"/>
              <a:t> On Image); MAŇAS, Michal (</a:t>
            </a:r>
            <a:r>
              <a:rPr lang="cs-CZ" sz="900" dirty="0" err="1" smtClean="0"/>
              <a:t>Translated</a:t>
            </a:r>
            <a:r>
              <a:rPr lang="cs-CZ" sz="900" dirty="0" smtClean="0"/>
              <a:t>).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4"/>
              </a:rPr>
              <a:t>http://cs.wikipedia.org/wiki/Soubor:Nitrogen_cycle_cs.svg</a:t>
            </a:r>
            <a:endParaRPr lang="cs-CZ" sz="900" dirty="0" smtClean="0"/>
          </a:p>
          <a:p>
            <a:pPr marL="0">
              <a:spcBef>
                <a:spcPts val="0"/>
              </a:spcBef>
              <a:buNone/>
            </a:pPr>
            <a:r>
              <a:rPr lang="cs-CZ" sz="900" b="1" dirty="0" smtClean="0"/>
              <a:t>Obrázek kostky cukru</a:t>
            </a:r>
            <a:endParaRPr lang="cs-CZ" sz="900" dirty="0" smtClean="0"/>
          </a:p>
          <a:p>
            <a:pPr marL="0">
              <a:spcBef>
                <a:spcPts val="0"/>
              </a:spcBef>
              <a:buNone/>
            </a:pPr>
            <a:r>
              <a:rPr lang="cs-CZ" sz="900" dirty="0" smtClean="0"/>
              <a:t>PALLBO.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5"/>
              </a:rPr>
              <a:t>http://cs.wikipedia.org/wiki/Soubor:Sugarcubes.jpg</a:t>
            </a:r>
            <a:endParaRPr lang="cs-CZ" sz="900" dirty="0" smtClean="0"/>
          </a:p>
          <a:p>
            <a:pPr marL="0">
              <a:spcBef>
                <a:spcPts val="0"/>
              </a:spcBef>
              <a:buNone/>
            </a:pPr>
            <a:r>
              <a:rPr lang="cs-CZ" sz="900" b="1" dirty="0" smtClean="0"/>
              <a:t>Obrázek vzorce sacharózy</a:t>
            </a:r>
          </a:p>
          <a:p>
            <a:pPr marL="0">
              <a:spcBef>
                <a:spcPts val="0"/>
              </a:spcBef>
              <a:buNone/>
            </a:pPr>
            <a:r>
              <a:rPr lang="cs-CZ" sz="900" dirty="0" smtClean="0"/>
              <a:t>NEUROTIKER.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6"/>
              </a:rPr>
              <a:t>http://cs.wikipedia.org/wiki/Soubor:Saccharose2.svg</a:t>
            </a:r>
            <a:endParaRPr lang="cs-CZ" sz="900" dirty="0" smtClean="0"/>
          </a:p>
          <a:p>
            <a:pPr marL="0">
              <a:spcBef>
                <a:spcPts val="0"/>
              </a:spcBef>
              <a:buNone/>
            </a:pPr>
            <a:r>
              <a:rPr lang="cs-CZ" sz="900" b="1" dirty="0" smtClean="0"/>
              <a:t>Obrázek soli NaCl</a:t>
            </a:r>
          </a:p>
          <a:p>
            <a:pPr marL="0">
              <a:spcBef>
                <a:spcPts val="0"/>
              </a:spcBef>
              <a:buNone/>
            </a:pPr>
            <a:r>
              <a:rPr lang="cs-CZ" sz="900" dirty="0" smtClean="0"/>
              <a:t>DESCOUENS, </a:t>
            </a:r>
            <a:r>
              <a:rPr lang="cs-CZ" sz="900" dirty="0" err="1" smtClean="0"/>
              <a:t>Didier</a:t>
            </a:r>
            <a:r>
              <a:rPr lang="cs-CZ" sz="900" dirty="0" smtClean="0"/>
              <a:t>. 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 [online]. [cit. 30.8.2012]. Dostupný na WWW: </a:t>
            </a:r>
            <a:r>
              <a:rPr lang="cs-CZ" sz="900" dirty="0" smtClean="0">
                <a:hlinkClick r:id="rId7"/>
              </a:rPr>
              <a:t>http://cs.wikipedia.org/wiki/Soubor:Selpologne.jpg</a:t>
            </a:r>
            <a:endParaRPr lang="cs-CZ" sz="900" dirty="0" smtClean="0"/>
          </a:p>
          <a:p>
            <a:pPr marL="0">
              <a:spcBef>
                <a:spcPts val="0"/>
              </a:spcBef>
              <a:buNone/>
            </a:pPr>
            <a:endParaRPr lang="cs-CZ" sz="900" dirty="0" smtClean="0"/>
          </a:p>
          <a:p>
            <a:pPr marL="0">
              <a:spcBef>
                <a:spcPts val="0"/>
              </a:spcBef>
              <a:buNone/>
            </a:pPr>
            <a:endParaRPr lang="cs-CZ" sz="9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1122</TotalTime>
  <Words>2387</Words>
  <Application>Microsoft Office PowerPoint</Application>
  <PresentationFormat>Předvádění na obrazovce (4:3)</PresentationFormat>
  <Paragraphs>500</Paragraphs>
  <Slides>43</Slides>
  <Notes>31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43</vt:i4>
      </vt:variant>
    </vt:vector>
  </HeadingPairs>
  <TitlesOfParts>
    <vt:vector size="45" baseType="lpstr">
      <vt:lpstr>Motiv sady Office</vt:lpstr>
      <vt:lpstr>1_Motiv sady Office</vt:lpstr>
      <vt:lpstr>Snímek 1</vt:lpstr>
      <vt:lpstr>Složení a třídění chemických látek</vt:lpstr>
      <vt:lpstr>Látky a tělesa</vt:lpstr>
      <vt:lpstr>Látky a tělesa</vt:lpstr>
      <vt:lpstr>Látky a tělesa</vt:lpstr>
      <vt:lpstr>Rozlišujte: těleso x látka</vt:lpstr>
      <vt:lpstr>Látky a tělesa</vt:lpstr>
      <vt:lpstr>Látky a tělesa</vt:lpstr>
      <vt:lpstr>Látky a tělesa</vt:lpstr>
      <vt:lpstr>Látky a tělesa</vt:lpstr>
      <vt:lpstr>Látky a tělesa</vt:lpstr>
      <vt:lpstr>Látky a tělesa</vt:lpstr>
      <vt:lpstr>Látky: směsi a látky chemicky čisté</vt:lpstr>
      <vt:lpstr>Směs nebo chemicky čistá látka?</vt:lpstr>
      <vt:lpstr>Směs nebo chemicky čistá látka?</vt:lpstr>
      <vt:lpstr>Směs nebo chemicky čistá látka?</vt:lpstr>
      <vt:lpstr>Směs nebo chemicky čistá látka?</vt:lpstr>
      <vt:lpstr>Směs nebo chemicky čistá látka?</vt:lpstr>
      <vt:lpstr>Směs nebo chemicky čistá látka?</vt:lpstr>
      <vt:lpstr>Směs nebo chemicky čistá látka?</vt:lpstr>
      <vt:lpstr>Směs nebo chemicky čistá látka?</vt:lpstr>
      <vt:lpstr>Směs nebo chemicky čistá látka?</vt:lpstr>
      <vt:lpstr>Směs nebo chemicky čistá látka?</vt:lpstr>
      <vt:lpstr>Směs nebo chemicky čistá látka?</vt:lpstr>
      <vt:lpstr>Pamatujte si příklady:</vt:lpstr>
      <vt:lpstr>Dělení směsí</vt:lpstr>
      <vt:lpstr>Dělení směsí</vt:lpstr>
      <vt:lpstr>Dělení směsí</vt:lpstr>
      <vt:lpstr>Koloidy</vt:lpstr>
      <vt:lpstr>Příklady koloidů</vt:lpstr>
      <vt:lpstr>Příklady koloidů</vt:lpstr>
      <vt:lpstr>Příklady koloidů</vt:lpstr>
      <vt:lpstr>Příklady koloidů</vt:lpstr>
      <vt:lpstr>Koloidy</vt:lpstr>
      <vt:lpstr>Látky chemicky čisté</vt:lpstr>
      <vt:lpstr>Látky chemicky čisté</vt:lpstr>
      <vt:lpstr>Látky chemicky čisté</vt:lpstr>
      <vt:lpstr>Látky chemicky čisté</vt:lpstr>
      <vt:lpstr>SHRNUTÍ</vt:lpstr>
      <vt:lpstr>SHRNUTÍ</vt:lpstr>
      <vt:lpstr>SHRNUTÍ</vt:lpstr>
      <vt:lpstr>Citace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Složení a třídění chemických látek</dc:title>
  <dc:creator>x</dc:creator>
  <cp:lastModifiedBy>x</cp:lastModifiedBy>
  <cp:revision>212</cp:revision>
  <dcterms:created xsi:type="dcterms:W3CDTF">2013-04-13T08:37:52Z</dcterms:created>
  <dcterms:modified xsi:type="dcterms:W3CDTF">2013-06-10T22:53:32Z</dcterms:modified>
</cp:coreProperties>
</file>