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4" r:id="rId8"/>
    <p:sldId id="268" r:id="rId9"/>
    <p:sldId id="266" r:id="rId10"/>
    <p:sldId id="265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892D924-1266-4995-B2D0-B2E1B3700B1C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0DAA0288-692D-435C-96D7-DA556CA204F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EP7sporprw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4800"/>
            <a:ext cx="8640960" cy="3196208"/>
          </a:xfrm>
        </p:spPr>
        <p:txBody>
          <a:bodyPr/>
          <a:lstStyle/>
          <a:p>
            <a:r>
              <a:rPr lang="cs-CZ" altLang="en-US" dirty="0"/>
              <a:t> Šablona 32</a:t>
            </a:r>
            <a:br>
              <a:rPr lang="cs-CZ" altLang="en-US" dirty="0"/>
            </a:br>
            <a:r>
              <a:rPr lang="cs-CZ" altLang="en-US" dirty="0"/>
              <a:t/>
            </a:r>
            <a:br>
              <a:rPr lang="cs-CZ" altLang="en-US" dirty="0"/>
            </a:br>
            <a:r>
              <a:rPr lang="cs-CZ" altLang="en-US" dirty="0" smtClean="0"/>
              <a:t>VY_32_INOVACE_14_24_Moliére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4221088"/>
            <a:ext cx="8229600" cy="17264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31421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505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836712"/>
            <a:ext cx="7632848" cy="5544616"/>
          </a:xfrm>
        </p:spPr>
        <p:txBody>
          <a:bodyPr>
            <a:normAutofit lnSpcReduction="10000"/>
          </a:bodyPr>
          <a:lstStyle/>
          <a:p>
            <a:pPr marL="228600" lvl="0" indent="-182880" rtl="0">
              <a:spcBef>
                <a:spcPct val="2000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400" kern="1200" dirty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ANOTACE: Prezentace, která může sloužit jako výklad o životě a díle </a:t>
            </a:r>
            <a:r>
              <a:rPr lang="cs-CZ" sz="2400" kern="1200" dirty="0" err="1" smtClean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Moliéra</a:t>
            </a:r>
            <a:r>
              <a:rPr lang="cs-CZ" sz="2400" kern="1200" dirty="0" smtClean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.</a:t>
            </a:r>
            <a:endParaRPr lang="cs-CZ" sz="2400" kern="1200" dirty="0">
              <a:solidFill>
                <a:schemeClr val="bg2">
                  <a:lumMod val="25000"/>
                </a:schemeClr>
              </a:solidFill>
              <a:latin typeface="Arial"/>
              <a:ea typeface="+mn-ea"/>
              <a:cs typeface="+mn-cs"/>
            </a:endParaRPr>
          </a:p>
          <a:p>
            <a:pPr marL="228600" lvl="0" indent="-182880" rtl="0">
              <a:spcBef>
                <a:spcPct val="2000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400" kern="1200" dirty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AUTOR: Mgr. Eva Klapková</a:t>
            </a:r>
          </a:p>
          <a:p>
            <a:pPr marL="228600" lvl="0" indent="-182880" rtl="0">
              <a:spcBef>
                <a:spcPct val="2000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400" kern="1200" dirty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JAZYK: český jazyk</a:t>
            </a:r>
          </a:p>
          <a:p>
            <a:pPr marL="228600" lvl="0" indent="-182880" rtl="0">
              <a:spcBef>
                <a:spcPct val="2000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400" kern="1200" dirty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OČEKÁVANÝ VÝSTUP: žáci se seznámí s osobností </a:t>
            </a:r>
            <a:r>
              <a:rPr lang="cs-CZ" sz="2400" kern="1200" dirty="0" err="1" smtClean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Moliéra</a:t>
            </a:r>
            <a:r>
              <a:rPr lang="cs-CZ" sz="2400" kern="1200" dirty="0" smtClean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 </a:t>
            </a:r>
            <a:endParaRPr lang="cs-CZ" sz="2400" kern="1200" dirty="0" smtClean="0">
              <a:solidFill>
                <a:schemeClr val="bg2">
                  <a:lumMod val="25000"/>
                </a:schemeClr>
              </a:solidFill>
              <a:latin typeface="Arial"/>
              <a:ea typeface="+mn-ea"/>
              <a:cs typeface="+mn-cs"/>
            </a:endParaRPr>
          </a:p>
          <a:p>
            <a:pPr marL="228600" lvl="0" indent="-182880" rtl="0">
              <a:spcBef>
                <a:spcPct val="2000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400" kern="1200" dirty="0" smtClean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SPECIÁLNÍ </a:t>
            </a:r>
            <a:r>
              <a:rPr lang="cs-CZ" sz="2400" kern="1200" dirty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VZDĚLÁVACÍ POTŘEBY: interaktivní </a:t>
            </a:r>
            <a:r>
              <a:rPr lang="cs-CZ" sz="2400" kern="1200" dirty="0" smtClean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tabule, internet</a:t>
            </a:r>
            <a:endParaRPr lang="cs-CZ" sz="2400" kern="1200" dirty="0">
              <a:solidFill>
                <a:schemeClr val="bg2">
                  <a:lumMod val="25000"/>
                </a:schemeClr>
              </a:solidFill>
              <a:latin typeface="Arial"/>
              <a:ea typeface="+mn-ea"/>
              <a:cs typeface="+mn-cs"/>
            </a:endParaRPr>
          </a:p>
          <a:p>
            <a:pPr marL="228600" lvl="0" indent="-182880" rtl="0">
              <a:spcBef>
                <a:spcPct val="2000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400" kern="1200" dirty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KLÍČOVÁ SLOVA: </a:t>
            </a:r>
            <a:r>
              <a:rPr lang="cs-CZ" sz="2400" kern="1200" dirty="0" err="1" smtClean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Moliére</a:t>
            </a:r>
            <a:r>
              <a:rPr lang="cs-CZ" sz="2400" kern="1200" smtClean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, klasicismus, drama</a:t>
            </a:r>
            <a:endParaRPr lang="cs-CZ" sz="2400" kern="1200" dirty="0">
              <a:solidFill>
                <a:schemeClr val="bg2">
                  <a:lumMod val="25000"/>
                </a:schemeClr>
              </a:solidFill>
              <a:latin typeface="Arial"/>
              <a:ea typeface="+mn-ea"/>
              <a:cs typeface="+mn-cs"/>
            </a:endParaRPr>
          </a:p>
          <a:p>
            <a:pPr marL="228600" lvl="0" indent="-182880" rtl="0">
              <a:spcBef>
                <a:spcPct val="2000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400" kern="1200" dirty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DRUH UČEBNÍHO MATERIÁLU: prezentace</a:t>
            </a:r>
          </a:p>
          <a:p>
            <a:pPr marL="228600" lvl="0" indent="-182880" rtl="0">
              <a:spcBef>
                <a:spcPct val="2000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400" kern="1200" dirty="0" smtClean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CÍLOVÁ </a:t>
            </a:r>
            <a:r>
              <a:rPr lang="cs-CZ" sz="2400" kern="1200" dirty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SKUPINA: žák</a:t>
            </a:r>
          </a:p>
          <a:p>
            <a:pPr marL="228600" lvl="0" indent="-182880" rtl="0">
              <a:spcBef>
                <a:spcPct val="2000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400" kern="1200" dirty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STUPEŇ A TYP VZDĚLÁVÁNÍ: základní vzdělávání – druhý stupeň</a:t>
            </a:r>
          </a:p>
          <a:p>
            <a:pPr marL="228600" lvl="0" indent="-182880" rtl="0">
              <a:spcBef>
                <a:spcPct val="20000"/>
              </a:spcBef>
              <a:buClr>
                <a:srgbClr val="FF8600"/>
              </a:buClr>
              <a:buSzTx/>
              <a:buFont typeface="Wingdings" charset="2"/>
              <a:buChar char="§"/>
            </a:pPr>
            <a:r>
              <a:rPr lang="cs-CZ" sz="2400" kern="1200" dirty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TYPICKÁ VĚKOVÁ SKUPINA: </a:t>
            </a:r>
            <a:r>
              <a:rPr lang="cs-CZ" sz="2400" kern="1200" dirty="0" smtClean="0">
                <a:solidFill>
                  <a:schemeClr val="bg2">
                    <a:lumMod val="25000"/>
                  </a:schemeClr>
                </a:solidFill>
                <a:latin typeface="Arial"/>
                <a:ea typeface="+mn-ea"/>
                <a:cs typeface="+mn-cs"/>
              </a:rPr>
              <a:t>13-15let</a:t>
            </a:r>
            <a:endParaRPr lang="cs-CZ" sz="2400" kern="1200" dirty="0">
              <a:solidFill>
                <a:schemeClr val="bg2">
                  <a:lumMod val="25000"/>
                </a:schemeClr>
              </a:solidFill>
              <a:latin typeface="Arial"/>
              <a:ea typeface="+mn-ea"/>
              <a:cs typeface="+mn-cs"/>
            </a:endParaRPr>
          </a:p>
          <a:p>
            <a:pPr marL="228600" lvl="0" indent="-182880" rtl="0">
              <a:spcBef>
                <a:spcPct val="20000"/>
              </a:spcBef>
              <a:buClr>
                <a:srgbClr val="FF8600"/>
              </a:buClr>
              <a:buSzTx/>
              <a:buFont typeface="Wingdings" charset="2"/>
              <a:buChar char="§"/>
            </a:pPr>
            <a:endParaRPr lang="cs-CZ" sz="2400" kern="1200" dirty="0">
              <a:solidFill>
                <a:prstClr val="white"/>
              </a:solidFill>
              <a:latin typeface="Arial"/>
              <a:ea typeface="+mn-ea"/>
              <a:cs typeface="+mn-cs"/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58011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13000" dirty="0" err="1" smtClean="0"/>
              <a:t>Moliére</a:t>
            </a:r>
            <a:endParaRPr lang="cs-CZ" sz="13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149080"/>
            <a:ext cx="6400800" cy="1371382"/>
          </a:xfrm>
        </p:spPr>
        <p:txBody>
          <a:bodyPr>
            <a:normAutofit/>
          </a:bodyPr>
          <a:lstStyle/>
          <a:p>
            <a:r>
              <a:rPr lang="cs-CZ" sz="5400" dirty="0" smtClean="0"/>
              <a:t>(1622-1673)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447307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/>
          <a:lstStyle/>
          <a:p>
            <a:r>
              <a:rPr lang="cs-CZ" dirty="0"/>
              <a:t>Jean-</a:t>
            </a:r>
            <a:r>
              <a:rPr lang="cs-CZ" dirty="0" err="1"/>
              <a:t>Baptiste</a:t>
            </a:r>
            <a:r>
              <a:rPr lang="cs-CZ" dirty="0"/>
              <a:t> </a:t>
            </a:r>
            <a:r>
              <a:rPr lang="cs-CZ" dirty="0" err="1"/>
              <a:t>Poquelin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35017"/>
            <a:ext cx="4167395" cy="54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760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247" y="260648"/>
            <a:ext cx="7745505" cy="626469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cs-CZ" sz="3600" dirty="0" smtClean="0"/>
              <a:t> francouzský dramatik v období </a:t>
            </a:r>
            <a:r>
              <a:rPr lang="cs-CZ" sz="3600" dirty="0" smtClean="0">
                <a:hlinkClick r:id="rId2" action="ppaction://hlinksldjump"/>
              </a:rPr>
              <a:t>klasicismu</a:t>
            </a:r>
            <a:endParaRPr lang="cs-CZ" sz="3600" dirty="0" smtClean="0"/>
          </a:p>
          <a:p>
            <a:pPr>
              <a:lnSpc>
                <a:spcPct val="200000"/>
              </a:lnSpc>
            </a:pPr>
            <a:r>
              <a:rPr lang="cs-CZ" sz="3600" dirty="0" smtClean="0"/>
              <a:t> od mládí jej přitahovalo divadlo</a:t>
            </a:r>
          </a:p>
          <a:p>
            <a:pPr>
              <a:lnSpc>
                <a:spcPct val="200000"/>
              </a:lnSpc>
            </a:pPr>
            <a:r>
              <a:rPr lang="cs-CZ" sz="3600" dirty="0" smtClean="0"/>
              <a:t> působil v kočovné společnosti</a:t>
            </a:r>
          </a:p>
          <a:p>
            <a:pPr>
              <a:lnSpc>
                <a:spcPct val="200000"/>
              </a:lnSpc>
            </a:pPr>
            <a:r>
              <a:rPr lang="cs-CZ" sz="3600" dirty="0" smtClean="0"/>
              <a:t>především </a:t>
            </a:r>
            <a:r>
              <a:rPr lang="cs-CZ" sz="3600" dirty="0"/>
              <a:t>s církví sváděl boj o uvedení a podobu</a:t>
            </a:r>
          </a:p>
          <a:p>
            <a:pPr indent="0">
              <a:lnSpc>
                <a:spcPct val="200000"/>
              </a:lnSpc>
              <a:buNone/>
            </a:pPr>
            <a:r>
              <a:rPr lang="cs-CZ" sz="3600" dirty="0"/>
              <a:t>     svých her </a:t>
            </a:r>
          </a:p>
          <a:p>
            <a:pPr>
              <a:lnSpc>
                <a:spcPct val="200000"/>
              </a:lnSpc>
            </a:pPr>
            <a:r>
              <a:rPr lang="cs-CZ" sz="3600" dirty="0" smtClean="0"/>
              <a:t> skončil ve vězení pro dlužníky</a:t>
            </a:r>
          </a:p>
          <a:p>
            <a:pPr>
              <a:lnSpc>
                <a:spcPct val="200000"/>
              </a:lnSpc>
            </a:pPr>
            <a:r>
              <a:rPr lang="cs-CZ" sz="3600" dirty="0"/>
              <a:t>z</a:t>
            </a:r>
            <a:r>
              <a:rPr lang="cs-CZ" sz="3600" dirty="0" smtClean="0"/>
              <a:t>emřel poté, co odehrál </a:t>
            </a:r>
            <a:r>
              <a:rPr lang="cs-CZ" sz="3600" dirty="0" smtClean="0"/>
              <a:t>představení (chrlení krve)</a:t>
            </a:r>
            <a:endParaRPr lang="cs-CZ" sz="3600" dirty="0" smtClean="0"/>
          </a:p>
          <a:p>
            <a:pPr>
              <a:lnSpc>
                <a:spcPct val="200000"/>
              </a:lnSpc>
            </a:pPr>
            <a:r>
              <a:rPr lang="cs-CZ" sz="3600" dirty="0" smtClean="0"/>
              <a:t> rád přejímal starší náměty</a:t>
            </a:r>
          </a:p>
          <a:p>
            <a:pPr>
              <a:lnSpc>
                <a:spcPct val="200000"/>
              </a:lnSpc>
            </a:pPr>
            <a:r>
              <a:rPr lang="cs-CZ" sz="3600" dirty="0"/>
              <a:t> </a:t>
            </a:r>
            <a:r>
              <a:rPr lang="cs-CZ" sz="3600" dirty="0" smtClean="0"/>
              <a:t>vytvářel výrazné lidské typy</a:t>
            </a:r>
          </a:p>
          <a:p>
            <a:pPr>
              <a:lnSpc>
                <a:spcPct val="200000"/>
              </a:lnSpc>
            </a:pPr>
            <a:endParaRPr lang="cs-CZ" dirty="0" smtClean="0"/>
          </a:p>
          <a:p>
            <a:pPr>
              <a:lnSpc>
                <a:spcPct val="20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0768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544616"/>
          </a:xfrm>
        </p:spPr>
        <p:txBody>
          <a:bodyPr>
            <a:normAutofit fontScale="85000" lnSpcReduction="20000"/>
          </a:bodyPr>
          <a:lstStyle/>
          <a:p>
            <a:pPr indent="0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                                  Lakomec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lnSpc>
                <a:spcPct val="200000"/>
              </a:lnSpc>
              <a:buNone/>
            </a:pPr>
            <a:r>
              <a:rPr lang="cs-CZ" dirty="0" smtClean="0"/>
              <a:t>- hlavní postava- Harpagon- je velmi bohatý, ale lakomý</a:t>
            </a:r>
          </a:p>
          <a:p>
            <a:pPr indent="0">
              <a:lnSpc>
                <a:spcPct val="200000"/>
              </a:lnSpc>
              <a:buNone/>
            </a:pPr>
            <a:r>
              <a:rPr lang="cs-CZ" dirty="0" smtClean="0"/>
              <a:t>- jeho syn </a:t>
            </a:r>
            <a:r>
              <a:rPr lang="cs-CZ" dirty="0" err="1" smtClean="0"/>
              <a:t>Kleant</a:t>
            </a:r>
            <a:r>
              <a:rPr lang="cs-CZ" dirty="0" smtClean="0"/>
              <a:t> miluje Marianu, dcera Eliška je zamilovaná do   </a:t>
            </a:r>
          </a:p>
          <a:p>
            <a:pPr indent="0">
              <a:lnSpc>
                <a:spcPct val="200000"/>
              </a:lnSpc>
              <a:buNone/>
            </a:pPr>
            <a:r>
              <a:rPr lang="cs-CZ" dirty="0" smtClean="0"/>
              <a:t>  správce </a:t>
            </a:r>
            <a:r>
              <a:rPr lang="cs-CZ" dirty="0" err="1" smtClean="0"/>
              <a:t>Valéra</a:t>
            </a:r>
            <a:endParaRPr lang="cs-CZ" dirty="0" smtClean="0"/>
          </a:p>
          <a:p>
            <a:pPr indent="0">
              <a:lnSpc>
                <a:spcPct val="200000"/>
              </a:lnSpc>
              <a:buNone/>
            </a:pPr>
            <a:r>
              <a:rPr lang="cs-CZ" dirty="0" smtClean="0"/>
              <a:t>- otec chce ale oba výhodně zasnoubit</a:t>
            </a:r>
          </a:p>
          <a:p>
            <a:pPr indent="0">
              <a:lnSpc>
                <a:spcPct val="200000"/>
              </a:lnSpc>
              <a:buNone/>
            </a:pPr>
            <a:r>
              <a:rPr lang="cs-CZ" dirty="0" smtClean="0"/>
              <a:t>- nakonec svolí ke svatbám, když zjistí, že ho to nebude nic stát</a:t>
            </a:r>
          </a:p>
          <a:p>
            <a:pPr indent="0">
              <a:lnSpc>
                <a:spcPct val="200000"/>
              </a:lnSpc>
              <a:buNone/>
            </a:pPr>
            <a:r>
              <a:rPr lang="cs-CZ" dirty="0" smtClean="0"/>
              <a:t>- peníze jsou pro něj smyslem života, obětoval by kvůli nim i lásku </a:t>
            </a:r>
          </a:p>
          <a:p>
            <a:pPr indent="0">
              <a:lnSpc>
                <a:spcPct val="200000"/>
              </a:lnSpc>
              <a:buNone/>
            </a:pPr>
            <a:r>
              <a:rPr lang="cs-CZ" dirty="0" smtClean="0"/>
              <a:t>  své rodiny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1749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Divadelní ukázka - Lakomec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pPr indent="0">
              <a:buNone/>
            </a:pPr>
            <a:r>
              <a:rPr lang="cs-CZ" dirty="0" smtClean="0">
                <a:hlinkClick r:id="rId2"/>
              </a:rPr>
              <a:t>   http://www.youtube.com/watch?v=aEP7sporprw</a:t>
            </a:r>
            <a:endParaRPr lang="cs-CZ" dirty="0" smtClean="0"/>
          </a:p>
          <a:p>
            <a:endParaRPr lang="cs-CZ" dirty="0"/>
          </a:p>
          <a:p>
            <a:pPr indent="0">
              <a:buNone/>
            </a:pPr>
            <a:r>
              <a:rPr lang="cs-CZ" dirty="0" smtClean="0"/>
              <a:t>                                                    (divadlo Petra Bezruče)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534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Tartuffe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indent="0">
              <a:buClr>
                <a:srgbClr val="AD2E27"/>
              </a:buClr>
              <a:buNone/>
            </a:pPr>
            <a:endParaRPr lang="cs-CZ" dirty="0">
              <a:solidFill>
                <a:srgbClr val="FF0000"/>
              </a:solidFill>
            </a:endParaRPr>
          </a:p>
          <a:p>
            <a:pPr lvl="0" indent="0">
              <a:lnSpc>
                <a:spcPct val="150000"/>
              </a:lnSpc>
              <a:buClr>
                <a:srgbClr val="AD2E2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-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asi nejodvážnější a 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často zakazovaná komedie</a:t>
            </a:r>
          </a:p>
          <a:p>
            <a:pPr lvl="0" indent="0">
              <a:lnSpc>
                <a:spcPct val="150000"/>
              </a:lnSpc>
              <a:buClr>
                <a:srgbClr val="AD2E2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- kritizuje církev, svatouškovství a špehování </a:t>
            </a:r>
          </a:p>
          <a:p>
            <a:pPr lvl="0" indent="0">
              <a:lnSpc>
                <a:spcPct val="150000"/>
              </a:lnSpc>
              <a:buClr>
                <a:srgbClr val="AD2E2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- </a:t>
            </a:r>
            <a:r>
              <a:rPr lang="cs-CZ" dirty="0" smtClean="0">
                <a:solidFill>
                  <a:prstClr val="black"/>
                </a:solidFill>
              </a:rPr>
              <a:t>hlavní </a:t>
            </a:r>
            <a:r>
              <a:rPr lang="cs-CZ" dirty="0">
                <a:solidFill>
                  <a:prstClr val="black"/>
                </a:solidFill>
              </a:rPr>
              <a:t>hrdina získá moc nad měšťanem, který mu bez</a:t>
            </a:r>
          </a:p>
          <a:p>
            <a:pPr lvl="0" indent="0">
              <a:lnSpc>
                <a:spcPct val="150000"/>
              </a:lnSpc>
              <a:buClr>
                <a:srgbClr val="AD2E2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rozumu připíše celé své jmění</a:t>
            </a:r>
          </a:p>
          <a:p>
            <a:pPr lvl="0" indent="0">
              <a:lnSpc>
                <a:spcPct val="150000"/>
              </a:lnSpc>
              <a:buClr>
                <a:srgbClr val="AD2E2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- </a:t>
            </a:r>
            <a:r>
              <a:rPr lang="cs-CZ" dirty="0" smtClean="0">
                <a:solidFill>
                  <a:prstClr val="black"/>
                </a:solidFill>
              </a:rPr>
              <a:t>měšťana </a:t>
            </a:r>
            <a:r>
              <a:rPr lang="cs-CZ" dirty="0">
                <a:solidFill>
                  <a:prstClr val="black"/>
                </a:solidFill>
              </a:rPr>
              <a:t>zachrání až zásah krále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810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43880"/>
          </a:xfrm>
        </p:spPr>
        <p:txBody>
          <a:bodyPr>
            <a:normAutofit fontScale="90000"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6336704"/>
          </a:xfrm>
        </p:spPr>
        <p:txBody>
          <a:bodyPr>
            <a:normAutofit fontScale="25000" lnSpcReduction="20000"/>
          </a:bodyPr>
          <a:lstStyle/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</a:t>
            </a:r>
            <a:r>
              <a:rPr lang="cs-CZ" sz="17600" b="1" dirty="0" smtClean="0">
                <a:solidFill>
                  <a:srgbClr val="FF0000"/>
                </a:solidFill>
              </a:rPr>
              <a:t>Zdravý </a:t>
            </a:r>
            <a:r>
              <a:rPr lang="cs-CZ" sz="17600" b="1" dirty="0">
                <a:solidFill>
                  <a:srgbClr val="FF0000"/>
                </a:solidFill>
              </a:rPr>
              <a:t>nemocný</a:t>
            </a:r>
          </a:p>
          <a:p>
            <a:pPr indent="0">
              <a:lnSpc>
                <a:spcPct val="220000"/>
              </a:lnSpc>
              <a:buNone/>
            </a:pPr>
            <a:r>
              <a:rPr lang="cs-CZ" sz="4100" dirty="0" smtClean="0"/>
              <a:t>-</a:t>
            </a:r>
            <a:r>
              <a:rPr lang="cs-CZ" sz="11200" dirty="0" smtClean="0"/>
              <a:t>- hlavní </a:t>
            </a:r>
            <a:r>
              <a:rPr lang="cs-CZ" sz="11200" dirty="0"/>
              <a:t>hrdina je hypochondr, obtěžuje tím svou </a:t>
            </a:r>
            <a:endParaRPr lang="cs-CZ" sz="11200" dirty="0" smtClean="0"/>
          </a:p>
          <a:p>
            <a:pPr indent="0">
              <a:lnSpc>
                <a:spcPct val="220000"/>
              </a:lnSpc>
              <a:buNone/>
            </a:pPr>
            <a:r>
              <a:rPr lang="cs-CZ" sz="11200" dirty="0"/>
              <a:t> </a:t>
            </a:r>
            <a:r>
              <a:rPr lang="cs-CZ" sz="11200" dirty="0" smtClean="0"/>
              <a:t>  rodinu </a:t>
            </a:r>
            <a:r>
              <a:rPr lang="cs-CZ" sz="11200" dirty="0"/>
              <a:t>i okolí</a:t>
            </a:r>
          </a:p>
          <a:p>
            <a:pPr indent="0">
              <a:lnSpc>
                <a:spcPct val="220000"/>
              </a:lnSpc>
              <a:buNone/>
            </a:pPr>
            <a:r>
              <a:rPr lang="cs-CZ" sz="11200" dirty="0"/>
              <a:t>- </a:t>
            </a:r>
            <a:r>
              <a:rPr lang="cs-CZ" sz="11200" dirty="0" smtClean="0"/>
              <a:t>je </a:t>
            </a:r>
            <a:r>
              <a:rPr lang="cs-CZ" sz="11200" dirty="0"/>
              <a:t>také velmi šetrný a chce provdat svou dceru za </a:t>
            </a:r>
          </a:p>
          <a:p>
            <a:pPr indent="0">
              <a:lnSpc>
                <a:spcPct val="220000"/>
              </a:lnSpc>
              <a:buNone/>
            </a:pPr>
            <a:r>
              <a:rPr lang="cs-CZ" sz="11200" dirty="0"/>
              <a:t>  synovce svého </a:t>
            </a:r>
            <a:r>
              <a:rPr lang="cs-CZ" sz="11200" dirty="0" smtClean="0"/>
              <a:t>lékaře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                                                  </a:t>
            </a:r>
          </a:p>
          <a:p>
            <a:pPr indent="0">
              <a:buNone/>
            </a:pPr>
            <a:r>
              <a:rPr lang="cs-CZ" sz="4800" dirty="0">
                <a:solidFill>
                  <a:srgbClr val="FF0000"/>
                </a:solidFill>
              </a:rPr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                                                                           </a:t>
            </a:r>
            <a:r>
              <a:rPr lang="cs-CZ" sz="17600" b="1" dirty="0" smtClean="0">
                <a:solidFill>
                  <a:srgbClr val="FF0000"/>
                </a:solidFill>
              </a:rPr>
              <a:t>Misantrop</a:t>
            </a:r>
            <a:endParaRPr lang="cs-CZ" sz="17600" b="1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sz="11200" dirty="0" smtClean="0"/>
              <a:t>- jedno </a:t>
            </a:r>
            <a:r>
              <a:rPr lang="cs-CZ" sz="11200" dirty="0" smtClean="0"/>
              <a:t>z vrcholných děl </a:t>
            </a:r>
            <a:r>
              <a:rPr lang="cs-CZ" sz="11200" dirty="0" smtClean="0"/>
              <a:t>dramatikovy tvorby</a:t>
            </a:r>
          </a:p>
          <a:p>
            <a:pPr indent="0">
              <a:buNone/>
            </a:pPr>
            <a:r>
              <a:rPr lang="cs-CZ" sz="11200" dirty="0" smtClean="0"/>
              <a:t> (mrzout, který nemá rád lidi a straní se jich)</a:t>
            </a:r>
            <a:endParaRPr lang="cs-CZ" sz="11200" dirty="0" smtClean="0"/>
          </a:p>
          <a:p>
            <a:pPr indent="0">
              <a:buNone/>
            </a:pPr>
            <a:r>
              <a:rPr lang="cs-CZ" dirty="0" smtClean="0"/>
              <a:t>-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031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/>
              <a:t>u</a:t>
            </a:r>
            <a:r>
              <a:rPr lang="cs-CZ" dirty="0" smtClean="0"/>
              <a:t>mělecký směr, který vznikl ve Francii v 17. století</a:t>
            </a:r>
          </a:p>
          <a:p>
            <a:pPr>
              <a:lnSpc>
                <a:spcPct val="200000"/>
              </a:lnSpc>
            </a:pPr>
            <a:r>
              <a:rPr lang="cs-CZ" dirty="0"/>
              <a:t>n</a:t>
            </a:r>
            <a:r>
              <a:rPr lang="cs-CZ" dirty="0" smtClean="0"/>
              <a:t>ávrat k antickým ideálům</a:t>
            </a:r>
          </a:p>
          <a:p>
            <a:pPr>
              <a:lnSpc>
                <a:spcPct val="200000"/>
              </a:lnSpc>
            </a:pPr>
            <a:r>
              <a:rPr lang="cs-CZ" dirty="0"/>
              <a:t>e</a:t>
            </a:r>
            <a:r>
              <a:rPr lang="cs-CZ" dirty="0" smtClean="0"/>
              <a:t>ncyklopedie: shrnutí dosavadního vědění (Diderot)</a:t>
            </a:r>
          </a:p>
          <a:p>
            <a:pPr>
              <a:lnSpc>
                <a:spcPct val="200000"/>
              </a:lnSpc>
            </a:pPr>
            <a:r>
              <a:rPr lang="cs-CZ" dirty="0">
                <a:hlinkClick r:id="rId2" action="ppaction://hlinksldjump"/>
              </a:rPr>
              <a:t>d</a:t>
            </a:r>
            <a:r>
              <a:rPr lang="cs-CZ" dirty="0" smtClean="0">
                <a:hlinkClick r:id="rId2" action="ppaction://hlinksldjump"/>
              </a:rPr>
              <a:t>rama</a:t>
            </a:r>
            <a:r>
              <a:rPr lang="cs-CZ" dirty="0" smtClean="0"/>
              <a:t>: nejoblíbenější žánr této doby</a:t>
            </a:r>
          </a:p>
          <a:p>
            <a:pPr>
              <a:lnSpc>
                <a:spcPct val="20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2280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348880"/>
            <a:ext cx="8003232" cy="377728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/>
              <a:t>l</a:t>
            </a:r>
            <a:r>
              <a:rPr lang="cs-CZ" dirty="0" smtClean="0"/>
              <a:t>iterární dílo, které je určeno k předvádění na scéně</a:t>
            </a:r>
          </a:p>
          <a:p>
            <a:pPr>
              <a:lnSpc>
                <a:spcPct val="150000"/>
              </a:lnSpc>
            </a:pPr>
            <a:r>
              <a:rPr lang="cs-CZ" dirty="0"/>
              <a:t>z</a:t>
            </a:r>
            <a:r>
              <a:rPr lang="cs-CZ" dirty="0" smtClean="0"/>
              <a:t> řeckého </a:t>
            </a:r>
            <a:r>
              <a:rPr lang="cs-CZ" dirty="0" err="1" smtClean="0"/>
              <a:t>dráma</a:t>
            </a:r>
            <a:r>
              <a:rPr lang="cs-CZ" dirty="0" smtClean="0"/>
              <a:t> </a:t>
            </a:r>
            <a:r>
              <a:rPr lang="en-US" dirty="0" smtClean="0"/>
              <a:t>= </a:t>
            </a:r>
            <a:r>
              <a:rPr lang="en-US" dirty="0" err="1" smtClean="0"/>
              <a:t>jedn</a:t>
            </a:r>
            <a:r>
              <a:rPr lang="cs-CZ" dirty="0" err="1" smtClean="0"/>
              <a:t>ání</a:t>
            </a:r>
            <a:r>
              <a:rPr lang="cs-CZ" dirty="0" smtClean="0"/>
              <a:t>, skutek</a:t>
            </a:r>
          </a:p>
          <a:p>
            <a:pPr>
              <a:lnSpc>
                <a:spcPct val="150000"/>
              </a:lnSpc>
            </a:pPr>
            <a:r>
              <a:rPr lang="cs-CZ" dirty="0"/>
              <a:t>d</a:t>
            </a:r>
            <a:r>
              <a:rPr lang="cs-CZ" dirty="0" smtClean="0"/>
              <a:t>ěj se uskutečňuje pomocí dialogů a monologů</a:t>
            </a:r>
          </a:p>
          <a:p>
            <a:pPr>
              <a:lnSpc>
                <a:spcPct val="150000"/>
              </a:lnSpc>
            </a:pPr>
            <a:r>
              <a:rPr lang="cs-CZ" dirty="0"/>
              <a:t>ž</a:t>
            </a:r>
            <a:r>
              <a:rPr lang="cs-CZ" dirty="0" smtClean="0"/>
              <a:t>ánry:  komedie</a:t>
            </a:r>
          </a:p>
          <a:p>
            <a:pPr indent="0">
              <a:lnSpc>
                <a:spcPct val="150000"/>
              </a:lnSpc>
              <a:buNone/>
            </a:pPr>
            <a:r>
              <a:rPr lang="cs-CZ" dirty="0" smtClean="0"/>
              <a:t>                 tragédie</a:t>
            </a:r>
          </a:p>
          <a:p>
            <a:pPr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smtClean="0">
                <a:hlinkClick r:id="rId2" action="ppaction://hlinksldjump"/>
              </a:rPr>
              <a:t>činohra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9642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98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ea typeface="Calibri"/>
                <a:cs typeface="Times New Roman"/>
              </a:rPr>
              <a:t>SOUKAL, J. SPN. </a:t>
            </a:r>
            <a:r>
              <a:rPr lang="cs-CZ" i="1" dirty="0">
                <a:latin typeface="Calibri"/>
                <a:ea typeface="Calibri"/>
                <a:cs typeface="Times New Roman"/>
              </a:rPr>
              <a:t>Literární výchova</a:t>
            </a:r>
            <a:r>
              <a:rPr lang="cs-CZ" dirty="0">
                <a:latin typeface="Calibri"/>
                <a:ea typeface="Calibri"/>
                <a:cs typeface="Times New Roman"/>
              </a:rPr>
              <a:t>: </a:t>
            </a:r>
            <a:r>
              <a:rPr lang="cs-CZ" i="1" dirty="0">
                <a:latin typeface="Calibri"/>
                <a:ea typeface="Calibri"/>
                <a:cs typeface="Times New Roman"/>
              </a:rPr>
              <a:t>pro 2. stupeň základní školy a pro odpovídající ročníky víceletých gymnázií</a:t>
            </a:r>
            <a:r>
              <a:rPr lang="cs-CZ" dirty="0">
                <a:latin typeface="Calibri"/>
                <a:ea typeface="Calibri"/>
                <a:cs typeface="Times New Roman"/>
              </a:rPr>
              <a:t>. 1. Praha: SPN, 2002. ISBN 80-7235-026-9.</a:t>
            </a:r>
          </a:p>
          <a:p>
            <a:r>
              <a:rPr lang="cs-CZ" dirty="0"/>
              <a:t>BAUER, Alois. </a:t>
            </a:r>
            <a:r>
              <a:rPr lang="cs-CZ" i="1" dirty="0"/>
              <a:t>Čeština na dlani</a:t>
            </a:r>
            <a:r>
              <a:rPr lang="cs-CZ" dirty="0"/>
              <a:t>: </a:t>
            </a:r>
            <a:r>
              <a:rPr lang="cs-CZ" i="1" dirty="0"/>
              <a:t>přehled světové a české literatury, český jazyk</a:t>
            </a:r>
            <a:r>
              <a:rPr lang="cs-CZ" dirty="0"/>
              <a:t>. 3., </a:t>
            </a:r>
            <a:r>
              <a:rPr lang="cs-CZ" dirty="0" err="1"/>
              <a:t>rozš</a:t>
            </a:r>
            <a:r>
              <a:rPr lang="cs-CZ" dirty="0"/>
              <a:t>. vyd. Olomouc: </a:t>
            </a:r>
            <a:r>
              <a:rPr lang="cs-CZ" dirty="0" err="1"/>
              <a:t>Rubico</a:t>
            </a:r>
            <a:r>
              <a:rPr lang="cs-CZ" dirty="0"/>
              <a:t>, 2007, 432 s. ISBN 978-807-3460-686.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wlc.drake.edu/wordpress/french/2010/10/13/moliere</a:t>
            </a:r>
            <a:r>
              <a:rPr lang="cs-CZ" dirty="0"/>
              <a:t> </a:t>
            </a:r>
            <a:r>
              <a:rPr lang="en-US" dirty="0" smtClean="0"/>
              <a:t>[9.11.2011]</a:t>
            </a:r>
            <a:endParaRPr lang="cs-CZ" dirty="0" smtClean="0"/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49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373</TotalTime>
  <Words>449</Words>
  <Application>Microsoft Office PowerPoint</Application>
  <PresentationFormat>Předvádění na obrazovce (4:3)</PresentationFormat>
  <Paragraphs>87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 Šablona 32  VY_32_INOVACE_14_24_Moliére</vt:lpstr>
      <vt:lpstr>Prezentace aplikace PowerPoint</vt:lpstr>
      <vt:lpstr>Moliére</vt:lpstr>
      <vt:lpstr>Jean-Baptiste Poquelin</vt:lpstr>
      <vt:lpstr>Prezentace aplikace PowerPoint</vt:lpstr>
      <vt:lpstr>Dílo</vt:lpstr>
      <vt:lpstr>Divadelní ukázka - Lakomec</vt:lpstr>
      <vt:lpstr>         Tartuffe</vt:lpstr>
      <vt:lpstr>Prezentace aplikace PowerPoint</vt:lpstr>
      <vt:lpstr>Klasicismus</vt:lpstr>
      <vt:lpstr>Drama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Kunovská Eva</dc:creator>
  <cp:lastModifiedBy>Kunovská Eva</cp:lastModifiedBy>
  <cp:revision>22</cp:revision>
  <dcterms:created xsi:type="dcterms:W3CDTF">2011-11-09T08:33:22Z</dcterms:created>
  <dcterms:modified xsi:type="dcterms:W3CDTF">2012-01-31T19:37:03Z</dcterms:modified>
</cp:coreProperties>
</file>