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626" autoAdjust="0"/>
  </p:normalViewPr>
  <p:slideViewPr>
    <p:cSldViewPr>
      <p:cViewPr>
        <p:scale>
          <a:sx n="74" d="100"/>
          <a:sy n="74" d="100"/>
        </p:scale>
        <p:origin x="-456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467024C-B896-4057-84CE-C1F407097DA4}" type="datetimeFigureOut">
              <a:rPr lang="cs-CZ" smtClean="0"/>
              <a:t>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EB13662-8DC3-4E96-B1F3-8FB9B339176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455613"/>
            <a:ext cx="5918200" cy="6069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1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SLOVNÍ DRUHY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968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17432" cy="5433784"/>
          </a:xfrm>
        </p:spPr>
        <p:txBody>
          <a:bodyPr>
            <a:normAutofit fontScale="70000" lnSpcReduction="20000"/>
          </a:bodyPr>
          <a:lstStyle/>
          <a:p>
            <a:pPr lvl="2"/>
            <a:endParaRPr lang="cs-CZ" sz="3200" u="sng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lvl="2"/>
            <a:endParaRPr lang="cs-CZ" sz="3200" u="sng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lvl="2"/>
            <a:r>
              <a:rPr lang="cs-CZ" sz="3200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Přehled slovních druhů:</a:t>
            </a:r>
          </a:p>
          <a:p>
            <a:pPr lvl="2"/>
            <a:r>
              <a:rPr lang="cs-CZ" sz="3200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Slova ohebná: </a:t>
            </a:r>
          </a:p>
          <a:p>
            <a:pPr lvl="2"/>
            <a:r>
              <a:rPr lang="cs-CZ" sz="2400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</a:rPr>
              <a:t>Skloňují se: </a:t>
            </a: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1. Podstatná jména</a:t>
            </a:r>
          </a:p>
          <a:p>
            <a:pPr marL="640080" lvl="2" indent="0">
              <a:buNone/>
            </a:pPr>
            <a:r>
              <a:rPr lang="cs-CZ" sz="2400" i="1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 </a:t>
            </a: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                    2. Přídavná jména</a:t>
            </a:r>
          </a:p>
          <a:p>
            <a:pPr marL="640080" lvl="2" indent="0">
              <a:buNone/>
            </a:pPr>
            <a:r>
              <a:rPr lang="cs-CZ" sz="2400" i="1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 </a:t>
            </a: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                    3. Zájmena</a:t>
            </a:r>
          </a:p>
          <a:p>
            <a:pPr marL="640080" lvl="2" indent="0">
              <a:buNone/>
            </a:pPr>
            <a:r>
              <a:rPr lang="cs-CZ" sz="2400" i="1" dirty="0">
                <a:solidFill>
                  <a:schemeClr val="bg2">
                    <a:lumMod val="75000"/>
                  </a:schemeClr>
                </a:solidFill>
                <a:latin typeface="+mj-lt"/>
              </a:rPr>
              <a:t> </a:t>
            </a: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                    4. Číslovky</a:t>
            </a:r>
            <a:endParaRPr lang="cs-CZ" sz="2400" i="1" dirty="0" smtClean="0">
              <a:solidFill>
                <a:schemeClr val="bg2">
                  <a:lumMod val="25000"/>
                </a:schemeClr>
              </a:solidFill>
              <a:latin typeface="+mj-lt"/>
            </a:endParaRPr>
          </a:p>
          <a:p>
            <a:pPr lvl="2"/>
            <a:r>
              <a:rPr lang="cs-CZ" sz="2400" i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+mj-lt"/>
              </a:rPr>
              <a:t>Časují se:    </a:t>
            </a: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5. Slovesa</a:t>
            </a:r>
          </a:p>
          <a:p>
            <a:pPr lvl="2"/>
            <a:r>
              <a:rPr lang="cs-CZ" sz="3200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Slova neohebná:</a:t>
            </a:r>
          </a:p>
          <a:p>
            <a:pPr marL="640080" lvl="2" indent="0">
              <a:buNone/>
            </a:pPr>
            <a:r>
              <a:rPr lang="cs-CZ" sz="3200" dirty="0" smtClean="0">
                <a:solidFill>
                  <a:schemeClr val="bg2">
                    <a:lumMod val="25000"/>
                  </a:schemeClr>
                </a:solidFill>
                <a:latin typeface="+mj-lt"/>
              </a:rPr>
              <a:t>                </a:t>
            </a: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6. Příslovce</a:t>
            </a:r>
          </a:p>
          <a:p>
            <a:pPr marL="640080" lvl="2" indent="0">
              <a:buNone/>
            </a:pP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                    7. Předložky</a:t>
            </a:r>
          </a:p>
          <a:p>
            <a:pPr marL="640080" lvl="2" indent="0">
              <a:buNone/>
            </a:pP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                    8. Spojky</a:t>
            </a:r>
          </a:p>
          <a:p>
            <a:pPr marL="640080" lvl="2" indent="0">
              <a:buNone/>
            </a:pP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                    9. Částice</a:t>
            </a:r>
          </a:p>
          <a:p>
            <a:pPr marL="640080" lvl="2" indent="0">
              <a:buNone/>
            </a:pP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                  10. Citoslovce</a:t>
            </a:r>
          </a:p>
          <a:p>
            <a:pPr marL="640080" lvl="2" indent="0">
              <a:buNone/>
            </a:pPr>
            <a:r>
              <a:rPr lang="cs-CZ" sz="2400" i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          </a:t>
            </a:r>
          </a:p>
          <a:p>
            <a:pPr lvl="2"/>
            <a:endParaRPr lang="cs-CZ" sz="3200" dirty="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89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15616" y="764704"/>
            <a:ext cx="6400800" cy="5328592"/>
          </a:xfrm>
        </p:spPr>
        <p:txBody>
          <a:bodyPr>
            <a:normAutofit fontScale="92500" lnSpcReduction="20000"/>
          </a:bodyPr>
          <a:lstStyle/>
          <a:p>
            <a:pPr marL="45720" lvl="2" indent="0">
              <a:buNone/>
            </a:pPr>
            <a:r>
              <a:rPr lang="cs-CZ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1. Podstatná jména</a:t>
            </a:r>
          </a:p>
          <a:p>
            <a:pPr marL="388620" lvl="2" indent="-342900">
              <a:buFontTx/>
              <a:buChar char="-"/>
            </a:pPr>
            <a:r>
              <a:rPr lang="cs-CZ" sz="2600" b="1" i="1" dirty="0" smtClean="0">
                <a:solidFill>
                  <a:schemeClr val="tx1"/>
                </a:solidFill>
              </a:rPr>
              <a:t>Vyjadřují názvy osob, zvířat, věcí, vlastností a dějů</a:t>
            </a:r>
          </a:p>
          <a:p>
            <a:pPr marL="45720" lvl="2" indent="0">
              <a:buNone/>
            </a:pPr>
            <a:r>
              <a:rPr lang="cs-CZ" sz="2600" b="1" i="1" dirty="0" smtClean="0">
                <a:solidFill>
                  <a:srgbClr val="C00000"/>
                </a:solidFill>
              </a:rPr>
              <a:t>Vymyslete příklady podstatných jmen</a:t>
            </a:r>
          </a:p>
          <a:p>
            <a:pPr marL="45720" lvl="2" indent="0">
              <a:buNone/>
            </a:pPr>
            <a:endParaRPr lang="cs-CZ" sz="2000" b="1" i="1" dirty="0" smtClean="0">
              <a:solidFill>
                <a:schemeClr val="tx1"/>
              </a:solidFill>
            </a:endParaRPr>
          </a:p>
          <a:p>
            <a:pPr marL="45720" lvl="2" indent="0">
              <a:buNone/>
            </a:pPr>
            <a:r>
              <a:rPr lang="cs-CZ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2. Přídavná jména</a:t>
            </a:r>
          </a:p>
          <a:p>
            <a:pPr marL="388620" lvl="2" indent="-342900">
              <a:buFontTx/>
              <a:buChar char="-"/>
            </a:pPr>
            <a:r>
              <a:rPr lang="cs-CZ" sz="2600" b="1" i="1" dirty="0">
                <a:solidFill>
                  <a:schemeClr val="tx1"/>
                </a:solidFill>
              </a:rPr>
              <a:t>Vyjadřují </a:t>
            </a:r>
            <a:r>
              <a:rPr lang="cs-CZ" sz="2600" b="1" i="1" dirty="0" smtClean="0">
                <a:solidFill>
                  <a:schemeClr val="tx1"/>
                </a:solidFill>
              </a:rPr>
              <a:t>vlastnosti zvířat, osob a věcí </a:t>
            </a:r>
          </a:p>
          <a:p>
            <a:pPr marL="45720" lvl="2" indent="0">
              <a:buNone/>
            </a:pPr>
            <a:r>
              <a:rPr lang="cs-CZ" sz="2600" b="1" i="1" dirty="0">
                <a:solidFill>
                  <a:schemeClr val="tx1"/>
                </a:solidFill>
              </a:rPr>
              <a:t> </a:t>
            </a:r>
            <a:r>
              <a:rPr lang="cs-CZ" sz="2600" b="1" i="1" dirty="0" smtClean="0">
                <a:solidFill>
                  <a:schemeClr val="tx1"/>
                </a:solidFill>
              </a:rPr>
              <a:t>     (ptáme se „Jaký?“, „Který?“, „Čí?“)</a:t>
            </a:r>
          </a:p>
          <a:p>
            <a:pPr marL="45720" lvl="2" indent="0">
              <a:buNone/>
            </a:pPr>
            <a:r>
              <a:rPr lang="cs-CZ" sz="2600" b="1" i="1" dirty="0" smtClean="0">
                <a:solidFill>
                  <a:srgbClr val="C00000"/>
                </a:solidFill>
              </a:rPr>
              <a:t>Vymyslete </a:t>
            </a:r>
            <a:r>
              <a:rPr lang="cs-CZ" sz="2600" b="1" i="1" dirty="0">
                <a:solidFill>
                  <a:srgbClr val="C00000"/>
                </a:solidFill>
              </a:rPr>
              <a:t>příklady </a:t>
            </a:r>
            <a:r>
              <a:rPr lang="cs-CZ" sz="2600" b="1" i="1" dirty="0" smtClean="0">
                <a:solidFill>
                  <a:srgbClr val="C00000"/>
                </a:solidFill>
              </a:rPr>
              <a:t>přídavných jmen</a:t>
            </a:r>
          </a:p>
          <a:p>
            <a:pPr marL="45720" lvl="2" indent="0">
              <a:buNone/>
            </a:pPr>
            <a:endParaRPr lang="cs-CZ" sz="2600" b="1" i="1" dirty="0">
              <a:solidFill>
                <a:srgbClr val="C00000"/>
              </a:solidFill>
            </a:endParaRPr>
          </a:p>
          <a:p>
            <a:pPr marL="45720" lvl="2" indent="0">
              <a:buNone/>
            </a:pPr>
            <a:r>
              <a:rPr lang="cs-CZ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3. Zájmena</a:t>
            </a:r>
          </a:p>
          <a:p>
            <a:pPr marL="388620" lvl="2" indent="-342900">
              <a:buFontTx/>
              <a:buChar char="-"/>
            </a:pPr>
            <a:r>
              <a:rPr lang="cs-CZ" sz="2600" b="1" i="1" dirty="0" smtClean="0">
                <a:solidFill>
                  <a:schemeClr val="tx1"/>
                </a:solidFill>
              </a:rPr>
              <a:t>Zastupují názvy osob, zvířat a věcí</a:t>
            </a:r>
          </a:p>
          <a:p>
            <a:pPr marL="45720" lvl="2" indent="0">
              <a:buNone/>
            </a:pPr>
            <a:r>
              <a:rPr lang="cs-CZ" sz="2600" b="1" i="1" dirty="0" smtClean="0">
                <a:solidFill>
                  <a:srgbClr val="C00000"/>
                </a:solidFill>
              </a:rPr>
              <a:t>Vymyslete příklady zájmen</a:t>
            </a:r>
            <a:endParaRPr lang="cs-CZ" sz="2800" b="1" u="sng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endParaRPr lang="cs-CZ" sz="2800" b="1" u="sng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endParaRPr lang="cs-CZ" sz="2800" b="1" u="sng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endParaRPr lang="cs-CZ" sz="28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endParaRPr lang="cs-CZ" sz="2800" b="1" u="sng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endParaRPr lang="cs-CZ" sz="2800" b="1" u="sng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endParaRPr lang="cs-CZ" sz="28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07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145752"/>
          </a:xfrm>
        </p:spPr>
        <p:txBody>
          <a:bodyPr>
            <a:normAutofit fontScale="92500" lnSpcReduction="20000"/>
          </a:bodyPr>
          <a:lstStyle/>
          <a:p>
            <a:pPr marL="45720" lvl="2" indent="0">
              <a:buNone/>
            </a:pPr>
            <a:r>
              <a:rPr lang="cs-CZ" sz="28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4. Číslovky</a:t>
            </a:r>
          </a:p>
          <a:p>
            <a:pPr marL="388620" lvl="2" indent="-342900">
              <a:buFontTx/>
              <a:buChar char="-"/>
            </a:pPr>
            <a:r>
              <a:rPr lang="cs-CZ" sz="2800" b="1" i="1" dirty="0">
                <a:solidFill>
                  <a:schemeClr val="tx1"/>
                </a:solidFill>
              </a:rPr>
              <a:t>Vyjadřují </a:t>
            </a:r>
            <a:r>
              <a:rPr lang="cs-CZ" sz="2800" b="1" i="1" dirty="0" smtClean="0">
                <a:solidFill>
                  <a:schemeClr val="tx1"/>
                </a:solidFill>
              </a:rPr>
              <a:t>počet nebo pořadí</a:t>
            </a:r>
          </a:p>
          <a:p>
            <a:pPr marL="45720" lvl="2" indent="0">
              <a:buNone/>
            </a:pPr>
            <a:r>
              <a:rPr lang="cs-CZ" sz="2800" b="1" i="1" dirty="0" smtClean="0">
                <a:solidFill>
                  <a:srgbClr val="C00000"/>
                </a:solidFill>
              </a:rPr>
              <a:t>Vymyslete příklady číslovek</a:t>
            </a:r>
          </a:p>
          <a:p>
            <a:pPr marL="45720" lvl="2" indent="0">
              <a:buNone/>
            </a:pPr>
            <a:endParaRPr lang="cs-CZ" sz="28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r>
              <a:rPr lang="cs-CZ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5. Slovesa</a:t>
            </a:r>
          </a:p>
          <a:p>
            <a:pPr marL="388620" lvl="2" indent="-342900">
              <a:buFontTx/>
              <a:buChar char="-"/>
            </a:pPr>
            <a:r>
              <a:rPr lang="cs-CZ" sz="2800" b="1" i="1" dirty="0">
                <a:solidFill>
                  <a:schemeClr val="tx1"/>
                </a:solidFill>
              </a:rPr>
              <a:t>Vyjadřují </a:t>
            </a:r>
            <a:r>
              <a:rPr lang="cs-CZ" sz="2800" b="1" i="1" dirty="0" smtClean="0">
                <a:solidFill>
                  <a:schemeClr val="tx1"/>
                </a:solidFill>
              </a:rPr>
              <a:t> činnosti a děje</a:t>
            </a:r>
          </a:p>
          <a:p>
            <a:pPr marL="45720" lvl="2" indent="0">
              <a:buNone/>
            </a:pPr>
            <a:r>
              <a:rPr lang="cs-CZ" sz="2800" b="1" i="1" dirty="0" smtClean="0">
                <a:solidFill>
                  <a:srgbClr val="C00000"/>
                </a:solidFill>
              </a:rPr>
              <a:t>Vymyslete </a:t>
            </a:r>
            <a:r>
              <a:rPr lang="cs-CZ" sz="2800" b="1" i="1" dirty="0">
                <a:solidFill>
                  <a:srgbClr val="C00000"/>
                </a:solidFill>
              </a:rPr>
              <a:t>příklady </a:t>
            </a:r>
            <a:r>
              <a:rPr lang="cs-CZ" sz="2800" b="1" i="1" dirty="0" smtClean="0">
                <a:solidFill>
                  <a:srgbClr val="C00000"/>
                </a:solidFill>
              </a:rPr>
              <a:t>sloves</a:t>
            </a:r>
          </a:p>
          <a:p>
            <a:pPr marL="45720" lvl="2" indent="0">
              <a:buNone/>
            </a:pPr>
            <a:endParaRPr lang="cs-CZ" sz="28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r>
              <a:rPr lang="cs-CZ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6. Příslovce</a:t>
            </a:r>
          </a:p>
          <a:p>
            <a:pPr marL="388620" lvl="2" indent="-342900">
              <a:buFontTx/>
              <a:buChar char="-"/>
            </a:pPr>
            <a:r>
              <a:rPr lang="cs-CZ" sz="2800" b="1" i="1" dirty="0" smtClean="0">
                <a:solidFill>
                  <a:schemeClr val="tx1"/>
                </a:solidFill>
              </a:rPr>
              <a:t>Odpovídají na otázky – ptáme se „Kde?“, „Kam?“, „Kdy?“, „Jak?“</a:t>
            </a:r>
            <a:endParaRPr lang="cs-CZ" sz="2800" b="1" i="1" dirty="0">
              <a:solidFill>
                <a:schemeClr val="tx1"/>
              </a:solidFill>
            </a:endParaRPr>
          </a:p>
          <a:p>
            <a:pPr marL="45720" lvl="2" indent="0">
              <a:buNone/>
            </a:pPr>
            <a:r>
              <a:rPr lang="cs-CZ" sz="2800" b="1" i="1" dirty="0">
                <a:solidFill>
                  <a:srgbClr val="C00000"/>
                </a:solidFill>
              </a:rPr>
              <a:t>Vymyslete </a:t>
            </a:r>
            <a:r>
              <a:rPr lang="cs-CZ" sz="2800" b="1" i="1" dirty="0" smtClean="0">
                <a:solidFill>
                  <a:srgbClr val="C00000"/>
                </a:solidFill>
              </a:rPr>
              <a:t>příklady příslovcí</a:t>
            </a:r>
            <a:endParaRPr lang="cs-CZ" sz="28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0878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865832"/>
          </a:xfrm>
        </p:spPr>
        <p:txBody>
          <a:bodyPr>
            <a:normAutofit fontScale="62500" lnSpcReduction="20000"/>
          </a:bodyPr>
          <a:lstStyle/>
          <a:p>
            <a:pPr marL="45720" lvl="2" indent="0">
              <a:buNone/>
            </a:pPr>
            <a:r>
              <a:rPr lang="cs-CZ" sz="3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7. Předložky</a:t>
            </a:r>
          </a:p>
          <a:p>
            <a:pPr marL="388620" lvl="2" indent="-342900">
              <a:buFontTx/>
              <a:buChar char="-"/>
            </a:pPr>
            <a:r>
              <a:rPr lang="cs-CZ" sz="3400" b="1" i="1" dirty="0" smtClean="0">
                <a:solidFill>
                  <a:schemeClr val="tx1"/>
                </a:solidFill>
              </a:rPr>
              <a:t>Stojí před jmény</a:t>
            </a:r>
          </a:p>
          <a:p>
            <a:pPr marL="45720" lvl="2" indent="0">
              <a:buNone/>
            </a:pPr>
            <a:r>
              <a:rPr lang="cs-CZ" sz="3400" b="1" i="1" dirty="0" smtClean="0">
                <a:solidFill>
                  <a:srgbClr val="C00000"/>
                </a:solidFill>
              </a:rPr>
              <a:t>Vymyslete příklady předložek</a:t>
            </a:r>
          </a:p>
          <a:p>
            <a:pPr marL="45720" lvl="2" indent="0">
              <a:buNone/>
            </a:pPr>
            <a:endParaRPr lang="cs-CZ" sz="2600" b="1" i="1" dirty="0">
              <a:solidFill>
                <a:schemeClr val="tx1"/>
              </a:solidFill>
            </a:endParaRPr>
          </a:p>
          <a:p>
            <a:pPr marL="45720" lvl="2" indent="0">
              <a:buNone/>
            </a:pPr>
            <a:r>
              <a:rPr lang="cs-CZ" sz="3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8. Spojky</a:t>
            </a:r>
            <a:endParaRPr lang="cs-CZ" sz="38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388620" lvl="2" indent="-342900">
              <a:buFontTx/>
              <a:buChar char="-"/>
            </a:pPr>
            <a:r>
              <a:rPr lang="cs-CZ" sz="3400" b="1" i="1" dirty="0" smtClean="0">
                <a:solidFill>
                  <a:schemeClr val="tx1"/>
                </a:solidFill>
              </a:rPr>
              <a:t>Spojují slova nebo věty</a:t>
            </a:r>
            <a:endParaRPr lang="cs-CZ" sz="3400" b="1" i="1" dirty="0">
              <a:solidFill>
                <a:schemeClr val="tx1"/>
              </a:solidFill>
            </a:endParaRPr>
          </a:p>
          <a:p>
            <a:pPr marL="45720" lvl="2" indent="0">
              <a:buNone/>
            </a:pPr>
            <a:r>
              <a:rPr lang="cs-CZ" sz="3400" b="1" i="1" dirty="0">
                <a:solidFill>
                  <a:srgbClr val="C00000"/>
                </a:solidFill>
              </a:rPr>
              <a:t>Vymyslete příklady </a:t>
            </a:r>
            <a:r>
              <a:rPr lang="cs-CZ" sz="3400" b="1" i="1" dirty="0" smtClean="0">
                <a:solidFill>
                  <a:srgbClr val="C00000"/>
                </a:solidFill>
              </a:rPr>
              <a:t>spojek</a:t>
            </a:r>
          </a:p>
          <a:p>
            <a:pPr marL="45720" lvl="2" indent="0">
              <a:buNone/>
            </a:pPr>
            <a:endParaRPr lang="cs-CZ" sz="2600" b="1" i="1" dirty="0">
              <a:solidFill>
                <a:srgbClr val="C00000"/>
              </a:solidFill>
            </a:endParaRPr>
          </a:p>
          <a:p>
            <a:pPr marL="45720" lvl="2" indent="0">
              <a:buNone/>
            </a:pPr>
            <a:r>
              <a:rPr lang="cs-CZ" sz="3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9. Částice</a:t>
            </a:r>
          </a:p>
          <a:p>
            <a:pPr marL="388620" lvl="2" indent="-342900">
              <a:buFontTx/>
              <a:buChar char="-"/>
            </a:pPr>
            <a:r>
              <a:rPr lang="cs-CZ" sz="3400" b="1" i="1" dirty="0" smtClean="0">
                <a:solidFill>
                  <a:schemeClr val="tx1"/>
                </a:solidFill>
              </a:rPr>
              <a:t>Uvozují samostatné věty</a:t>
            </a:r>
          </a:p>
          <a:p>
            <a:pPr marL="45720" lvl="2" indent="0">
              <a:buNone/>
            </a:pPr>
            <a:r>
              <a:rPr lang="cs-CZ" sz="3400" b="1" i="1" dirty="0" smtClean="0">
                <a:solidFill>
                  <a:srgbClr val="C00000"/>
                </a:solidFill>
              </a:rPr>
              <a:t>Vymyslete </a:t>
            </a:r>
            <a:r>
              <a:rPr lang="cs-CZ" sz="3400" b="1" i="1" dirty="0">
                <a:solidFill>
                  <a:srgbClr val="C00000"/>
                </a:solidFill>
              </a:rPr>
              <a:t>příklady </a:t>
            </a:r>
            <a:r>
              <a:rPr lang="cs-CZ" sz="3400" b="1" i="1" dirty="0" smtClean="0">
                <a:solidFill>
                  <a:srgbClr val="C00000"/>
                </a:solidFill>
              </a:rPr>
              <a:t>částic</a:t>
            </a:r>
          </a:p>
          <a:p>
            <a:pPr marL="45720" lvl="2" indent="0">
              <a:buNone/>
            </a:pPr>
            <a:endParaRPr lang="cs-CZ" sz="3400" b="1" i="1" dirty="0" smtClean="0">
              <a:solidFill>
                <a:srgbClr val="C00000"/>
              </a:solidFill>
            </a:endParaRPr>
          </a:p>
          <a:p>
            <a:pPr marL="45720" lvl="2" indent="0">
              <a:buNone/>
            </a:pPr>
            <a:r>
              <a:rPr lang="cs-CZ" sz="3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10. Citoslovce</a:t>
            </a:r>
          </a:p>
          <a:p>
            <a:pPr marL="388620" lvl="2" indent="-342900">
              <a:buFontTx/>
              <a:buChar char="-"/>
            </a:pPr>
            <a:r>
              <a:rPr lang="cs-CZ" sz="3600" b="1" i="1" dirty="0" smtClean="0">
                <a:solidFill>
                  <a:schemeClr val="tx1"/>
                </a:solidFill>
              </a:rPr>
              <a:t>Vyjadřují pocity, výzvy, označují zvuky</a:t>
            </a:r>
          </a:p>
          <a:p>
            <a:pPr marL="45720" lvl="2" indent="0">
              <a:buNone/>
            </a:pPr>
            <a:r>
              <a:rPr lang="cs-CZ" sz="3600" b="1" i="1" dirty="0" smtClean="0">
                <a:solidFill>
                  <a:srgbClr val="C00000"/>
                </a:solidFill>
              </a:rPr>
              <a:t>Vymyslete </a:t>
            </a:r>
            <a:r>
              <a:rPr lang="cs-CZ" sz="3600" b="1" i="1" dirty="0">
                <a:solidFill>
                  <a:srgbClr val="C00000"/>
                </a:solidFill>
              </a:rPr>
              <a:t>příklady </a:t>
            </a:r>
            <a:r>
              <a:rPr lang="cs-CZ" sz="3600" b="1" i="1" dirty="0" smtClean="0">
                <a:solidFill>
                  <a:srgbClr val="C00000"/>
                </a:solidFill>
              </a:rPr>
              <a:t>citoslovcí</a:t>
            </a:r>
            <a:endParaRPr lang="cs-CZ" sz="3600" b="1" i="1" dirty="0">
              <a:solidFill>
                <a:srgbClr val="C00000"/>
              </a:solidFill>
            </a:endParaRPr>
          </a:p>
          <a:p>
            <a:pPr marL="45720" lvl="2" indent="0">
              <a:buNone/>
            </a:pPr>
            <a:endParaRPr lang="cs-CZ" sz="3200" b="1" u="sng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endParaRPr lang="cs-CZ" sz="2800" b="1" i="1" dirty="0" smtClean="0">
              <a:solidFill>
                <a:srgbClr val="C00000"/>
              </a:solidFill>
            </a:endParaRPr>
          </a:p>
          <a:p>
            <a:pPr marL="45720" lvl="2" indent="0">
              <a:buNone/>
            </a:pPr>
            <a:endParaRPr lang="cs-CZ" sz="2800" b="1" i="1" dirty="0">
              <a:solidFill>
                <a:srgbClr val="C00000"/>
              </a:solidFill>
            </a:endParaRPr>
          </a:p>
          <a:p>
            <a:pPr marL="45720" lvl="2" indent="0">
              <a:buNone/>
            </a:pPr>
            <a:endParaRPr lang="cs-CZ" sz="2400" b="1" i="1" dirty="0">
              <a:solidFill>
                <a:schemeClr val="tx1"/>
              </a:solidFill>
            </a:endParaRPr>
          </a:p>
          <a:p>
            <a:pPr marL="45720" lvl="2" indent="0">
              <a:buNone/>
            </a:pPr>
            <a:endParaRPr lang="cs-CZ" sz="2800" b="1" u="sng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70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3" y="188640"/>
            <a:ext cx="7766248" cy="64807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188640"/>
            <a:ext cx="7848872" cy="6336704"/>
          </a:xfrm>
        </p:spPr>
        <p:txBody>
          <a:bodyPr>
            <a:normAutofit fontScale="25000" lnSpcReduction="20000"/>
          </a:bodyPr>
          <a:lstStyle/>
          <a:p>
            <a:pPr marL="228600" lvl="2"/>
            <a:r>
              <a:rPr lang="cs-CZ" sz="86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Zařaďte slova ohebná a neohebná a u každého určete slovní druh:</a:t>
            </a:r>
          </a:p>
          <a:p>
            <a:pPr marL="45720" lvl="2" indent="0">
              <a:buNone/>
            </a:pPr>
            <a:r>
              <a:rPr lang="cs-CZ" sz="8600" dirty="0" smtClean="0">
                <a:solidFill>
                  <a:schemeClr val="tx1"/>
                </a:solidFill>
              </a:rPr>
              <a:t>  Už brzy budou Velikonoce. </a:t>
            </a:r>
          </a:p>
          <a:p>
            <a:pPr marL="45720" lvl="2" indent="0">
              <a:buNone/>
            </a:pPr>
            <a:r>
              <a:rPr lang="cs-CZ" sz="8600" dirty="0" smtClean="0">
                <a:solidFill>
                  <a:schemeClr val="tx1"/>
                </a:solidFill>
              </a:rPr>
              <a:t>  Jsou to svátky jara. </a:t>
            </a:r>
          </a:p>
          <a:p>
            <a:pPr marL="45720" lvl="2" indent="0">
              <a:buNone/>
            </a:pPr>
            <a:r>
              <a:rPr lang="cs-CZ" sz="8600" dirty="0" smtClean="0">
                <a:solidFill>
                  <a:schemeClr val="tx1"/>
                </a:solidFill>
              </a:rPr>
              <a:t>  Chlapci pletou pomlázku </a:t>
            </a:r>
          </a:p>
          <a:p>
            <a:pPr marL="45720" lvl="2" indent="0">
              <a:buNone/>
            </a:pPr>
            <a:r>
              <a:rPr lang="cs-CZ" sz="8600" dirty="0" smtClean="0">
                <a:solidFill>
                  <a:schemeClr val="tx1"/>
                </a:solidFill>
              </a:rPr>
              <a:t>  a učí se koledu. Dívky malují </a:t>
            </a:r>
          </a:p>
          <a:p>
            <a:pPr marL="45720" lvl="2" indent="0">
              <a:buNone/>
            </a:pPr>
            <a:r>
              <a:rPr lang="cs-CZ" sz="8600" dirty="0" smtClean="0">
                <a:solidFill>
                  <a:schemeClr val="tx1"/>
                </a:solidFill>
              </a:rPr>
              <a:t>  vajíčka. Jíme výborný mazanec </a:t>
            </a:r>
          </a:p>
          <a:p>
            <a:pPr marL="45720" lvl="2" indent="0">
              <a:buNone/>
            </a:pPr>
            <a:r>
              <a:rPr lang="cs-CZ" sz="8600" dirty="0" smtClean="0">
                <a:solidFill>
                  <a:schemeClr val="tx1"/>
                </a:solidFill>
              </a:rPr>
              <a:t>  a také pečeme mandlového beránka.</a:t>
            </a:r>
          </a:p>
          <a:p>
            <a:pPr marL="45720" lvl="2" indent="0">
              <a:buNone/>
            </a:pPr>
            <a:endParaRPr lang="cs-CZ" sz="8600" dirty="0">
              <a:solidFill>
                <a:schemeClr val="tx1"/>
              </a:solidFill>
            </a:endParaRPr>
          </a:p>
          <a:p>
            <a:pPr marL="45720" lvl="2" indent="0">
              <a:buNone/>
            </a:pPr>
            <a:endParaRPr lang="cs-CZ" sz="3800" dirty="0" smtClean="0">
              <a:solidFill>
                <a:schemeClr val="tx1"/>
              </a:solidFill>
            </a:endParaRPr>
          </a:p>
          <a:p>
            <a:pPr marL="45720" lvl="2" indent="0">
              <a:buNone/>
            </a:pPr>
            <a:r>
              <a:rPr lang="cs-CZ" sz="6400" b="1" dirty="0" smtClean="0">
                <a:solidFill>
                  <a:schemeClr val="tx1"/>
                </a:solidFill>
              </a:rPr>
              <a:t>SLOVA OHEBNÁ: </a:t>
            </a:r>
            <a:r>
              <a:rPr lang="cs-CZ" sz="6400" dirty="0" smtClean="0">
                <a:solidFill>
                  <a:schemeClr val="tx1"/>
                </a:solidFill>
              </a:rPr>
              <a:t>_____________________________________________</a:t>
            </a:r>
          </a:p>
          <a:p>
            <a:pPr marL="45720" lvl="2" indent="0">
              <a:buNone/>
            </a:pPr>
            <a:r>
              <a:rPr lang="cs-CZ" sz="6400" dirty="0">
                <a:solidFill>
                  <a:schemeClr val="tx1"/>
                </a:solidFill>
              </a:rPr>
              <a:t> </a:t>
            </a:r>
            <a:r>
              <a:rPr lang="cs-CZ" sz="6400" dirty="0" smtClean="0">
                <a:solidFill>
                  <a:schemeClr val="tx1"/>
                </a:solidFill>
              </a:rPr>
              <a:t>               </a:t>
            </a:r>
          </a:p>
          <a:p>
            <a:pPr marL="45720" lvl="2" indent="0">
              <a:buNone/>
            </a:pPr>
            <a:r>
              <a:rPr lang="cs-CZ" sz="6400" dirty="0">
                <a:solidFill>
                  <a:schemeClr val="tx1"/>
                </a:solidFill>
              </a:rPr>
              <a:t> </a:t>
            </a:r>
            <a:r>
              <a:rPr lang="cs-CZ" sz="6400" dirty="0" smtClean="0">
                <a:solidFill>
                  <a:schemeClr val="tx1"/>
                </a:solidFill>
              </a:rPr>
              <a:t>                            ______________________________________________</a:t>
            </a:r>
          </a:p>
          <a:p>
            <a:pPr marL="45720" lvl="2" indent="0">
              <a:buNone/>
            </a:pPr>
            <a:r>
              <a:rPr lang="cs-CZ" sz="6400" dirty="0">
                <a:solidFill>
                  <a:schemeClr val="tx1"/>
                </a:solidFill>
              </a:rPr>
              <a:t> </a:t>
            </a:r>
            <a:r>
              <a:rPr lang="cs-CZ" sz="6400" dirty="0" smtClean="0">
                <a:solidFill>
                  <a:schemeClr val="tx1"/>
                </a:solidFill>
              </a:rPr>
              <a:t>      </a:t>
            </a:r>
          </a:p>
          <a:p>
            <a:pPr marL="45720" lvl="2" indent="0">
              <a:buNone/>
            </a:pPr>
            <a:r>
              <a:rPr lang="cs-CZ" sz="6400" dirty="0">
                <a:solidFill>
                  <a:schemeClr val="tx1"/>
                </a:solidFill>
              </a:rPr>
              <a:t> </a:t>
            </a:r>
            <a:r>
              <a:rPr lang="cs-CZ" sz="6400" dirty="0" smtClean="0">
                <a:solidFill>
                  <a:schemeClr val="tx1"/>
                </a:solidFill>
              </a:rPr>
              <a:t>                            </a:t>
            </a:r>
          </a:p>
          <a:p>
            <a:pPr marL="45720" lvl="2" indent="0">
              <a:buNone/>
            </a:pPr>
            <a:endParaRPr lang="cs-CZ" sz="6400" dirty="0">
              <a:solidFill>
                <a:schemeClr val="tx1"/>
              </a:solidFill>
            </a:endParaRPr>
          </a:p>
          <a:p>
            <a:pPr marL="45720" lvl="2" indent="0">
              <a:buNone/>
            </a:pPr>
            <a:endParaRPr lang="cs-CZ" sz="6400" dirty="0">
              <a:solidFill>
                <a:schemeClr val="tx1"/>
              </a:solidFill>
            </a:endParaRPr>
          </a:p>
          <a:p>
            <a:pPr marL="45720" lvl="2" indent="0">
              <a:buNone/>
            </a:pPr>
            <a:r>
              <a:rPr lang="cs-CZ" sz="6400" b="1" dirty="0">
                <a:solidFill>
                  <a:schemeClr val="tx1"/>
                </a:solidFill>
              </a:rPr>
              <a:t>SLOVA </a:t>
            </a:r>
            <a:r>
              <a:rPr lang="cs-CZ" sz="6400" b="1" dirty="0" smtClean="0">
                <a:solidFill>
                  <a:schemeClr val="tx1"/>
                </a:solidFill>
              </a:rPr>
              <a:t>NEOHEBNÁ</a:t>
            </a:r>
            <a:r>
              <a:rPr lang="cs-CZ" sz="6400" b="1" dirty="0">
                <a:solidFill>
                  <a:schemeClr val="tx1"/>
                </a:solidFill>
              </a:rPr>
              <a:t>:</a:t>
            </a:r>
            <a:r>
              <a:rPr lang="cs-CZ" sz="6400" dirty="0">
                <a:solidFill>
                  <a:schemeClr val="tx1"/>
                </a:solidFill>
              </a:rPr>
              <a:t> </a:t>
            </a:r>
            <a:r>
              <a:rPr lang="cs-CZ" sz="6400" dirty="0" smtClean="0">
                <a:solidFill>
                  <a:schemeClr val="tx1"/>
                </a:solidFill>
              </a:rPr>
              <a:t>__________________________________________</a:t>
            </a:r>
            <a:endParaRPr lang="cs-CZ" sz="6400" dirty="0">
              <a:solidFill>
                <a:schemeClr val="tx1"/>
              </a:solidFill>
            </a:endParaRPr>
          </a:p>
          <a:p>
            <a:pPr marL="45720" lvl="2" indent="0">
              <a:buNone/>
            </a:pPr>
            <a:r>
              <a:rPr lang="cs-CZ" sz="6400" dirty="0">
                <a:solidFill>
                  <a:schemeClr val="tx1"/>
                </a:solidFill>
              </a:rPr>
              <a:t>                </a:t>
            </a:r>
          </a:p>
          <a:p>
            <a:pPr marL="45720" lvl="2" indent="0">
              <a:buNone/>
            </a:pPr>
            <a:r>
              <a:rPr lang="cs-CZ" sz="6400" dirty="0">
                <a:solidFill>
                  <a:schemeClr val="tx1"/>
                </a:solidFill>
              </a:rPr>
              <a:t>                             </a:t>
            </a:r>
            <a:r>
              <a:rPr lang="cs-CZ" sz="6400" dirty="0" smtClean="0">
                <a:solidFill>
                  <a:schemeClr val="tx1"/>
                </a:solidFill>
              </a:rPr>
              <a:t>     ___________________________________________</a:t>
            </a:r>
            <a:endParaRPr lang="cs-CZ" sz="6400" dirty="0">
              <a:solidFill>
                <a:schemeClr val="tx1"/>
              </a:solidFill>
            </a:endParaRPr>
          </a:p>
          <a:p>
            <a:pPr marL="45720" lvl="2" indent="0">
              <a:buNone/>
            </a:pPr>
            <a:r>
              <a:rPr lang="cs-CZ" sz="6400" dirty="0">
                <a:solidFill>
                  <a:schemeClr val="tx1"/>
                </a:solidFill>
              </a:rPr>
              <a:t>       </a:t>
            </a:r>
          </a:p>
          <a:p>
            <a:pPr marL="45720" lvl="2" indent="0">
              <a:buNone/>
            </a:pPr>
            <a:r>
              <a:rPr lang="cs-CZ" sz="6400" dirty="0">
                <a:solidFill>
                  <a:schemeClr val="tx1"/>
                </a:solidFill>
              </a:rPr>
              <a:t>                           </a:t>
            </a:r>
            <a:r>
              <a:rPr lang="cs-CZ" sz="6400" dirty="0" smtClean="0">
                <a:solidFill>
                  <a:schemeClr val="tx1"/>
                </a:solidFill>
              </a:rPr>
              <a:t>       </a:t>
            </a:r>
            <a:endParaRPr lang="cs-CZ" sz="6400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836712"/>
            <a:ext cx="1800200" cy="2063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362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476672"/>
            <a:ext cx="8640960" cy="6120680"/>
          </a:xfrm>
        </p:spPr>
        <p:txBody>
          <a:bodyPr>
            <a:normAutofit/>
          </a:bodyPr>
          <a:lstStyle/>
          <a:p>
            <a:pPr marL="228600" lvl="2" algn="ctr"/>
            <a:r>
              <a:rPr lang="cs-CZ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Vymyslete věty dle schématu:</a:t>
            </a: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</a:p>
          <a:p>
            <a:pPr marL="45720" lvl="2" indent="0" algn="ctr">
              <a:buNone/>
            </a:pP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(číslice označují slovní druh)</a:t>
            </a:r>
          </a:p>
          <a:p>
            <a:pPr marL="45720" lvl="2" indent="0">
              <a:buNone/>
            </a:pP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 1 5 7 1 1 ________________________________________</a:t>
            </a:r>
          </a:p>
          <a:p>
            <a:pPr marL="45720" lvl="2" indent="0">
              <a:buNone/>
            </a:pPr>
            <a:endParaRPr lang="cs-CZ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9 5 7 1 ___________________________________________</a:t>
            </a:r>
          </a:p>
          <a:p>
            <a:pPr marL="45720" lvl="2" indent="0">
              <a:buNone/>
            </a:pPr>
            <a:endParaRPr lang="cs-CZ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 1 5 8 5 _________________________________________</a:t>
            </a:r>
          </a:p>
          <a:p>
            <a:pPr marL="45720" lvl="2" indent="0">
              <a:buNone/>
            </a:pPr>
            <a:endParaRPr lang="cs-CZ" sz="2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 5 4 1 ___________________________________________</a:t>
            </a:r>
          </a:p>
          <a:p>
            <a:pPr marL="45720" lvl="2" indent="0">
              <a:buNone/>
            </a:pP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lvl="2" indent="0">
              <a:buNone/>
            </a:pPr>
            <a:r>
              <a:rPr lang="cs-CZ" sz="2400" b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10 6 3 5 __________________________________________</a:t>
            </a:r>
            <a:endParaRPr lang="cs-CZ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021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228600" lvl="2">
              <a:buClr>
                <a:srgbClr val="F14124">
                  <a:lumMod val="75000"/>
                </a:srgbClr>
              </a:buClr>
            </a:pPr>
            <a:r>
              <a:rPr lang="cs-CZ" sz="2200" b="1" u="sng" dirty="0" smtClean="0">
                <a:solidFill>
                  <a:srgbClr val="212745">
                    <a:lumMod val="60000"/>
                    <a:lumOff val="40000"/>
                  </a:srgbClr>
                </a:solidFill>
              </a:rPr>
              <a:t>Použité zdroje:</a:t>
            </a:r>
          </a:p>
          <a:p>
            <a:pPr marL="45720" lvl="2" indent="0">
              <a:buClr>
                <a:srgbClr val="F14124">
                  <a:lumMod val="75000"/>
                </a:srgbClr>
              </a:buClr>
              <a:buNone/>
            </a:pPr>
            <a:endParaRPr lang="cs-CZ" dirty="0" smtClean="0">
              <a:hlinkClick r:id="rId2"/>
            </a:endParaRPr>
          </a:p>
          <a:p>
            <a:r>
              <a:rPr lang="cs-CZ" u="sng" dirty="0">
                <a:hlinkClick r:id="rId2"/>
              </a:rPr>
              <a:t>www.office.microsoft.com</a:t>
            </a:r>
            <a:endParaRPr lang="cs-CZ" dirty="0"/>
          </a:p>
          <a:p>
            <a:r>
              <a:rPr lang="cs-CZ" dirty="0"/>
              <a:t>Janáčková, Zita</a:t>
            </a:r>
            <a:r>
              <a:rPr lang="en-US" dirty="0"/>
              <a:t>; M</a:t>
            </a:r>
            <a:r>
              <a:rPr lang="cs-CZ" dirty="0" err="1"/>
              <a:t>ühlhauserová</a:t>
            </a:r>
            <a:r>
              <a:rPr lang="cs-CZ"/>
              <a:t> </a:t>
            </a:r>
            <a:r>
              <a:rPr lang="cs-CZ" smtClean="0"/>
              <a:t>Hana; </a:t>
            </a:r>
            <a:r>
              <a:rPr lang="cs-CZ" dirty="0"/>
              <a:t>Příborská Olga;  Zbořilová Jitka.  </a:t>
            </a:r>
            <a:r>
              <a:rPr lang="cs-CZ" i="1" dirty="0"/>
              <a:t>Český jazyk 4 – učebnice pro 4. </a:t>
            </a:r>
            <a:r>
              <a:rPr lang="cs-CZ" dirty="0"/>
              <a:t>ročník. Brno: Nová škola, 2010, ISBN 80-7289-087-5</a:t>
            </a:r>
          </a:p>
          <a:p>
            <a:r>
              <a:rPr lang="cs-CZ" dirty="0"/>
              <a:t>vlastní</a:t>
            </a:r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583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144</TotalTime>
  <Words>348</Words>
  <Application>Microsoft Office PowerPoint</Application>
  <PresentationFormat>Předvádění na obrazovce (4:3)</PresentationFormat>
  <Paragraphs>100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SLOVNÍ DRUHY</vt:lpstr>
      <vt:lpstr>Prezentace aplikace PowerPoint</vt:lpstr>
      <vt:lpstr>Prezentace aplikace PowerPoint</vt:lpstr>
      <vt:lpstr>Prezentace aplikace PowerPoint</vt:lpstr>
      <vt:lpstr>Prezentace aplikace PowerPoint</vt:lpstr>
      <vt:lpstr> 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žák 2</dc:creator>
  <cp:lastModifiedBy>Šimecká Marcela</cp:lastModifiedBy>
  <cp:revision>13</cp:revision>
  <dcterms:created xsi:type="dcterms:W3CDTF">2013-03-19T12:16:44Z</dcterms:created>
  <dcterms:modified xsi:type="dcterms:W3CDTF">2013-05-02T17:43:57Z</dcterms:modified>
</cp:coreProperties>
</file>