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304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14" y="-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69751-73E4-4A3E-BC5A-B1235BDF6237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462ACB7F-D197-4377-9A14-BF27CFFC960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69751-73E4-4A3E-BC5A-B1235BDF6237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62ACB7F-D197-4377-9A14-BF27CFFC960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69751-73E4-4A3E-BC5A-B1235BDF6237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62ACB7F-D197-4377-9A14-BF27CFFC960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69751-73E4-4A3E-BC5A-B1235BDF6237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ACB7F-D197-4377-9A14-BF27CFFC960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69751-73E4-4A3E-BC5A-B1235BDF6237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ACB7F-D197-4377-9A14-BF27CFFC960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69751-73E4-4A3E-BC5A-B1235BDF6237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ACB7F-D197-4377-9A14-BF27CFFC96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69751-73E4-4A3E-BC5A-B1235BDF6237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62ACB7F-D197-4377-9A14-BF27CFFC960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0569751-73E4-4A3E-BC5A-B1235BDF6237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62ACB7F-D197-4377-9A14-BF27CFFC960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69751-73E4-4A3E-BC5A-B1235BDF6237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ACB7F-D197-4377-9A14-BF27CFFC96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69751-73E4-4A3E-BC5A-B1235BDF6237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ACB7F-D197-4377-9A14-BF27CFFC96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69751-73E4-4A3E-BC5A-B1235BDF6237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ACB7F-D197-4377-9A14-BF27CFFC96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62ACB7F-D197-4377-9A14-BF27CFFC960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00569751-73E4-4A3E-BC5A-B1235BDF6237}" type="datetimeFigureOut">
              <a:rPr lang="cs-CZ" smtClean="0"/>
              <a:t>1.4.2013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34938"/>
            <a:ext cx="7704856" cy="659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5315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16152" y="1267484"/>
            <a:ext cx="7235981" cy="5473883"/>
          </a:xfrm>
        </p:spPr>
        <p:txBody>
          <a:bodyPr/>
          <a:lstStyle/>
          <a:p>
            <a:pPr algn="ctr"/>
            <a:r>
              <a:rPr lang="cs-CZ" sz="80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80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80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80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80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80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80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80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80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80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8000" dirty="0" smtClean="0">
                <a:solidFill>
                  <a:schemeClr val="accent1">
                    <a:lumMod val="50000"/>
                  </a:schemeClr>
                </a:solidFill>
              </a:rPr>
              <a:t>SKUPINOVÁ PRÁCE </a:t>
            </a:r>
            <a:br>
              <a:rPr lang="cs-CZ" sz="80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6000" dirty="0" smtClean="0">
                <a:solidFill>
                  <a:schemeClr val="accent1">
                    <a:lumMod val="50000"/>
                  </a:schemeClr>
                </a:solidFill>
              </a:rPr>
              <a:t>– SLOVNÍ DRUHY</a:t>
            </a:r>
            <a:endParaRPr lang="cs-CZ" sz="60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37" name="Picture 13" descr="C:\Users\Šimecká\AppData\Local\Microsoft\Windows\Temporary Internet Files\Content.IE5\5Z95IKLX\MC900285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764704"/>
            <a:ext cx="741682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1369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841481"/>
            <a:ext cx="7467600" cy="5543128"/>
          </a:xfrm>
        </p:spPr>
        <p:txBody>
          <a:bodyPr/>
          <a:lstStyle/>
          <a:p>
            <a:pPr lvl="1"/>
            <a:endParaRPr lang="cs-CZ" u="sng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u="sng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u="sng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u="sng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u="sng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740879"/>
            <a:ext cx="5544616" cy="58415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6000" b="1" dirty="0">
                <a:solidFill>
                  <a:srgbClr val="FF7605">
                    <a:lumMod val="50000"/>
                  </a:srgbClr>
                </a:solidFill>
              </a:rPr>
              <a:t>1. SKUPINA</a:t>
            </a:r>
            <a:r>
              <a:rPr lang="cs-CZ" sz="2800" dirty="0">
                <a:solidFill>
                  <a:srgbClr val="FF7605">
                    <a:lumMod val="50000"/>
                  </a:srgbClr>
                </a:solidFill>
              </a:rPr>
              <a:t/>
            </a:r>
            <a:br>
              <a:rPr lang="cs-CZ" sz="2800" dirty="0">
                <a:solidFill>
                  <a:srgbClr val="FF7605">
                    <a:lumMod val="50000"/>
                  </a:srgbClr>
                </a:solidFill>
              </a:rPr>
            </a:br>
            <a:r>
              <a:rPr lang="cs-CZ" sz="2800" u="sng" dirty="0">
                <a:solidFill>
                  <a:srgbClr val="FF7605">
                    <a:lumMod val="50000"/>
                  </a:srgbClr>
                </a:solidFill>
              </a:rPr>
              <a:t>Slovesa v závorce v daném textu dejte do času přítomného a v prvních </a:t>
            </a:r>
            <a:r>
              <a:rPr lang="cs-CZ" sz="2800" u="sng" dirty="0" smtClean="0">
                <a:solidFill>
                  <a:srgbClr val="FF7605">
                    <a:lumMod val="50000"/>
                  </a:srgbClr>
                </a:solidFill>
              </a:rPr>
              <a:t>třech </a:t>
            </a:r>
            <a:r>
              <a:rPr lang="cs-CZ" sz="2800" u="sng" dirty="0">
                <a:solidFill>
                  <a:srgbClr val="FF7605">
                    <a:lumMod val="50000"/>
                  </a:srgbClr>
                </a:solidFill>
              </a:rPr>
              <a:t>větách určete slovní druhy</a:t>
            </a:r>
            <a:r>
              <a:rPr lang="cs-CZ" sz="2800" u="sng" dirty="0" smtClean="0">
                <a:solidFill>
                  <a:srgbClr val="FF7605">
                    <a:lumMod val="50000"/>
                  </a:srgbClr>
                </a:solidFill>
              </a:rPr>
              <a:t>:</a:t>
            </a:r>
            <a:endParaRPr lang="cs-CZ" sz="1600" dirty="0">
              <a:solidFill>
                <a:srgbClr val="FF7605">
                  <a:lumMod val="50000"/>
                </a:srgbClr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dirty="0">
                <a:solidFill>
                  <a:srgbClr val="030405"/>
                </a:solidFill>
              </a:rPr>
              <a:t>Asi každé malé dítě __________________ (mít rád) loutkové divadlo. Za každým loutkovým představením _________________ (skrývat se) mnoho trpělivé práce. Loutky </a:t>
            </a:r>
            <a:r>
              <a:rPr lang="cs-CZ" dirty="0" smtClean="0">
                <a:solidFill>
                  <a:srgbClr val="030405"/>
                </a:solidFill>
              </a:rPr>
              <a:t>____________________________________ </a:t>
            </a:r>
            <a:r>
              <a:rPr lang="cs-CZ" dirty="0">
                <a:solidFill>
                  <a:srgbClr val="030405"/>
                </a:solidFill>
              </a:rPr>
              <a:t>(muset se vyrobit), na konci pak na všechny děti _________________ (čekat) krásné postavičky, které _________________ (chovat se) jako živé</a:t>
            </a:r>
            <a:r>
              <a:rPr lang="cs-CZ" dirty="0" smtClean="0">
                <a:solidFill>
                  <a:srgbClr val="030405"/>
                </a:solidFill>
              </a:rPr>
              <a:t>. ____________ (Bavit) děti po celou dobu představení a ________________ (zapojovat) je do pohádkového děje</a:t>
            </a:r>
            <a:r>
              <a:rPr lang="cs-CZ" dirty="0" smtClean="0">
                <a:solidFill>
                  <a:srgbClr val="FF7605">
                    <a:lumMod val="50000"/>
                  </a:srgbClr>
                </a:solidFill>
              </a:rPr>
              <a:t>.</a:t>
            </a:r>
            <a:endParaRPr lang="cs-CZ" dirty="0">
              <a:solidFill>
                <a:srgbClr val="4D5B6B">
                  <a:lumMod val="50000"/>
                </a:srgbClr>
              </a:solidFill>
            </a:endParaRPr>
          </a:p>
        </p:txBody>
      </p:sp>
      <p:pic>
        <p:nvPicPr>
          <p:cNvPr id="1026" name="Picture 2" descr="C:\Users\Šimecká\AppData\Local\Microsoft\Windows\Temporary Internet Files\Content.IE5\5Z95IKLX\MC9000900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964" y="1431520"/>
            <a:ext cx="2611681" cy="4363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9471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6000" b="1" dirty="0" smtClean="0">
                <a:solidFill>
                  <a:srgbClr val="FF7605">
                    <a:lumMod val="50000"/>
                  </a:srgbClr>
                </a:solidFill>
              </a:rPr>
              <a:t>2. </a:t>
            </a:r>
            <a:r>
              <a:rPr lang="cs-CZ" sz="6000" b="1" dirty="0">
                <a:solidFill>
                  <a:srgbClr val="FF7605">
                    <a:lumMod val="50000"/>
                  </a:srgbClr>
                </a:solidFill>
              </a:rPr>
              <a:t>SKUPINA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59632" y="1844824"/>
            <a:ext cx="7056784" cy="36132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2800" u="sng" dirty="0" smtClean="0">
                <a:solidFill>
                  <a:srgbClr val="FF7605">
                    <a:lumMod val="50000"/>
                  </a:srgbClr>
                </a:solidFill>
              </a:rPr>
              <a:t>Z daných sloves tvořte podstatná jména (názvy dějů</a:t>
            </a:r>
            <a:r>
              <a:rPr lang="cs-CZ" sz="2800" u="sng" dirty="0" smtClean="0">
                <a:solidFill>
                  <a:srgbClr val="FF7605">
                    <a:lumMod val="50000"/>
                  </a:srgbClr>
                </a:solidFill>
              </a:rPr>
              <a:t>):</a:t>
            </a:r>
            <a:endParaRPr lang="cs-CZ" sz="2800" u="sng" dirty="0">
              <a:solidFill>
                <a:srgbClr val="FF7605">
                  <a:lumMod val="50000"/>
                </a:srgbClr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dirty="0" smtClean="0">
                <a:solidFill>
                  <a:srgbClr val="FF7605">
                    <a:lumMod val="50000"/>
                  </a:srgbClr>
                </a:solidFill>
              </a:rPr>
              <a:t>Nést - _______________     Cestovat - ______________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dirty="0" smtClean="0">
                <a:solidFill>
                  <a:srgbClr val="FF7605">
                    <a:lumMod val="50000"/>
                  </a:srgbClr>
                </a:solidFill>
              </a:rPr>
              <a:t>Plavat - ______________     Spát - _________________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dirty="0" smtClean="0">
                <a:solidFill>
                  <a:srgbClr val="FF7605">
                    <a:lumMod val="50000"/>
                  </a:srgbClr>
                </a:solidFill>
              </a:rPr>
              <a:t>Hrát - _______________     Mluvit - ________________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dirty="0" smtClean="0">
                <a:solidFill>
                  <a:srgbClr val="FF7605">
                    <a:lumMod val="50000"/>
                  </a:srgbClr>
                </a:solidFill>
              </a:rPr>
              <a:t>Bruslit - ______________    Vařit - _________________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dirty="0" smtClean="0">
                <a:solidFill>
                  <a:srgbClr val="FF7605">
                    <a:lumMod val="50000"/>
                  </a:srgbClr>
                </a:solidFill>
              </a:rPr>
              <a:t>Létat - _______________    Dělat - _________________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dirty="0" smtClean="0">
                <a:solidFill>
                  <a:srgbClr val="FF7605">
                    <a:lumMod val="50000"/>
                  </a:srgbClr>
                </a:solidFill>
              </a:rPr>
              <a:t>Myslet - ______________   Odpustit - ______________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dirty="0" smtClean="0">
                <a:solidFill>
                  <a:srgbClr val="FF7605">
                    <a:lumMod val="50000"/>
                  </a:srgbClr>
                </a:solidFill>
              </a:rPr>
              <a:t>Zpívat - _______________  Česat - _________________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dirty="0" smtClean="0">
                <a:solidFill>
                  <a:srgbClr val="FF7605">
                    <a:lumMod val="50000"/>
                  </a:srgbClr>
                </a:solidFill>
              </a:rPr>
              <a:t>Číst - _________________  Okopávat - ______________</a:t>
            </a:r>
            <a:endParaRPr lang="cs-CZ" dirty="0">
              <a:solidFill>
                <a:srgbClr val="030405"/>
              </a:solidFill>
            </a:endParaRPr>
          </a:p>
        </p:txBody>
      </p:sp>
      <p:pic>
        <p:nvPicPr>
          <p:cNvPr id="2054" name="Picture 6" descr="C:\Users\Šimecká\AppData\Local\Microsoft\Windows\Temporary Internet Files\Content.IE5\5Z95IKLX\MP9004306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605043"/>
            <a:ext cx="1390241" cy="923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Šimecká\AppData\Local\Microsoft\Windows\Temporary Internet Files\Content.IE5\VWCBI1T3\MP9003998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3437" y="2420887"/>
            <a:ext cx="1554381" cy="1035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Šimecká\AppData\Local\Microsoft\Windows\Temporary Internet Files\Content.IE5\VYE56N98\MP9004421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516940"/>
            <a:ext cx="1656184" cy="1261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Šimecká\AppData\Local\Microsoft\Windows\Temporary Internet Files\Content.IE5\QI7Q93RA\MP90043879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8730" y="3592427"/>
            <a:ext cx="1243796" cy="1865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Šimecká\AppData\Local\Microsoft\Windows\Temporary Internet Files\Content.IE5\5Z95IKLX\MP90040671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589803"/>
            <a:ext cx="1399663" cy="932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Šimecká\AppData\Local\Microsoft\Windows\Temporary Internet Files\Content.IE5\5Z95IKLX\MP90040914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044" y="5458121"/>
            <a:ext cx="1691680" cy="1258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58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6000" b="1" dirty="0">
                <a:solidFill>
                  <a:srgbClr val="FF7605">
                    <a:lumMod val="50000"/>
                  </a:srgbClr>
                </a:solidFill>
              </a:rPr>
              <a:t>3</a:t>
            </a:r>
            <a:r>
              <a:rPr lang="cs-CZ" sz="6000" b="1" dirty="0" smtClean="0">
                <a:solidFill>
                  <a:srgbClr val="FF7605">
                    <a:lumMod val="50000"/>
                  </a:srgbClr>
                </a:solidFill>
              </a:rPr>
              <a:t>. </a:t>
            </a:r>
            <a:r>
              <a:rPr lang="cs-CZ" sz="6000" b="1" dirty="0">
                <a:solidFill>
                  <a:srgbClr val="FF7605">
                    <a:lumMod val="50000"/>
                  </a:srgbClr>
                </a:solidFill>
              </a:rPr>
              <a:t>SKUPINA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31640" y="2305616"/>
            <a:ext cx="7344816" cy="40564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2800" u="sng" dirty="0" smtClean="0">
                <a:solidFill>
                  <a:srgbClr val="FF7605">
                    <a:lumMod val="50000"/>
                  </a:srgbClr>
                </a:solidFill>
              </a:rPr>
              <a:t>Napište co nejvíce podstatných jmen, které vyjadřují špatné lidské vlastnosti:</a:t>
            </a:r>
            <a:endParaRPr lang="cs-CZ" sz="2800" dirty="0" smtClean="0">
              <a:solidFill>
                <a:srgbClr val="FF7605">
                  <a:lumMod val="50000"/>
                </a:srgbClr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2800" dirty="0" smtClean="0">
                <a:solidFill>
                  <a:srgbClr val="FF7605">
                    <a:lumMod val="50000"/>
                  </a:srgbClr>
                </a:solidFill>
              </a:rPr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88255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19256" cy="6408712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cs-CZ" sz="6000" b="1" dirty="0">
                <a:solidFill>
                  <a:srgbClr val="FF7605">
                    <a:lumMod val="50000"/>
                  </a:srgbClr>
                </a:solidFill>
              </a:rPr>
              <a:t>4</a:t>
            </a:r>
            <a:r>
              <a:rPr lang="cs-CZ" sz="6000" b="1" dirty="0" smtClean="0">
                <a:solidFill>
                  <a:srgbClr val="FF7605">
                    <a:lumMod val="50000"/>
                  </a:srgbClr>
                </a:solidFill>
              </a:rPr>
              <a:t>. SKUPINA</a:t>
            </a:r>
            <a:endParaRPr lang="cs-CZ" u="sng" dirty="0" smtClean="0">
              <a:solidFill>
                <a:srgbClr val="FF7605">
                  <a:lumMod val="50000"/>
                </a:srgbClr>
              </a:solidFill>
            </a:endParaRPr>
          </a:p>
          <a:p>
            <a:pPr lvl="0"/>
            <a:r>
              <a:rPr lang="cs-CZ" b="1" u="sng" dirty="0" smtClean="0">
                <a:solidFill>
                  <a:srgbClr val="FF7605">
                    <a:lumMod val="50000"/>
                  </a:srgbClr>
                </a:solidFill>
              </a:rPr>
              <a:t>Ke každé otázce napiš co nejvíce příslovcí:</a:t>
            </a:r>
            <a:endParaRPr lang="cs-CZ" b="1" dirty="0" smtClean="0">
              <a:solidFill>
                <a:srgbClr val="FF7605">
                  <a:lumMod val="50000"/>
                </a:srgbClr>
              </a:solidFill>
            </a:endParaRPr>
          </a:p>
          <a:p>
            <a:pPr lvl="0"/>
            <a:r>
              <a:rPr lang="cs-CZ" u="sng" dirty="0" smtClean="0">
                <a:solidFill>
                  <a:srgbClr val="FF7605">
                    <a:lumMod val="50000"/>
                  </a:srgbClr>
                </a:solidFill>
              </a:rPr>
              <a:t>KDE?:</a:t>
            </a:r>
            <a:r>
              <a:rPr lang="cs-CZ" dirty="0" smtClean="0">
                <a:solidFill>
                  <a:srgbClr val="FF7605">
                    <a:lumMod val="50000"/>
                  </a:srgbClr>
                </a:solidFill>
              </a:rPr>
              <a:t> ______________________________________________________________________________________________________________________________________________________</a:t>
            </a:r>
            <a:endParaRPr lang="cs-CZ" u="sng" dirty="0" smtClean="0">
              <a:solidFill>
                <a:srgbClr val="FF7605">
                  <a:lumMod val="50000"/>
                </a:srgbClr>
              </a:solidFill>
            </a:endParaRPr>
          </a:p>
          <a:p>
            <a:pPr lvl="0"/>
            <a:r>
              <a:rPr lang="cs-CZ" u="sng" dirty="0" smtClean="0">
                <a:solidFill>
                  <a:srgbClr val="FF7605">
                    <a:lumMod val="50000"/>
                  </a:srgbClr>
                </a:solidFill>
              </a:rPr>
              <a:t>KAM?:</a:t>
            </a:r>
            <a:r>
              <a:rPr lang="cs-CZ" dirty="0" smtClean="0">
                <a:solidFill>
                  <a:srgbClr val="FF7605">
                    <a:lumMod val="50000"/>
                  </a:srgbClr>
                </a:solidFill>
              </a:rPr>
              <a:t> ______________________________________________________________________________________________________________________________________________________</a:t>
            </a:r>
            <a:endParaRPr lang="cs-CZ" u="sng" dirty="0" smtClean="0">
              <a:solidFill>
                <a:srgbClr val="FF7605">
                  <a:lumMod val="50000"/>
                </a:srgbClr>
              </a:solidFill>
            </a:endParaRPr>
          </a:p>
          <a:p>
            <a:pPr lvl="0"/>
            <a:r>
              <a:rPr lang="cs-CZ" u="sng" dirty="0" smtClean="0">
                <a:solidFill>
                  <a:srgbClr val="FF7605">
                    <a:lumMod val="50000"/>
                  </a:srgbClr>
                </a:solidFill>
              </a:rPr>
              <a:t>KDY?:</a:t>
            </a:r>
            <a:r>
              <a:rPr lang="cs-CZ" dirty="0" smtClean="0">
                <a:solidFill>
                  <a:srgbClr val="FF7605">
                    <a:lumMod val="50000"/>
                  </a:srgbClr>
                </a:solidFill>
              </a:rPr>
              <a:t> ______________________________________________________________________________________________________________________________________________________</a:t>
            </a:r>
            <a:endParaRPr lang="cs-CZ" u="sng" dirty="0" smtClean="0">
              <a:solidFill>
                <a:srgbClr val="FF7605">
                  <a:lumMod val="50000"/>
                </a:srgbClr>
              </a:solidFill>
            </a:endParaRPr>
          </a:p>
          <a:p>
            <a:pPr lvl="0"/>
            <a:r>
              <a:rPr lang="cs-CZ" u="sng" dirty="0" smtClean="0">
                <a:solidFill>
                  <a:srgbClr val="FF7605">
                    <a:lumMod val="50000"/>
                  </a:srgbClr>
                </a:solidFill>
              </a:rPr>
              <a:t>JAK:?</a:t>
            </a:r>
            <a:r>
              <a:rPr lang="cs-CZ" dirty="0" smtClean="0">
                <a:solidFill>
                  <a:srgbClr val="FF7605">
                    <a:lumMod val="50000"/>
                  </a:srgbClr>
                </a:solidFill>
              </a:rPr>
              <a:t> ______________________________________________________________________________________________________________________________________________________</a:t>
            </a:r>
            <a:endParaRPr lang="cs-CZ" u="sng" dirty="0">
              <a:solidFill>
                <a:srgbClr val="675D59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657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16151" y="836712"/>
            <a:ext cx="7460305" cy="5832648"/>
          </a:xfrm>
        </p:spPr>
        <p:txBody>
          <a:bodyPr>
            <a:normAutofit/>
          </a:bodyPr>
          <a:lstStyle/>
          <a:p>
            <a:pPr marL="342900" lvl="0" indent="-342900" algn="l">
              <a:buFont typeface="Arial" pitchFamily="34" charset="0"/>
              <a:buChar char="»"/>
            </a:pPr>
            <a:r>
              <a:rPr lang="cs-CZ" sz="6000" b="1" dirty="0">
                <a:solidFill>
                  <a:srgbClr val="FF7605">
                    <a:lumMod val="50000"/>
                  </a:srgbClr>
                </a:solidFill>
              </a:rPr>
              <a:t>5</a:t>
            </a:r>
            <a:r>
              <a:rPr lang="cs-CZ" sz="6000" b="1" dirty="0" smtClean="0">
                <a:solidFill>
                  <a:srgbClr val="FF7605">
                    <a:lumMod val="50000"/>
                  </a:srgbClr>
                </a:solidFill>
              </a:rPr>
              <a:t>. SKUPINA</a:t>
            </a:r>
          </a:p>
          <a:p>
            <a:pPr marL="342900" indent="-342900" algn="l">
              <a:buFont typeface="Arial" pitchFamily="34" charset="0"/>
              <a:buChar char="»"/>
            </a:pPr>
            <a:r>
              <a:rPr lang="cs-CZ" sz="2800" u="sng" dirty="0" smtClean="0">
                <a:solidFill>
                  <a:srgbClr val="FF7605">
                    <a:lumMod val="50000"/>
                  </a:srgbClr>
                </a:solidFill>
              </a:rPr>
              <a:t>Z levého sloupečku vyberte vhodnou číslovku a spojte ji se správným podstatným jménem v pravém sloupečku</a:t>
            </a:r>
            <a:r>
              <a:rPr lang="cs-CZ" sz="2800" u="sng" dirty="0" smtClean="0">
                <a:solidFill>
                  <a:srgbClr val="FF7605">
                    <a:lumMod val="50000"/>
                  </a:srgbClr>
                </a:solidFill>
              </a:rPr>
              <a:t>:</a:t>
            </a:r>
          </a:p>
          <a:p>
            <a:pPr marL="342900" indent="-342900" algn="l">
              <a:buFont typeface="Arial" pitchFamily="34" charset="0"/>
              <a:buChar char="»"/>
            </a:pPr>
            <a:r>
              <a:rPr lang="cs-CZ" sz="1800" dirty="0" smtClean="0">
                <a:solidFill>
                  <a:srgbClr val="030405"/>
                </a:solidFill>
              </a:rPr>
              <a:t>Málo                                 euro</a:t>
            </a:r>
          </a:p>
          <a:p>
            <a:pPr marL="342900" indent="-342900" algn="l">
              <a:buFont typeface="Arial" pitchFamily="34" charset="0"/>
              <a:buChar char="»"/>
            </a:pPr>
            <a:r>
              <a:rPr lang="cs-CZ" sz="1800" dirty="0" smtClean="0">
                <a:solidFill>
                  <a:srgbClr val="030405"/>
                </a:solidFill>
              </a:rPr>
              <a:t>Třicátého                          listopadu</a:t>
            </a:r>
          </a:p>
          <a:p>
            <a:pPr marL="342900" indent="-342900" algn="l">
              <a:buFont typeface="Arial" pitchFamily="34" charset="0"/>
              <a:buChar char="»"/>
            </a:pPr>
            <a:r>
              <a:rPr lang="cs-CZ" sz="1800" dirty="0" smtClean="0">
                <a:solidFill>
                  <a:srgbClr val="030405"/>
                </a:solidFill>
              </a:rPr>
              <a:t>Dvojnásobná                   kalhoty</a:t>
            </a:r>
          </a:p>
          <a:p>
            <a:pPr marL="342900" indent="-342900" algn="l">
              <a:buFont typeface="Arial" pitchFamily="34" charset="0"/>
              <a:buChar char="»"/>
            </a:pPr>
            <a:r>
              <a:rPr lang="cs-CZ" sz="1800" dirty="0" smtClean="0">
                <a:solidFill>
                  <a:srgbClr val="030405"/>
                </a:solidFill>
              </a:rPr>
              <a:t>Troje                                 porce</a:t>
            </a:r>
          </a:p>
          <a:p>
            <a:pPr marL="342900" indent="-342900" algn="l">
              <a:buFont typeface="Arial" pitchFamily="34" charset="0"/>
              <a:buChar char="»"/>
            </a:pPr>
            <a:r>
              <a:rPr lang="cs-CZ" sz="1800" dirty="0" smtClean="0">
                <a:solidFill>
                  <a:srgbClr val="030405"/>
                </a:solidFill>
              </a:rPr>
              <a:t>Sto                                    závodník</a:t>
            </a:r>
          </a:p>
          <a:p>
            <a:pPr marL="342900" indent="-342900" algn="l">
              <a:buFont typeface="Arial" pitchFamily="34" charset="0"/>
              <a:buChar char="»"/>
            </a:pPr>
            <a:r>
              <a:rPr lang="cs-CZ" sz="1800" dirty="0" smtClean="0">
                <a:solidFill>
                  <a:srgbClr val="030405"/>
                </a:solidFill>
              </a:rPr>
              <a:t>Osmý                                lidí</a:t>
            </a:r>
          </a:p>
          <a:p>
            <a:pPr marL="342900" indent="-342900" algn="l">
              <a:buFont typeface="Arial" pitchFamily="34" charset="0"/>
              <a:buChar char="»"/>
            </a:pPr>
            <a:r>
              <a:rPr lang="cs-CZ" sz="2800" u="sng" dirty="0" smtClean="0">
                <a:solidFill>
                  <a:schemeClr val="accent1">
                    <a:lumMod val="75000"/>
                  </a:schemeClr>
                </a:solidFill>
              </a:rPr>
              <a:t>Vymyslete další spojení číslovky a podstatného jména:</a:t>
            </a:r>
            <a:r>
              <a:rPr lang="cs-CZ" sz="2800" dirty="0" smtClean="0">
                <a:solidFill>
                  <a:srgbClr val="030405"/>
                </a:solidFill>
              </a:rPr>
              <a:t> </a:t>
            </a:r>
            <a:r>
              <a:rPr lang="cs-CZ" sz="1800" dirty="0" smtClean="0">
                <a:solidFill>
                  <a:srgbClr val="030405"/>
                </a:solidFill>
              </a:rPr>
              <a:t>__________________________________________________</a:t>
            </a:r>
          </a:p>
          <a:p>
            <a:pPr algn="l"/>
            <a:r>
              <a:rPr lang="cs-CZ" sz="1800" u="sng" dirty="0" smtClean="0">
                <a:solidFill>
                  <a:srgbClr val="030405"/>
                </a:solidFill>
              </a:rPr>
              <a:t>_______________________________________________________________</a:t>
            </a:r>
            <a:endParaRPr lang="cs-CZ" sz="2800" u="sng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342900" indent="-342900" algn="l">
              <a:buFont typeface="Arial" pitchFamily="34" charset="0"/>
              <a:buChar char="»"/>
            </a:pPr>
            <a:endParaRPr lang="cs-CZ" sz="2800" dirty="0" smtClean="0">
              <a:solidFill>
                <a:srgbClr val="FF7605">
                  <a:lumMod val="50000"/>
                </a:srgbClr>
              </a:solidFill>
            </a:endParaRPr>
          </a:p>
          <a:p>
            <a:pPr marL="342900" indent="-342900" algn="l">
              <a:buFont typeface="Arial" pitchFamily="34" charset="0"/>
              <a:buChar char="»"/>
            </a:pPr>
            <a:endParaRPr lang="cs-CZ" sz="2800" dirty="0" smtClean="0">
              <a:solidFill>
                <a:srgbClr val="FF7605">
                  <a:lumMod val="50000"/>
                </a:srgbClr>
              </a:solidFill>
            </a:endParaRPr>
          </a:p>
          <a:p>
            <a:pPr marL="342900" indent="-342900" algn="l">
              <a:buFont typeface="Arial" pitchFamily="34" charset="0"/>
              <a:buChar char="»"/>
            </a:pPr>
            <a:endParaRPr lang="cs-CZ" sz="2800" b="1" dirty="0" smtClean="0">
              <a:solidFill>
                <a:srgbClr val="675D59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4413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5100" b="1" dirty="0">
                <a:solidFill>
                  <a:srgbClr val="FF7605">
                    <a:lumMod val="50000"/>
                  </a:srgbClr>
                </a:solidFill>
              </a:rPr>
              <a:t> </a:t>
            </a:r>
            <a:r>
              <a:rPr lang="cs-CZ" sz="5100" b="1" dirty="0" smtClean="0">
                <a:solidFill>
                  <a:srgbClr val="FF7605">
                    <a:lumMod val="50000"/>
                  </a:srgbClr>
                </a:solidFill>
              </a:rPr>
              <a:t>Použité zdroje</a:t>
            </a:r>
            <a:endParaRPr lang="cs-CZ" sz="5100" b="1" dirty="0">
              <a:solidFill>
                <a:srgbClr val="FF7605">
                  <a:lumMod val="50000"/>
                </a:srgbClr>
              </a:solidFill>
            </a:endParaRPr>
          </a:p>
          <a:p>
            <a:pPr marL="45720" lvl="0" indent="0"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None/>
            </a:pPr>
            <a:r>
              <a:rPr lang="cs-CZ" sz="2200" dirty="0" smtClean="0">
                <a:solidFill>
                  <a:schemeClr val="tx1"/>
                </a:solidFill>
                <a:latin typeface="Arial"/>
                <a:hlinkClick r:id="rId2"/>
              </a:rPr>
              <a:t>www.office.microsoft.com</a:t>
            </a:r>
            <a:endParaRPr lang="cs-CZ" sz="2200" dirty="0">
              <a:solidFill>
                <a:schemeClr val="tx1"/>
              </a:solidFill>
              <a:latin typeface="Arial"/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lastní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1039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103</TotalTime>
  <Words>150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Thermal</vt:lpstr>
      <vt:lpstr>Prezentace aplikace PowerPoint</vt:lpstr>
      <vt:lpstr>     SKUPINOVÁ PRÁCE  – SLOVNÍ DRUHY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SKUPINOVÁ PRÁCE  – SLOVNÍ DRUHY</dc:title>
  <dc:creator>Šimecká Marcela</dc:creator>
  <cp:lastModifiedBy>Šimecká Marcela</cp:lastModifiedBy>
  <cp:revision>12</cp:revision>
  <dcterms:created xsi:type="dcterms:W3CDTF">2013-03-25T19:22:33Z</dcterms:created>
  <dcterms:modified xsi:type="dcterms:W3CDTF">2013-04-01T09:03:54Z</dcterms:modified>
</cp:coreProperties>
</file>