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0B0E982-9E34-4E6B-A5C4-A0DFD9172D0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70364AE-B9DE-4B46-A7BD-0C3C215065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836712"/>
            <a:ext cx="8928992" cy="2952328"/>
          </a:xfrm>
        </p:spPr>
        <p:txBody>
          <a:bodyPr/>
          <a:lstStyle/>
          <a:p>
            <a:r>
              <a:rPr lang="cs-CZ" altLang="en-US" sz="4400" kern="1200" dirty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latin typeface="Book Antiqua"/>
                <a:ea typeface="+mj-ea"/>
                <a:cs typeface="+mj-cs"/>
              </a:rPr>
              <a:t>Šablona </a:t>
            </a:r>
            <a:r>
              <a:rPr lang="cs-CZ" altLang="en-US" sz="4400" kern="1200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latin typeface="Book Antiqua"/>
                <a:ea typeface="+mj-ea"/>
                <a:cs typeface="+mj-cs"/>
              </a:rPr>
              <a:t>32</a:t>
            </a:r>
          </a:p>
          <a:p>
            <a:r>
              <a:rPr lang="cs-CZ" altLang="en-US" sz="4400" kern="1200" dirty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latin typeface="Book Antiqua"/>
                <a:ea typeface="+mj-ea"/>
                <a:cs typeface="+mj-cs"/>
              </a:rPr>
              <a:t/>
            </a:r>
            <a:br>
              <a:rPr lang="cs-CZ" altLang="en-US" sz="4400" kern="1200" dirty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latin typeface="Book Antiqua"/>
                <a:ea typeface="+mj-ea"/>
                <a:cs typeface="+mj-cs"/>
              </a:rPr>
            </a:br>
            <a:r>
              <a:rPr lang="cs-CZ" altLang="en-US" sz="3200" kern="1200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latin typeface="Book Antiqua"/>
                <a:ea typeface="+mj-ea"/>
                <a:cs typeface="+mj-cs"/>
              </a:rPr>
              <a:t>VY_32_INOVACE_16_24_</a:t>
            </a:r>
            <a:r>
              <a:rPr lang="cs-CZ" altLang="en-US" sz="3200" b="1" kern="1200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Book Antiqua"/>
                <a:ea typeface="+mj-ea"/>
                <a:cs typeface="+mj-cs"/>
              </a:rPr>
              <a:t>Podstatná </a:t>
            </a:r>
            <a:r>
              <a:rPr lang="cs-CZ" altLang="en-US" sz="3200" b="1" kern="1200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Book Antiqua"/>
                <a:ea typeface="+mj-ea"/>
                <a:cs typeface="+mj-cs"/>
              </a:rPr>
              <a:t>jména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8229600" cy="1726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3856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20000"/>
          </a:bodyPr>
          <a:lstStyle/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ANOTACE: Prezentace, která může sloužit jako výklad i opakování </a:t>
            </a:r>
            <a:r>
              <a:rPr lang="cs-CZ" sz="1800" kern="1200" dirty="0" smtClean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učiva </a:t>
            </a:r>
          </a:p>
          <a:p>
            <a:pPr marL="0" lvl="0" indent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None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 </a:t>
            </a:r>
            <a:r>
              <a:rPr lang="cs-CZ" sz="1800" kern="1200" dirty="0" smtClean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    o druzích podstatných jmen</a:t>
            </a:r>
            <a:endParaRPr lang="cs-CZ" sz="1800" kern="1200" dirty="0">
              <a:solidFill>
                <a:srgbClr val="303030"/>
              </a:solidFill>
              <a:latin typeface="Times New Roman"/>
              <a:ea typeface="+mn-ea"/>
              <a:cs typeface="Arial"/>
            </a:endParaRP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AUTOR: Mgr. Eva Klapková</a:t>
            </a: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JAZYK: </a:t>
            </a:r>
            <a:r>
              <a:rPr lang="cs-CZ" sz="1800" kern="1200" dirty="0" smtClean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český</a:t>
            </a:r>
            <a:endParaRPr lang="cs-CZ" sz="1800" kern="1200" dirty="0">
              <a:solidFill>
                <a:srgbClr val="303030"/>
              </a:solidFill>
              <a:latin typeface="Times New Roman"/>
              <a:ea typeface="+mn-ea"/>
              <a:cs typeface="Arial"/>
            </a:endParaRP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OČEKÁVANÝ VÝSTUP: </a:t>
            </a:r>
            <a:r>
              <a:rPr lang="cs-CZ" sz="1800" kern="1200" dirty="0" smtClean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žáci si vytvoří zápis a prověří si své znalosti o podstatných jménech</a:t>
            </a:r>
            <a:endParaRPr lang="cs-CZ" sz="1800" kern="1200" dirty="0">
              <a:solidFill>
                <a:srgbClr val="303030"/>
              </a:solidFill>
              <a:latin typeface="Times New Roman"/>
              <a:ea typeface="+mn-ea"/>
              <a:cs typeface="Arial"/>
            </a:endParaRP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SPECIÁLNÍ VZDĚLÁVACÍ POTŘEBY: interaktivní tabule</a:t>
            </a: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KLÍČOVÁ SLOVA: </a:t>
            </a:r>
            <a:r>
              <a:rPr lang="cs-CZ" sz="1800" kern="1200" dirty="0" smtClean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abstraktní, konkrétní, vlastní, obecná, pomnožná, hromadná, látková podstatná jména</a:t>
            </a: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 smtClean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DRUH </a:t>
            </a: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UČEBNÍHO MATERIÁLU: prezentace</a:t>
            </a: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DRUH INTERAKTIVITY</a:t>
            </a:r>
            <a:r>
              <a:rPr lang="cs-CZ" sz="1800" kern="1200" dirty="0" smtClean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: aktivita</a:t>
            </a:r>
            <a:endParaRPr lang="cs-CZ" sz="1800" kern="1200" dirty="0">
              <a:solidFill>
                <a:srgbClr val="303030"/>
              </a:solidFill>
              <a:latin typeface="Times New Roman"/>
              <a:ea typeface="+mn-ea"/>
              <a:cs typeface="Arial"/>
            </a:endParaRP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CÍLOVÁ SKUPINA: žák</a:t>
            </a: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STUPEŇ A TYP VZDĚLÁVÁNÍ: základní vzdělávání – druhý stupeň</a:t>
            </a:r>
          </a:p>
          <a:p>
            <a:pPr marL="274320" lvl="0" rtl="0">
              <a:lnSpc>
                <a:spcPct val="150000"/>
              </a:lnSpc>
              <a:spcBef>
                <a:spcPct val="20000"/>
              </a:spcBef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TYPICKÁ VĚKOVÁ SKUPINA: </a:t>
            </a:r>
            <a:r>
              <a:rPr lang="cs-CZ" sz="1800" kern="1200" dirty="0" smtClean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11-13 </a:t>
            </a:r>
            <a:r>
              <a:rPr lang="cs-CZ" sz="1800" kern="1200" dirty="0">
                <a:solidFill>
                  <a:srgbClr val="303030"/>
                </a:solidFill>
                <a:latin typeface="Times New Roman"/>
                <a:ea typeface="+mn-ea"/>
                <a:cs typeface="Arial"/>
              </a:rPr>
              <a:t>let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54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9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Podstatná</a:t>
            </a:r>
          </a:p>
          <a:p>
            <a:pPr marL="182880" indent="0">
              <a:buNone/>
            </a:pPr>
            <a:r>
              <a:rPr lang="cs-CZ" sz="9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9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jména</a:t>
            </a:r>
            <a:endParaRPr lang="cs-CZ" sz="9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86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onkrétní - abstraktní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>
                <a:latin typeface="Cambria Math"/>
                <a:ea typeface="Cambria Math"/>
              </a:rPr>
              <a:t>*     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Konkrétní: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- názvy osob, věcí, zvířat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- kočka, stůl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>
                <a:latin typeface="Cambria Math"/>
                <a:ea typeface="Cambria Math"/>
              </a:rPr>
              <a:t>*     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mbria Math"/>
                <a:ea typeface="Cambria Math"/>
              </a:rPr>
              <a:t>Abstraktní:</a:t>
            </a:r>
          </a:p>
          <a:p>
            <a:pPr marL="182880" indent="0">
              <a:buNone/>
            </a:pPr>
            <a:r>
              <a:rPr lang="cs-CZ" dirty="0" smtClean="0"/>
              <a:t>  - názvy vlastností, vztahů, dějů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- smutek, spaní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! Poslala mi psaní. (dopis) – konkrétní</a:t>
            </a:r>
          </a:p>
          <a:p>
            <a:pPr marL="18288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Psaní úkolu je nezábavné. – abstraktní !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30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1"/>
                </a:solidFill>
              </a:rPr>
              <a:t>k</a:t>
            </a:r>
            <a:r>
              <a:rPr lang="cs-CZ" sz="2800" dirty="0" smtClean="0">
                <a:solidFill>
                  <a:schemeClr val="tx1"/>
                </a:solidFill>
              </a:rPr>
              <a:t>rása, láska, strom, mytí, ještěrka, čin, páska, cit, dřevo, pohled, matka, malba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002060"/>
                </a:solidFill>
              </a:rPr>
              <a:t>konkrétní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002060"/>
                </a:solidFill>
              </a:rPr>
              <a:t>abstraktní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41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 fontScale="90000"/>
          </a:bodyPr>
          <a:lstStyle/>
          <a:p>
            <a:r>
              <a:rPr lang="cs-CZ" dirty="0" err="1"/>
              <a:t>p</a:t>
            </a:r>
            <a:r>
              <a:rPr lang="cs-CZ" dirty="0" err="1" smtClean="0"/>
              <a:t>omnožná-hromadná-látková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560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>
                <a:latin typeface="Cambria Math"/>
                <a:ea typeface="Cambria Math"/>
              </a:rPr>
              <a:t>*   </a:t>
            </a:r>
            <a:r>
              <a:rPr lang="cs-CZ" dirty="0" smtClean="0">
                <a:solidFill>
                  <a:srgbClr val="0070C0"/>
                </a:solidFill>
                <a:latin typeface="Cambria Math"/>
                <a:ea typeface="Cambria Math"/>
              </a:rPr>
              <a:t>pomnožná:</a:t>
            </a:r>
          </a:p>
          <a:p>
            <a:pPr marL="182880" indent="0">
              <a:buNone/>
            </a:pPr>
            <a:r>
              <a:rPr lang="cs-CZ" dirty="0">
                <a:latin typeface="Cambria Math"/>
                <a:ea typeface="Cambria Math"/>
              </a:rPr>
              <a:t> </a:t>
            </a:r>
            <a:r>
              <a:rPr lang="cs-CZ" dirty="0" smtClean="0">
                <a:latin typeface="Cambria Math"/>
                <a:ea typeface="Cambria Math"/>
              </a:rPr>
              <a:t>  - mají pouze tvar mn.č.</a:t>
            </a:r>
          </a:p>
          <a:p>
            <a:pPr marL="182880" indent="0">
              <a:buNone/>
            </a:pPr>
            <a:r>
              <a:rPr lang="cs-CZ" dirty="0">
                <a:latin typeface="Cambria Math"/>
                <a:ea typeface="Cambria Math"/>
              </a:rPr>
              <a:t> </a:t>
            </a:r>
            <a:r>
              <a:rPr lang="cs-CZ" dirty="0" smtClean="0">
                <a:latin typeface="Cambria Math"/>
                <a:ea typeface="Cambria Math"/>
              </a:rPr>
              <a:t>  Hradčany  (označují jen jednu věc)</a:t>
            </a:r>
          </a:p>
          <a:p>
            <a:pPr marL="182880" indent="0">
              <a:buNone/>
            </a:pPr>
            <a:r>
              <a:rPr lang="cs-CZ" dirty="0">
                <a:latin typeface="Cambria Math"/>
                <a:ea typeface="Cambria Math"/>
              </a:rPr>
              <a:t> </a:t>
            </a:r>
            <a:r>
              <a:rPr lang="cs-CZ" dirty="0" smtClean="0">
                <a:latin typeface="Cambria Math"/>
                <a:ea typeface="Cambria Math"/>
              </a:rPr>
              <a:t>  záda ( označují jednu věc i více věcí)</a:t>
            </a:r>
          </a:p>
          <a:p>
            <a:pPr marL="182880" indent="0">
              <a:buNone/>
            </a:pPr>
            <a:endParaRPr lang="cs-CZ" dirty="0" smtClean="0">
              <a:latin typeface="Cambria Math"/>
              <a:ea typeface="Cambria Math"/>
            </a:endParaRPr>
          </a:p>
          <a:p>
            <a:pPr marL="182880" indent="0">
              <a:buNone/>
            </a:pPr>
            <a:r>
              <a:rPr lang="cs-CZ" dirty="0" smtClean="0">
                <a:latin typeface="Cambria Math"/>
                <a:ea typeface="Cambria Math"/>
              </a:rPr>
              <a:t>*  </a:t>
            </a:r>
            <a:r>
              <a:rPr lang="cs-CZ" dirty="0" smtClean="0">
                <a:solidFill>
                  <a:srgbClr val="0070C0"/>
                </a:solidFill>
                <a:latin typeface="Cambria Math"/>
                <a:ea typeface="Cambria Math"/>
              </a:rPr>
              <a:t>Hromadná:</a:t>
            </a:r>
          </a:p>
          <a:p>
            <a:pPr marL="182880" indent="0">
              <a:buNone/>
            </a:pPr>
            <a:r>
              <a:rPr lang="cs-CZ" dirty="0" smtClean="0">
                <a:latin typeface="Cambria Math"/>
                <a:ea typeface="Cambria Math"/>
              </a:rPr>
              <a:t>   - mají tvar jen v j.č.</a:t>
            </a:r>
          </a:p>
          <a:p>
            <a:pPr marL="182880" indent="0">
              <a:buNone/>
            </a:pPr>
            <a:r>
              <a:rPr lang="cs-CZ" dirty="0">
                <a:latin typeface="Cambria Math"/>
                <a:ea typeface="Cambria Math"/>
              </a:rPr>
              <a:t> </a:t>
            </a:r>
            <a:r>
              <a:rPr lang="cs-CZ" dirty="0" smtClean="0">
                <a:latin typeface="Cambria Math"/>
                <a:ea typeface="Cambria Math"/>
              </a:rPr>
              <a:t>  - označují hromadu věcí stejného druhu</a:t>
            </a:r>
          </a:p>
          <a:p>
            <a:pPr marL="182880" indent="0">
              <a:buNone/>
            </a:pPr>
            <a:r>
              <a:rPr lang="cs-CZ" dirty="0">
                <a:latin typeface="Cambria Math"/>
                <a:ea typeface="Cambria Math"/>
              </a:rPr>
              <a:t> </a:t>
            </a:r>
            <a:r>
              <a:rPr lang="cs-CZ" dirty="0" smtClean="0">
                <a:latin typeface="Cambria Math"/>
                <a:ea typeface="Cambria Math"/>
              </a:rPr>
              <a:t>  - často tvořena koncovkou:</a:t>
            </a:r>
          </a:p>
          <a:p>
            <a:pPr marL="182880" indent="0">
              <a:buNone/>
            </a:pPr>
            <a:r>
              <a:rPr lang="cs-CZ" dirty="0">
                <a:latin typeface="Cambria Math"/>
                <a:ea typeface="Cambria Math"/>
              </a:rPr>
              <a:t> </a:t>
            </a:r>
            <a:r>
              <a:rPr lang="cs-CZ" dirty="0" smtClean="0">
                <a:latin typeface="Cambria Math"/>
                <a:ea typeface="Cambria Math"/>
              </a:rPr>
              <a:t>     - í         uhlí</a:t>
            </a:r>
          </a:p>
          <a:p>
            <a:pPr marL="182880" indent="0">
              <a:buNone/>
            </a:pPr>
            <a:r>
              <a:rPr lang="cs-CZ" dirty="0">
                <a:latin typeface="Cambria Math"/>
                <a:ea typeface="Cambria Math"/>
              </a:rPr>
              <a:t> </a:t>
            </a:r>
            <a:r>
              <a:rPr lang="cs-CZ" dirty="0" smtClean="0">
                <a:latin typeface="Cambria Math"/>
                <a:ea typeface="Cambria Math"/>
              </a:rPr>
              <a:t>     </a:t>
            </a:r>
          </a:p>
          <a:p>
            <a:pPr marL="1828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301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424936" cy="5577483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           příponami: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- </a:t>
            </a:r>
            <a:r>
              <a:rPr lang="cs-CZ" dirty="0" err="1" smtClean="0"/>
              <a:t>oví</a:t>
            </a:r>
            <a:r>
              <a:rPr lang="cs-CZ" dirty="0" smtClean="0"/>
              <a:t>      křoví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- </a:t>
            </a:r>
            <a:r>
              <a:rPr lang="cs-CZ" dirty="0" err="1" smtClean="0"/>
              <a:t>stvo</a:t>
            </a:r>
            <a:r>
              <a:rPr lang="cs-CZ" dirty="0" smtClean="0"/>
              <a:t>    lidstvo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- </a:t>
            </a:r>
            <a:r>
              <a:rPr lang="cs-CZ" dirty="0" err="1" smtClean="0"/>
              <a:t>ctvo</a:t>
            </a:r>
            <a:r>
              <a:rPr lang="cs-CZ" dirty="0" smtClean="0"/>
              <a:t>    ptactvo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>
                <a:latin typeface="Cambria Math"/>
                <a:ea typeface="Cambria Math"/>
              </a:rPr>
              <a:t>*  </a:t>
            </a:r>
            <a:r>
              <a:rPr lang="cs-CZ" dirty="0" smtClean="0">
                <a:solidFill>
                  <a:srgbClr val="0070C0"/>
                </a:solidFill>
                <a:latin typeface="Cambria Math"/>
                <a:ea typeface="Cambria Math"/>
              </a:rPr>
              <a:t>látková: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- V č.j. (materiál)     voda, sklo</a:t>
            </a:r>
          </a:p>
          <a:p>
            <a:pPr marL="182880" indent="0">
              <a:buNone/>
            </a:pPr>
            <a:r>
              <a:rPr lang="cs-CZ" dirty="0" smtClean="0"/>
              <a:t>- V mn.č. jiný význam  dvě vody (2 sklenice)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866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52128"/>
          </a:xfrm>
        </p:spPr>
        <p:txBody>
          <a:bodyPr>
            <a:no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Bookman Old Style" pitchFamily="18" charset="0"/>
              </a:rPr>
              <a:t>r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ostlinstvo, káva, dveře, brusle, voda, lidstvo, kamení, prázdniny, dříví, záda, kameny, játra, víno, kalhoty, vrata, okna, uhlí, papíry, kleště, Čechy, žactvo, písek, Pardubice, stromy, rolnictvo</a:t>
            </a:r>
            <a:endParaRPr lang="cs-CZ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omnožná</a:t>
            </a:r>
            <a:r>
              <a:rPr lang="cs-CZ" dirty="0" smtClean="0"/>
              <a:t>          </a:t>
            </a:r>
            <a:r>
              <a:rPr lang="cs-CZ" dirty="0" smtClean="0">
                <a:solidFill>
                  <a:srgbClr val="002060"/>
                </a:solidFill>
              </a:rPr>
              <a:t>hromadná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rgbClr val="002060"/>
                </a:solidFill>
              </a:rPr>
              <a:t>látková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25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becná - vlastní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>
                <a:latin typeface="Cambria Math"/>
                <a:ea typeface="Cambria Math"/>
              </a:rPr>
              <a:t>* </a:t>
            </a:r>
            <a:r>
              <a:rPr lang="cs-CZ" dirty="0" smtClean="0">
                <a:solidFill>
                  <a:srgbClr val="0070C0"/>
                </a:solidFill>
                <a:latin typeface="Cambria Math"/>
                <a:ea typeface="Cambria Math"/>
              </a:rPr>
              <a:t>obecná: </a:t>
            </a:r>
          </a:p>
          <a:p>
            <a:pPr marL="182880" indent="0">
              <a:buNone/>
            </a:pPr>
            <a:r>
              <a:rPr lang="cs-CZ" dirty="0" smtClean="0"/>
              <a:t>  - označují kteroukoliv osobu, věc, zvíře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- les, pes, ves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>
                <a:latin typeface="Cambria Math"/>
                <a:ea typeface="Cambria Math"/>
              </a:rPr>
              <a:t>* </a:t>
            </a:r>
            <a:r>
              <a:rPr lang="cs-CZ" dirty="0" smtClean="0">
                <a:solidFill>
                  <a:srgbClr val="0070C0"/>
                </a:solidFill>
                <a:latin typeface="Cambria Math"/>
                <a:ea typeface="Cambria Math"/>
              </a:rPr>
              <a:t>vlastní:</a:t>
            </a:r>
          </a:p>
          <a:p>
            <a:pPr marL="182880" indent="0">
              <a:buNone/>
            </a:pPr>
            <a:r>
              <a:rPr lang="cs-CZ" dirty="0" smtClean="0"/>
              <a:t>  - označují určitou osobu: Petr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zvíře: Azor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věc: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místo, horu, stát, zemi: Vltava, Čechy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54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352928" cy="5649491"/>
          </a:xfrm>
        </p:spPr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dirty="0"/>
              <a:t>p</a:t>
            </a:r>
            <a:r>
              <a:rPr lang="cs-CZ" dirty="0" smtClean="0"/>
              <a:t>říslušníka národa nebo státu: Polák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s</a:t>
            </a:r>
            <a:r>
              <a:rPr lang="cs-CZ" dirty="0" smtClean="0"/>
              <a:t>polek, podnik, časopis…: Květy, Tesla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s</a:t>
            </a:r>
            <a:r>
              <a:rPr lang="cs-CZ" dirty="0" smtClean="0"/>
              <a:t>váteční dny a období: Vánoce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!Vlastní jména píšeme s velkým písmenem.!</a:t>
            </a:r>
            <a:endParaRPr lang="cs-CZ" dirty="0">
              <a:solidFill>
                <a:srgbClr val="0070C0"/>
              </a:solidFill>
            </a:endParaRPr>
          </a:p>
          <a:p>
            <a:pPr marL="1828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4078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tx1"/>
                </a:solidFill>
              </a:rPr>
              <a:t>m</a:t>
            </a:r>
            <a:r>
              <a:rPr lang="cs-CZ" sz="2800" dirty="0" smtClean="0">
                <a:solidFill>
                  <a:schemeClr val="tx1"/>
                </a:solidFill>
              </a:rPr>
              <a:t>ěsto, řeka, </a:t>
            </a:r>
            <a:r>
              <a:rPr lang="cs-CZ" sz="2800" dirty="0" err="1" smtClean="0">
                <a:solidFill>
                  <a:schemeClr val="tx1"/>
                </a:solidFill>
              </a:rPr>
              <a:t>vltava</a:t>
            </a:r>
            <a:r>
              <a:rPr lang="cs-CZ" sz="2800" dirty="0" smtClean="0">
                <a:solidFill>
                  <a:schemeClr val="tx1"/>
                </a:solidFill>
              </a:rPr>
              <a:t>, stát, </a:t>
            </a:r>
            <a:r>
              <a:rPr lang="cs-CZ" sz="2800" dirty="0" err="1" smtClean="0">
                <a:solidFill>
                  <a:schemeClr val="tx1"/>
                </a:solidFill>
              </a:rPr>
              <a:t>čechy</a:t>
            </a:r>
            <a:r>
              <a:rPr lang="cs-CZ" sz="2800" dirty="0" smtClean="0">
                <a:solidFill>
                  <a:schemeClr val="tx1"/>
                </a:solidFill>
              </a:rPr>
              <a:t>, řek, kůň, </a:t>
            </a:r>
            <a:r>
              <a:rPr lang="cs-CZ" sz="2800" dirty="0" err="1" smtClean="0">
                <a:solidFill>
                  <a:schemeClr val="tx1"/>
                </a:solidFill>
              </a:rPr>
              <a:t>pavel</a:t>
            </a:r>
            <a:r>
              <a:rPr lang="cs-CZ" sz="2800" dirty="0" smtClean="0">
                <a:solidFill>
                  <a:schemeClr val="tx1"/>
                </a:solidFill>
              </a:rPr>
              <a:t>, hromnice,  láska, </a:t>
            </a:r>
            <a:r>
              <a:rPr lang="cs-CZ" sz="2800" dirty="0" err="1" smtClean="0">
                <a:solidFill>
                  <a:schemeClr val="tx1"/>
                </a:solidFill>
              </a:rPr>
              <a:t>evropa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</a:rPr>
              <a:t>lada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002060"/>
                </a:solidFill>
              </a:rPr>
              <a:t>obecná</a:t>
            </a:r>
            <a:r>
              <a:rPr lang="cs-CZ" dirty="0" smtClean="0"/>
              <a:t>                        </a:t>
            </a:r>
            <a:r>
              <a:rPr lang="cs-CZ" dirty="0" smtClean="0">
                <a:solidFill>
                  <a:srgbClr val="002060"/>
                </a:solidFill>
              </a:rPr>
              <a:t>vlastní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64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/>
              <a:t>HONSIGOVÁ, L. </a:t>
            </a:r>
            <a:r>
              <a:rPr lang="cs-CZ" i="1" dirty="0"/>
              <a:t>Od pětky do osmičky</a:t>
            </a:r>
            <a:r>
              <a:rPr lang="cs-CZ" dirty="0"/>
              <a:t>: </a:t>
            </a:r>
            <a:r>
              <a:rPr lang="cs-CZ" i="1" dirty="0"/>
              <a:t>Český jazyk stručně a přehledně</a:t>
            </a:r>
            <a:r>
              <a:rPr lang="cs-CZ" dirty="0"/>
              <a:t>. 2. Praha: Fragment, 1993. </a:t>
            </a:r>
            <a:r>
              <a:rPr lang="cs-CZ"/>
              <a:t>ISBN 8085768046.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720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91</TotalTime>
  <Words>463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Prezentace aplikace PowerPoint</vt:lpstr>
      <vt:lpstr>Prezentace aplikace PowerPoint</vt:lpstr>
      <vt:lpstr>Prezentace aplikace PowerPoint</vt:lpstr>
      <vt:lpstr>konkrétní - abstraktní</vt:lpstr>
      <vt:lpstr>krása, láska, strom, mytí, ještěrka, čin, páska, cit, dřevo, pohled, matka, malba</vt:lpstr>
      <vt:lpstr>pomnožná-hromadná-látková</vt:lpstr>
      <vt:lpstr>Prezentace aplikace PowerPoint</vt:lpstr>
      <vt:lpstr>rostlinstvo, káva, dveře, brusle, voda, lidstvo, kamení, prázdniny, dříví, záda, kameny, játra, víno, kalhoty, vrata, okna, uhlí, papíry, kleště, Čechy, žactvo, písek, Pardubice, stromy, rolnictvo</vt:lpstr>
      <vt:lpstr>obecná - vlastní</vt:lpstr>
      <vt:lpstr>Prezentace aplikace PowerPoint</vt:lpstr>
      <vt:lpstr>město, řeka, vltava, stát, čechy, řek, kůň, pavel, hromnice,  láska, evropa, lada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14</cp:revision>
  <dcterms:created xsi:type="dcterms:W3CDTF">2012-01-01T16:07:36Z</dcterms:created>
  <dcterms:modified xsi:type="dcterms:W3CDTF">2012-01-24T13:03:42Z</dcterms:modified>
</cp:coreProperties>
</file>