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66" r:id="rId5"/>
    <p:sldId id="259" r:id="rId6"/>
    <p:sldId id="261" r:id="rId7"/>
    <p:sldId id="267" r:id="rId8"/>
    <p:sldId id="262" r:id="rId9"/>
    <p:sldId id="263" r:id="rId10"/>
    <p:sldId id="265" r:id="rId11"/>
    <p:sldId id="264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00EE6-E27C-41A2-804C-F85C18A9421F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FA320-31B5-4DA1-BC83-85235F60303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00EE6-E27C-41A2-804C-F85C18A9421F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FA320-31B5-4DA1-BC83-85235F6030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00EE6-E27C-41A2-804C-F85C18A9421F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FA320-31B5-4DA1-BC83-85235F60303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00EE6-E27C-41A2-804C-F85C18A9421F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FA320-31B5-4DA1-BC83-85235F6030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00EE6-E27C-41A2-804C-F85C18A9421F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FA320-31B5-4DA1-BC83-85235F6030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00EE6-E27C-41A2-804C-F85C18A9421F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FA320-31B5-4DA1-BC83-85235F6030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00EE6-E27C-41A2-804C-F85C18A9421F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FA320-31B5-4DA1-BC83-85235F6030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00EE6-E27C-41A2-804C-F85C18A9421F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FA320-31B5-4DA1-BC83-85235F6030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00EE6-E27C-41A2-804C-F85C18A9421F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FA320-31B5-4DA1-BC83-85235F6030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00EE6-E27C-41A2-804C-F85C18A9421F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FA320-31B5-4DA1-BC83-85235F6030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00EE6-E27C-41A2-804C-F85C18A9421F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FA320-31B5-4DA1-BC83-85235F6030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400EE6-E27C-41A2-804C-F85C18A9421F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6FA320-31B5-4DA1-BC83-85235F6030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2394"/>
          </a:xfrm>
        </p:spPr>
        <p:txBody>
          <a:bodyPr/>
          <a:lstStyle/>
          <a:p>
            <a:r>
              <a:rPr lang="cs-CZ" altLang="en-US" dirty="0"/>
              <a:t>Šablona 32</a:t>
            </a:r>
            <a:br>
              <a:rPr lang="cs-CZ" altLang="en-US" dirty="0"/>
            </a:br>
            <a:r>
              <a:rPr lang="cs-CZ" altLang="en-US" dirty="0"/>
              <a:t/>
            </a:r>
            <a:br>
              <a:rPr lang="cs-CZ" altLang="en-US" dirty="0"/>
            </a:br>
            <a:r>
              <a:rPr lang="cs-CZ" altLang="en-US" sz="3200" dirty="0" smtClean="0"/>
              <a:t>VY_32_INOVACE_20_24_Romain Rolland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65104"/>
            <a:ext cx="8229600" cy="172646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4383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228600" lvl="0" indent="-182880">
              <a:spcAft>
                <a:spcPts val="300"/>
              </a:spcAft>
              <a:buClr>
                <a:srgbClr val="FF8600"/>
              </a:buClr>
              <a:buSzPct val="130000"/>
              <a:buFont typeface="Wingdings" charset="2"/>
              <a:buChar char="§"/>
            </a:pPr>
            <a:r>
              <a:rPr lang="cs-CZ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</a:rPr>
              <a:t>ANOTACE: Prezentace, která může sloužit jako výklad o životě a díle </a:t>
            </a:r>
            <a:r>
              <a:rPr lang="cs-CZ" sz="20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</a:rPr>
              <a:t>Romaina Rollanda</a:t>
            </a:r>
            <a:endParaRPr lang="cs-CZ" sz="2000" dirty="0">
              <a:solidFill>
                <a:prstClr val="black">
                  <a:lumMod val="75000"/>
                  <a:lumOff val="25000"/>
                </a:prstClr>
              </a:solidFill>
              <a:latin typeface="Arial"/>
            </a:endParaRPr>
          </a:p>
          <a:p>
            <a:pPr marL="228600" lvl="0" indent="-182880">
              <a:spcAft>
                <a:spcPts val="300"/>
              </a:spcAft>
              <a:buClr>
                <a:srgbClr val="FF8600"/>
              </a:buClr>
              <a:buSzPct val="130000"/>
              <a:buFont typeface="Wingdings" charset="2"/>
              <a:buChar char="§"/>
            </a:pPr>
            <a:r>
              <a:rPr lang="cs-CZ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</a:rPr>
              <a:t>AUTOR: Mgr. Eva Klapková</a:t>
            </a:r>
          </a:p>
          <a:p>
            <a:pPr marL="228600" lvl="0" indent="-182880">
              <a:spcAft>
                <a:spcPts val="300"/>
              </a:spcAft>
              <a:buClr>
                <a:srgbClr val="FF8600"/>
              </a:buClr>
              <a:buSzPct val="130000"/>
              <a:buFont typeface="Wingdings" charset="2"/>
              <a:buChar char="§"/>
            </a:pPr>
            <a:r>
              <a:rPr lang="cs-CZ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</a:rPr>
              <a:t>JAZYK: český jazyk</a:t>
            </a:r>
          </a:p>
          <a:p>
            <a:pPr marL="228600" lvl="0" indent="-182880">
              <a:spcAft>
                <a:spcPts val="300"/>
              </a:spcAft>
              <a:buClr>
                <a:srgbClr val="FF8600"/>
              </a:buClr>
              <a:buSzPct val="130000"/>
              <a:buFont typeface="Wingdings" charset="2"/>
              <a:buChar char="§"/>
            </a:pPr>
            <a:r>
              <a:rPr lang="cs-CZ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</a:rPr>
              <a:t>OČEKÁVANÝ VÝSTUP: žáci se seznámí se životem a dílem </a:t>
            </a:r>
            <a:r>
              <a:rPr lang="cs-CZ" sz="20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</a:rPr>
              <a:t>R. Rollanda</a:t>
            </a:r>
            <a:endParaRPr lang="cs-CZ" sz="2000" dirty="0">
              <a:solidFill>
                <a:prstClr val="black">
                  <a:lumMod val="75000"/>
                  <a:lumOff val="25000"/>
                </a:prstClr>
              </a:solidFill>
              <a:latin typeface="Arial"/>
            </a:endParaRPr>
          </a:p>
          <a:p>
            <a:pPr marL="228600" lvl="0" indent="-182880">
              <a:spcAft>
                <a:spcPts val="300"/>
              </a:spcAft>
              <a:buClr>
                <a:srgbClr val="FF8600"/>
              </a:buClr>
              <a:buSzPct val="130000"/>
              <a:buFont typeface="Wingdings" charset="2"/>
              <a:buChar char="§"/>
            </a:pPr>
            <a:r>
              <a:rPr lang="cs-CZ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</a:rPr>
              <a:t>SPECIÁLNÍ VZDĚLÁVACÍ POTŘEBY: interaktivní tabule</a:t>
            </a:r>
          </a:p>
          <a:p>
            <a:pPr marL="228600" lvl="0" indent="-182880">
              <a:spcAft>
                <a:spcPts val="300"/>
              </a:spcAft>
              <a:buClr>
                <a:srgbClr val="FF8600"/>
              </a:buClr>
              <a:buSzPct val="130000"/>
              <a:buFont typeface="Wingdings" charset="2"/>
              <a:buChar char="§"/>
            </a:pPr>
            <a:r>
              <a:rPr lang="cs-CZ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</a:rPr>
              <a:t>KLÍČOVÁ SLOVA: </a:t>
            </a:r>
            <a:r>
              <a:rPr lang="cs-CZ" sz="20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</a:rPr>
              <a:t>Rolland, novela</a:t>
            </a:r>
            <a:endParaRPr lang="cs-CZ" sz="2000" dirty="0">
              <a:solidFill>
                <a:prstClr val="black">
                  <a:lumMod val="75000"/>
                  <a:lumOff val="25000"/>
                </a:prstClr>
              </a:solidFill>
              <a:latin typeface="Arial"/>
            </a:endParaRPr>
          </a:p>
          <a:p>
            <a:pPr marL="228600" lvl="0" indent="-182880">
              <a:spcAft>
                <a:spcPts val="300"/>
              </a:spcAft>
              <a:buClr>
                <a:srgbClr val="FF8600"/>
              </a:buClr>
              <a:buSzPct val="130000"/>
              <a:buFont typeface="Wingdings" charset="2"/>
              <a:buChar char="§"/>
            </a:pPr>
            <a:r>
              <a:rPr lang="cs-CZ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</a:rPr>
              <a:t>DRUH UČEBNÍHO MATERIÁLU: prezentace</a:t>
            </a:r>
          </a:p>
          <a:p>
            <a:pPr marL="228600" lvl="0" indent="-182880">
              <a:spcAft>
                <a:spcPts val="300"/>
              </a:spcAft>
              <a:buClr>
                <a:srgbClr val="FF8600"/>
              </a:buClr>
              <a:buSzPct val="130000"/>
              <a:buFont typeface="Wingdings" charset="2"/>
              <a:buChar char="§"/>
            </a:pPr>
            <a:r>
              <a:rPr lang="cs-CZ" sz="20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</a:rPr>
              <a:t>CÍLOVÁ </a:t>
            </a:r>
            <a:r>
              <a:rPr lang="cs-CZ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</a:rPr>
              <a:t>SKUPINA: žák</a:t>
            </a:r>
          </a:p>
          <a:p>
            <a:pPr marL="228600" lvl="0" indent="-182880">
              <a:spcAft>
                <a:spcPts val="300"/>
              </a:spcAft>
              <a:buClr>
                <a:srgbClr val="FF8600"/>
              </a:buClr>
              <a:buSzPct val="130000"/>
              <a:buFont typeface="Wingdings" charset="2"/>
              <a:buChar char="§"/>
            </a:pPr>
            <a:r>
              <a:rPr lang="cs-CZ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</a:rPr>
              <a:t>STUPEŇ A TYP VZDĚLÁVÁNÍ: základní vzdělávání – druhý stupeň</a:t>
            </a:r>
          </a:p>
          <a:p>
            <a:pPr marL="228600" lvl="0" indent="-182880">
              <a:spcAft>
                <a:spcPts val="300"/>
              </a:spcAft>
              <a:buClr>
                <a:srgbClr val="FF8600"/>
              </a:buClr>
              <a:buSzPct val="130000"/>
              <a:buFont typeface="Wingdings" charset="2"/>
              <a:buChar char="§"/>
            </a:pPr>
            <a:r>
              <a:rPr lang="cs-CZ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</a:rPr>
              <a:t>TYPICKÁ VĚKOVÁ SKUPINA: 14-15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5754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2"/>
            <a:ext cx="6334472" cy="2707841"/>
          </a:xfrm>
        </p:spPr>
        <p:txBody>
          <a:bodyPr>
            <a:noAutofit/>
          </a:bodyPr>
          <a:lstStyle/>
          <a:p>
            <a:r>
              <a:rPr lang="cs-CZ" sz="11000" dirty="0"/>
              <a:t/>
            </a:r>
            <a:br>
              <a:rPr lang="cs-CZ" sz="11000" dirty="0"/>
            </a:br>
            <a:r>
              <a:rPr lang="cs-CZ" sz="11000" dirty="0" smtClean="0"/>
              <a:t/>
            </a:r>
            <a:br>
              <a:rPr lang="cs-CZ" sz="11000" dirty="0" smtClean="0"/>
            </a:br>
            <a:r>
              <a:rPr lang="cs-CZ" sz="11000" dirty="0" smtClean="0"/>
              <a:t>Romain    Rolland</a:t>
            </a:r>
            <a:endParaRPr lang="cs-CZ" sz="11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7148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(1866-1944)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340768"/>
            <a:ext cx="3802393" cy="53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1575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363272" cy="6192688"/>
          </a:xfrm>
        </p:spPr>
        <p:txBody>
          <a:bodyPr>
            <a:noAutofit/>
          </a:bodyPr>
          <a:lstStyle/>
          <a:p>
            <a:r>
              <a:rPr lang="cs-CZ" dirty="0" smtClean="0"/>
              <a:t>francouzský spisovatel, dramatik, literární kritik</a:t>
            </a:r>
          </a:p>
          <a:p>
            <a:r>
              <a:rPr lang="cs-CZ" dirty="0"/>
              <a:t>p</a:t>
            </a:r>
            <a:r>
              <a:rPr lang="cs-CZ" dirty="0" smtClean="0"/>
              <a:t>řednášel na vysoké škole dějiny umění a hudby</a:t>
            </a:r>
          </a:p>
          <a:p>
            <a:r>
              <a:rPr lang="cs-CZ" dirty="0"/>
              <a:t>b</a:t>
            </a:r>
            <a:r>
              <a:rPr lang="cs-CZ" dirty="0" smtClean="0"/>
              <a:t>yl vegetarián</a:t>
            </a:r>
          </a:p>
          <a:p>
            <a:r>
              <a:rPr lang="cs-CZ" dirty="0"/>
              <a:t>p</a:t>
            </a:r>
            <a:r>
              <a:rPr lang="cs-CZ" dirty="0" smtClean="0"/>
              <a:t>řátelil se s Gándhím</a:t>
            </a:r>
          </a:p>
          <a:p>
            <a:r>
              <a:rPr lang="cs-CZ" dirty="0"/>
              <a:t>p</a:t>
            </a:r>
            <a:r>
              <a:rPr lang="cs-CZ" dirty="0" smtClean="0"/>
              <a:t>racoval v Červeném kříži</a:t>
            </a:r>
          </a:p>
          <a:p>
            <a:r>
              <a:rPr lang="cs-CZ" dirty="0"/>
              <a:t>k</a:t>
            </a:r>
            <a:r>
              <a:rPr lang="cs-CZ" dirty="0" smtClean="0"/>
              <a:t>ritizoval fašismus</a:t>
            </a:r>
          </a:p>
          <a:p>
            <a:r>
              <a:rPr lang="cs-CZ" dirty="0"/>
              <a:t>p</a:t>
            </a:r>
            <a:r>
              <a:rPr lang="cs-CZ" dirty="0" smtClean="0"/>
              <a:t>sal dramata, prózy inspirované osobnostmi umění (</a:t>
            </a:r>
            <a:r>
              <a:rPr lang="cs-CZ" dirty="0" err="1" smtClean="0"/>
              <a:t>Beethowen</a:t>
            </a:r>
            <a:r>
              <a:rPr lang="cs-CZ" dirty="0" smtClean="0"/>
              <a:t>, Jan Kryštof…)</a:t>
            </a:r>
          </a:p>
          <a:p>
            <a:r>
              <a:rPr lang="cs-CZ" dirty="0"/>
              <a:t>z</a:t>
            </a:r>
            <a:r>
              <a:rPr lang="cs-CZ" dirty="0" smtClean="0"/>
              <a:t>ískal Nobelovu cenu za literaturu (velkou část financí věnoval lidem postiženým válkou)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790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Petr a Lucie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hlinkClick r:id="rId2" action="ppaction://hlinksldjump"/>
              </a:rPr>
              <a:t>n</a:t>
            </a:r>
            <a:r>
              <a:rPr lang="cs-CZ" dirty="0" smtClean="0">
                <a:hlinkClick r:id="rId2" action="ppaction://hlinksldjump"/>
              </a:rPr>
              <a:t>ovela 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říběh dvou mladých lidí na pozadí války</a:t>
            </a:r>
          </a:p>
          <a:p>
            <a:r>
              <a:rPr lang="cs-CZ" dirty="0" smtClean="0"/>
              <a:t>žijí svými romantickými sny</a:t>
            </a:r>
          </a:p>
          <a:p>
            <a:r>
              <a:rPr lang="cs-CZ" dirty="0"/>
              <a:t>p</a:t>
            </a:r>
            <a:r>
              <a:rPr lang="cs-CZ" dirty="0" smtClean="0"/>
              <a:t>řestože pocházejí z různých sociálních prostředí, slíbí si, že se vezmou</a:t>
            </a:r>
          </a:p>
          <a:p>
            <a:r>
              <a:rPr lang="cs-CZ" dirty="0"/>
              <a:t>o</a:t>
            </a:r>
            <a:r>
              <a:rPr lang="cs-CZ" dirty="0" smtClean="0"/>
              <a:t>ba zahynou v kostele při náletu, když poslouchají gregoriánské chorály</a:t>
            </a:r>
          </a:p>
          <a:p>
            <a:r>
              <a:rPr lang="cs-CZ" dirty="0"/>
              <a:t>v</a:t>
            </a:r>
            <a:r>
              <a:rPr lang="cs-CZ" dirty="0" smtClean="0"/>
              <a:t>álka mění lidem pohled na svět, láska je odpoutává od reality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781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20688"/>
            <a:ext cx="5868000" cy="58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2650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Jan Kr</a:t>
            </a:r>
            <a:r>
              <a:rPr lang="cs-CZ" dirty="0" err="1" smtClean="0"/>
              <a:t>yštof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/>
              <a:t>č</a:t>
            </a:r>
            <a:r>
              <a:rPr lang="cs-CZ" dirty="0" smtClean="0"/>
              <a:t>tyřdílný román</a:t>
            </a:r>
          </a:p>
          <a:p>
            <a:pPr>
              <a:lnSpc>
                <a:spcPct val="150000"/>
              </a:lnSpc>
            </a:pPr>
            <a:r>
              <a:rPr lang="cs-CZ" dirty="0"/>
              <a:t>o</a:t>
            </a:r>
            <a:r>
              <a:rPr lang="cs-CZ" dirty="0" smtClean="0"/>
              <a:t> vynikajícím hudebníkovi německého původu</a:t>
            </a:r>
          </a:p>
          <a:p>
            <a:pPr>
              <a:lnSpc>
                <a:spcPct val="150000"/>
              </a:lnSpc>
            </a:pPr>
            <a:r>
              <a:rPr lang="cs-CZ" dirty="0"/>
              <a:t>n</a:t>
            </a:r>
            <a:r>
              <a:rPr lang="cs-CZ" dirty="0" smtClean="0"/>
              <a:t>echce být slavný, chce jen rozdávat své umění</a:t>
            </a:r>
          </a:p>
          <a:p>
            <a:pPr>
              <a:lnSpc>
                <a:spcPct val="150000"/>
              </a:lnSpc>
            </a:pPr>
            <a:r>
              <a:rPr lang="cs-CZ" dirty="0"/>
              <a:t>t</a:t>
            </a:r>
            <a:r>
              <a:rPr lang="cs-CZ" dirty="0" smtClean="0"/>
              <a:t>ěsně před válkou odchází do Paříže, ale nedostane se mu uznání, které očekával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793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Dobrý člověk ještě žije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román je zasazen do doby vlády Ludvíka XIII.</a:t>
            </a:r>
          </a:p>
          <a:p>
            <a:pPr>
              <a:lnSpc>
                <a:spcPct val="150000"/>
              </a:lnSpc>
            </a:pPr>
            <a:r>
              <a:rPr lang="cs-CZ" dirty="0"/>
              <a:t>h</a:t>
            </a:r>
            <a:r>
              <a:rPr lang="cs-CZ" dirty="0" smtClean="0"/>
              <a:t>lavní hrdina je velký optimista, který si dovede naplno vychutnat svůj život, i když se mu ne vždy vede dobře</a:t>
            </a:r>
          </a:p>
          <a:p>
            <a:pPr>
              <a:lnSpc>
                <a:spcPct val="150000"/>
              </a:lnSpc>
            </a:pPr>
            <a:r>
              <a:rPr lang="cs-CZ" dirty="0"/>
              <a:t>v</a:t>
            </a:r>
            <a:r>
              <a:rPr lang="cs-CZ" dirty="0" smtClean="0"/>
              <a:t>šechny zajímavé události si zaznamenává do svého deníku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2869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>“</a:t>
            </a:r>
            <a:r>
              <a:rPr lang="cs-CZ" dirty="0" smtClean="0"/>
              <a:t>V </a:t>
            </a:r>
            <a:r>
              <a:rPr lang="cs-CZ" dirty="0"/>
              <a:t>lásce a umění se nedá opisovat, každý se musí vyjádřit po svém</a:t>
            </a:r>
            <a:r>
              <a:rPr lang="cs-CZ" dirty="0" smtClean="0"/>
              <a:t>.</a:t>
            </a:r>
            <a:r>
              <a:rPr lang="en-US" dirty="0" smtClean="0"/>
              <a:t>”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229200"/>
            <a:ext cx="8229600" cy="896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9772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novela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/>
              <a:t>e</a:t>
            </a:r>
            <a:r>
              <a:rPr lang="cs-CZ" dirty="0" smtClean="0"/>
              <a:t>pický literární žánr</a:t>
            </a:r>
          </a:p>
          <a:p>
            <a:pPr>
              <a:lnSpc>
                <a:spcPct val="200000"/>
              </a:lnSpc>
            </a:pPr>
            <a:r>
              <a:rPr lang="cs-CZ" dirty="0"/>
              <a:t>m</a:t>
            </a:r>
            <a:r>
              <a:rPr lang="cs-CZ" dirty="0" smtClean="0"/>
              <a:t>á blízko k povídce, ale vystupuje v ní více postav</a:t>
            </a:r>
          </a:p>
          <a:p>
            <a:pPr>
              <a:lnSpc>
                <a:spcPct val="200000"/>
              </a:lnSpc>
            </a:pPr>
            <a:r>
              <a:rPr lang="cs-CZ" dirty="0"/>
              <a:t>c</a:t>
            </a:r>
            <a:r>
              <a:rPr lang="cs-CZ" dirty="0" smtClean="0"/>
              <a:t>harakter postav se nevyvíjí</a:t>
            </a:r>
          </a:p>
          <a:p>
            <a:pPr>
              <a:lnSpc>
                <a:spcPct val="200000"/>
              </a:lnSpc>
            </a:pPr>
            <a:r>
              <a:rPr lang="cs-CZ" dirty="0"/>
              <a:t>v</a:t>
            </a:r>
            <a:r>
              <a:rPr lang="cs-CZ" dirty="0" smtClean="0"/>
              <a:t>elmi často je v závěru </a:t>
            </a:r>
            <a:r>
              <a:rPr lang="cs-CZ" dirty="0" smtClean="0">
                <a:hlinkClick r:id="rId2" action="ppaction://hlinksldjump"/>
              </a:rPr>
              <a:t>pointa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5948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83264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SOUKAL, J. SPN. </a:t>
            </a:r>
            <a:r>
              <a:rPr lang="cs-CZ" i="1" dirty="0">
                <a:latin typeface="Calibri"/>
                <a:ea typeface="Calibri"/>
                <a:cs typeface="Times New Roman"/>
              </a:rPr>
              <a:t>Literární výchova</a:t>
            </a:r>
            <a:r>
              <a:rPr lang="cs-CZ" dirty="0">
                <a:latin typeface="Calibri"/>
                <a:ea typeface="Calibri"/>
                <a:cs typeface="Times New Roman"/>
              </a:rPr>
              <a:t>: </a:t>
            </a:r>
            <a:r>
              <a:rPr lang="cs-CZ" i="1" dirty="0">
                <a:latin typeface="Calibri"/>
                <a:ea typeface="Calibri"/>
                <a:cs typeface="Times New Roman"/>
              </a:rPr>
              <a:t>pro 2. stupeň základní školy a pro odpovídající ročníky víceletých gymnázií</a:t>
            </a:r>
            <a:r>
              <a:rPr lang="cs-CZ" dirty="0">
                <a:latin typeface="Calibri"/>
                <a:ea typeface="Calibri"/>
                <a:cs typeface="Times New Roman"/>
              </a:rPr>
              <a:t>. 1. Praha: SPN, 2002. ISBN 80-7235-026-9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BAUER, Alois. </a:t>
            </a:r>
            <a:r>
              <a:rPr lang="cs-CZ" i="1" dirty="0">
                <a:latin typeface="Calibri"/>
                <a:ea typeface="Calibri"/>
                <a:cs typeface="Times New Roman"/>
              </a:rPr>
              <a:t>Čeština na dlani</a:t>
            </a:r>
            <a:r>
              <a:rPr lang="cs-CZ" dirty="0">
                <a:latin typeface="Calibri"/>
                <a:ea typeface="Calibri"/>
                <a:cs typeface="Times New Roman"/>
              </a:rPr>
              <a:t>: </a:t>
            </a:r>
            <a:r>
              <a:rPr lang="cs-CZ" i="1" dirty="0">
                <a:latin typeface="Calibri"/>
                <a:ea typeface="Calibri"/>
                <a:cs typeface="Times New Roman"/>
              </a:rPr>
              <a:t>přehled světové a české literatury, český jazyk</a:t>
            </a:r>
            <a:r>
              <a:rPr lang="cs-CZ" dirty="0">
                <a:latin typeface="Calibri"/>
                <a:ea typeface="Calibri"/>
                <a:cs typeface="Times New Roman"/>
              </a:rPr>
              <a:t>. 3., </a:t>
            </a:r>
            <a:r>
              <a:rPr lang="cs-CZ" dirty="0" err="1">
                <a:latin typeface="Calibri"/>
                <a:ea typeface="Calibri"/>
                <a:cs typeface="Times New Roman"/>
              </a:rPr>
              <a:t>rozš</a:t>
            </a:r>
            <a:r>
              <a:rPr lang="cs-CZ" dirty="0">
                <a:latin typeface="Calibri"/>
                <a:ea typeface="Calibri"/>
                <a:cs typeface="Times New Roman"/>
              </a:rPr>
              <a:t>. vyd. Olomouc: </a:t>
            </a:r>
            <a:r>
              <a:rPr lang="cs-CZ" dirty="0" err="1">
                <a:latin typeface="Calibri"/>
                <a:ea typeface="Calibri"/>
                <a:cs typeface="Times New Roman"/>
              </a:rPr>
              <a:t>Rubico</a:t>
            </a:r>
            <a:r>
              <a:rPr lang="cs-CZ" dirty="0">
                <a:latin typeface="Calibri"/>
                <a:ea typeface="Calibri"/>
                <a:cs typeface="Times New Roman"/>
              </a:rPr>
              <a:t>, 2007, 432 s. ISBN 978-807-3460-686.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http://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cs.wikipedia.org</a:t>
            </a:r>
            <a:r>
              <a:rPr lang="en-US" dirty="0" smtClean="0">
                <a:latin typeface="Calibri"/>
                <a:ea typeface="Calibri"/>
                <a:cs typeface="Times New Roman"/>
              </a:rPr>
              <a:t> [4.1.2012]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http</a:t>
            </a:r>
            <a:r>
              <a:rPr lang="cs-CZ" dirty="0">
                <a:latin typeface="Calibri"/>
                <a:ea typeface="Calibri"/>
                <a:cs typeface="Times New Roman"/>
              </a:rPr>
              <a:t>://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www.spisovatele.cz/romain-rolland </a:t>
            </a:r>
            <a:r>
              <a:rPr lang="en-US" dirty="0" smtClean="0">
                <a:latin typeface="Calibri"/>
                <a:ea typeface="Calibri"/>
                <a:cs typeface="Times New Roman"/>
              </a:rPr>
              <a:t>[4.1.2012]</a:t>
            </a:r>
            <a:endParaRPr lang="cs-CZ" dirty="0" smtClean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http://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www.booksshouldbefree.com/book/Pierre-and-Luce</a:t>
            </a:r>
            <a:r>
              <a:rPr lang="en-US" dirty="0" smtClean="0">
                <a:latin typeface="Calibri"/>
                <a:ea typeface="Calibri"/>
                <a:cs typeface="Times New Roman"/>
              </a:rPr>
              <a:t> [4.1.2012]</a:t>
            </a:r>
            <a:endParaRPr lang="cs-CZ" dirty="0" smtClean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 smtClean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6042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154</TotalTime>
  <Words>374</Words>
  <Application>Microsoft Office PowerPoint</Application>
  <PresentationFormat>Předvádění na obrazovce (4:3)</PresentationFormat>
  <Paragraphs>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LuckyTie</vt:lpstr>
      <vt:lpstr>Šablona 32  VY_32_INOVACE_20_24_Romain Rolland</vt:lpstr>
      <vt:lpstr>Prezentace aplikace PowerPoint</vt:lpstr>
      <vt:lpstr>  Romain    Rolland</vt:lpstr>
      <vt:lpstr>(1866-1944)</vt:lpstr>
      <vt:lpstr>Prezentace aplikace PowerPoint</vt:lpstr>
      <vt:lpstr>Petr a Lucie</vt:lpstr>
      <vt:lpstr>Prezentace aplikace PowerPoint</vt:lpstr>
      <vt:lpstr>Jan Kryštof</vt:lpstr>
      <vt:lpstr>Dobrý člověk ještě žije</vt:lpstr>
      <vt:lpstr>         “V lásce a umění se nedá opisovat, každý se musí vyjádřit po svém.”</vt:lpstr>
      <vt:lpstr>novela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Kunovská Eva</dc:creator>
  <cp:lastModifiedBy>Kunovská Eva</cp:lastModifiedBy>
  <cp:revision>12</cp:revision>
  <dcterms:created xsi:type="dcterms:W3CDTF">2012-01-04T14:56:51Z</dcterms:created>
  <dcterms:modified xsi:type="dcterms:W3CDTF">2012-01-31T20:38:32Z</dcterms:modified>
</cp:coreProperties>
</file>