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3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090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221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483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9016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886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607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402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396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966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916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942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E81C6-2D76-40F6-9330-838AF72EE44C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3A4EE-03B9-405D-8C91-FF089049D7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997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914512"/>
              </p:ext>
            </p:extLst>
          </p:nvPr>
        </p:nvGraphicFramePr>
        <p:xfrm>
          <a:off x="1524000" y="1397000"/>
          <a:ext cx="6720408" cy="2494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VY_32_Inovace_10.3.15. Slang a argot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8. ročníku. Seznamuje je s pojmy slang a argot,</a:t>
                      </a:r>
                      <a:r>
                        <a:rPr lang="cs-CZ" baseline="0" dirty="0" smtClean="0"/>
                        <a:t> ke oběma 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66850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i="1" u="sng" dirty="0" smtClean="0"/>
              <a:t>Slang a argot</a:t>
            </a:r>
            <a:endParaRPr lang="cs-CZ" sz="6000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95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792088"/>
          </a:xfrm>
          <a:solidFill>
            <a:srgbClr val="336699"/>
          </a:solidFill>
        </p:spPr>
        <p:txBody>
          <a:bodyPr/>
          <a:lstStyle/>
          <a:p>
            <a:r>
              <a:rPr lang="cs-CZ" dirty="0" smtClean="0"/>
              <a:t>Slang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5472608"/>
          </a:xfrm>
        </p:spPr>
        <p:txBody>
          <a:bodyPr/>
          <a:lstStyle/>
          <a:p>
            <a:pPr marL="0" indent="0">
              <a:buNone/>
            </a:pPr>
            <a:r>
              <a:rPr lang="cs-CZ" sz="3600" u="sng" dirty="0" smtClean="0"/>
              <a:t>Ukázka zednického slangu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„Ty, Franto, odlož na chvilku toho lahváče a naplň mi </a:t>
            </a:r>
            <a:r>
              <a:rPr lang="cs-CZ" i="1" dirty="0" err="1" smtClean="0"/>
              <a:t>kalfas</a:t>
            </a:r>
            <a:r>
              <a:rPr lang="cs-CZ" i="1" dirty="0" smtClean="0"/>
              <a:t>. Ty futra už jsou ve váze, můžeme to kolem ohodit.“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„Tady je to, šéfíku. Ještě něco?“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„Klidně si teď můžeš dát gáblík, ale asi tak za půl hodiny budu potřebovat </a:t>
            </a:r>
            <a:r>
              <a:rPr lang="cs-CZ" i="1" dirty="0" err="1" smtClean="0"/>
              <a:t>pucovku</a:t>
            </a:r>
            <a:r>
              <a:rPr lang="cs-CZ" i="1" dirty="0" smtClean="0"/>
              <a:t>. A nezapomeň přivézt </a:t>
            </a:r>
            <a:r>
              <a:rPr lang="cs-CZ" i="1" dirty="0" err="1" smtClean="0"/>
              <a:t>labák</a:t>
            </a:r>
            <a:r>
              <a:rPr lang="cs-CZ" i="1" dirty="0" smtClean="0"/>
              <a:t>! Pak máš padla.“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45890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864096"/>
          </a:xfrm>
          <a:solidFill>
            <a:srgbClr val="336699"/>
          </a:solidFill>
        </p:spPr>
        <p:txBody>
          <a:bodyPr/>
          <a:lstStyle/>
          <a:p>
            <a:r>
              <a:rPr lang="cs-CZ" dirty="0" smtClean="0"/>
              <a:t>Slang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616624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Slang</a:t>
            </a:r>
            <a:r>
              <a:rPr lang="cs-CZ" dirty="0" smtClean="0"/>
              <a:t> – hovor lidí, kteří pracují ve stejném oboru; jejich slovní zásoba se liší od běžné češtiny užíváním speciálních výrazů (vznikly z odborných termínů daného oboru zkrácením, zkomolením, citovým zabarvením)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Slang</a:t>
            </a:r>
            <a:r>
              <a:rPr lang="cs-CZ" dirty="0" smtClean="0"/>
              <a:t> – sportovní, žákovský, myslivecký, železničářský, elektrikářský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29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008112"/>
          </a:xfrm>
          <a:solidFill>
            <a:srgbClr val="336699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Přeložte do spisovné češtiny výrazy žákovského slangu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54461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ákovat = </a:t>
            </a:r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ajle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 err="1"/>
              <a:t>c</a:t>
            </a:r>
            <a:r>
              <a:rPr lang="cs-CZ" dirty="0" err="1" smtClean="0"/>
              <a:t>víčko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 err="1"/>
              <a:t>h</a:t>
            </a:r>
            <a:r>
              <a:rPr lang="cs-CZ" dirty="0" err="1" smtClean="0"/>
              <a:t>nojárna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 err="1"/>
              <a:t>š</a:t>
            </a:r>
            <a:r>
              <a:rPr lang="cs-CZ" dirty="0" err="1" smtClean="0"/>
              <a:t>rotit</a:t>
            </a:r>
            <a:r>
              <a:rPr lang="cs-CZ" dirty="0" smtClean="0"/>
              <a:t> se = 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rbárna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upnout = </a:t>
            </a:r>
          </a:p>
          <a:p>
            <a:pPr marL="0" indent="0">
              <a:buNone/>
            </a:pPr>
            <a:r>
              <a:rPr lang="cs-CZ" dirty="0" err="1"/>
              <a:t>v</a:t>
            </a:r>
            <a:r>
              <a:rPr lang="cs-CZ" dirty="0" err="1" smtClean="0"/>
              <a:t>ýcuc</a:t>
            </a:r>
            <a:r>
              <a:rPr lang="cs-CZ" dirty="0" smtClean="0"/>
              <a:t> = 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edna = </a:t>
            </a:r>
            <a:endParaRPr lang="cs-CZ" dirty="0"/>
          </a:p>
        </p:txBody>
      </p:sp>
      <p:pic>
        <p:nvPicPr>
          <p:cNvPr id="1027" name="Picture 3" descr="C:\Users\blazkova\AppData\Local\Microsoft\Windows\Temporary Internet Files\Content.IE5\JW2LMIL0\MC900415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68760"/>
            <a:ext cx="2415381" cy="208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25258" y="1196752"/>
            <a:ext cx="2906782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hodit za školu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1808331"/>
            <a:ext cx="252028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nedostatečná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2420888"/>
            <a:ext cx="216024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cvičení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3728" y="2996952"/>
            <a:ext cx="324036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z</a:t>
            </a:r>
            <a:r>
              <a:rPr lang="cs-CZ" sz="3200" dirty="0" smtClean="0">
                <a:solidFill>
                  <a:schemeClr val="tx1"/>
                </a:solidFill>
              </a:rPr>
              <a:t>emědělská škola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1720" y="3573016"/>
            <a:ext cx="3168352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i</a:t>
            </a:r>
            <a:r>
              <a:rPr lang="cs-CZ" sz="3200" dirty="0" smtClean="0">
                <a:solidFill>
                  <a:schemeClr val="tx1"/>
                </a:solidFill>
              </a:rPr>
              <a:t>ntenzivně se učit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4149080"/>
            <a:ext cx="216024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sborovna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4725144"/>
            <a:ext cx="4104456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p</a:t>
            </a:r>
            <a:r>
              <a:rPr lang="cs-CZ" sz="3200" dirty="0" smtClean="0">
                <a:solidFill>
                  <a:schemeClr val="tx1"/>
                </a:solidFill>
              </a:rPr>
              <a:t>ropadnout u zkoušky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619964" y="5301208"/>
            <a:ext cx="3168060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ýtah, výpisky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24358" y="5877272"/>
            <a:ext cx="2847641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hytrý člověk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36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504056"/>
          </a:xfrm>
          <a:solidFill>
            <a:srgbClr val="336699"/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Myslivecký slang – co je správně?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8856984" cy="6048672"/>
          </a:xfrm>
        </p:spPr>
        <p:txBody>
          <a:bodyPr/>
          <a:lstStyle/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dirty="0" smtClean="0"/>
              <a:t>SVÍRÁK = tlama – dráp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dirty="0" smtClean="0"/>
              <a:t>BARVA = odstín srsti – krev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dirty="0" smtClean="0"/>
              <a:t>SPÁRKY = nohy – kopýtka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dirty="0" smtClean="0"/>
              <a:t>KELKA = zub – ocásek</a:t>
            </a:r>
          </a:p>
          <a:p>
            <a:pPr marL="514350" indent="-514350">
              <a:lnSpc>
                <a:spcPct val="200000"/>
              </a:lnSpc>
              <a:buAutoNum type="arabicPeriod"/>
            </a:pPr>
            <a:r>
              <a:rPr lang="cs-CZ" dirty="0" smtClean="0"/>
              <a:t>POŽERÁK = krk – jazyk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2050" name="Picture 2" descr="C:\Users\blazkova\AppData\Local\Microsoft\Windows\Temporary Internet Files\Content.IE5\K0MCLTY8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216" y="836712"/>
            <a:ext cx="2091684" cy="228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195736" y="1052736"/>
            <a:ext cx="1078178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355976" y="2132856"/>
            <a:ext cx="93610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491880" y="3122006"/>
            <a:ext cx="1440160" cy="66703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59832" y="4293096"/>
            <a:ext cx="129614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555776" y="5373216"/>
            <a:ext cx="64807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44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720080"/>
          </a:xfrm>
          <a:solidFill>
            <a:srgbClr val="336699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Ukázka studentského slangu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8326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»</a:t>
            </a:r>
            <a:r>
              <a:rPr lang="cs-CZ" sz="3400" i="1" dirty="0" smtClean="0"/>
              <a:t>Tě péro! Tě lupen! Kam suneš tu vrzavou kostru? Do koncertu. Mhm. Proto ten tvůj </a:t>
            </a:r>
            <a:r>
              <a:rPr lang="cs-CZ" sz="3400" i="1" dirty="0" err="1" smtClean="0"/>
              <a:t>vohoz</a:t>
            </a:r>
            <a:r>
              <a:rPr lang="cs-CZ" sz="3400" i="1" dirty="0" smtClean="0"/>
              <a:t>. To pojď </a:t>
            </a:r>
            <a:r>
              <a:rPr lang="cs-CZ" sz="3400" i="1" dirty="0" err="1" smtClean="0"/>
              <a:t>raděj</a:t>
            </a:r>
            <a:r>
              <a:rPr lang="cs-CZ" sz="3400" i="1" dirty="0" smtClean="0"/>
              <a:t> do bijáku. Tam dnes bude </a:t>
            </a:r>
            <a:r>
              <a:rPr lang="cs-CZ" sz="3400" i="1" dirty="0" err="1" smtClean="0"/>
              <a:t>psina</a:t>
            </a:r>
            <a:r>
              <a:rPr lang="cs-CZ" sz="3400" i="1" dirty="0" smtClean="0"/>
              <a:t>. Co dávají? Ani nevím. E, to máš fuk. Biják nemám rád. Tak pojď do prodloužený. Tam bude správná pára. </a:t>
            </a:r>
            <a:r>
              <a:rPr lang="cs-CZ" sz="3400" i="1" dirty="0" err="1" smtClean="0"/>
              <a:t>Nenalejvej</a:t>
            </a:r>
            <a:r>
              <a:rPr lang="cs-CZ" sz="3400" i="1" dirty="0" smtClean="0"/>
              <a:t>! Nehoupej mě, jo? Kdo tam bude? Ta šamotka Z. a ta piksla vod </a:t>
            </a:r>
            <a:r>
              <a:rPr lang="cs-CZ" sz="3400" i="1" dirty="0" err="1" smtClean="0"/>
              <a:t>kunerolu</a:t>
            </a:r>
            <a:r>
              <a:rPr lang="cs-CZ" sz="3400" i="1" dirty="0" smtClean="0"/>
              <a:t> P., ne? Bude tam K. Ta </a:t>
            </a:r>
            <a:r>
              <a:rPr lang="cs-CZ" sz="3400" i="1" dirty="0" err="1" smtClean="0"/>
              <a:t>fuchtle</a:t>
            </a:r>
            <a:r>
              <a:rPr lang="cs-CZ" sz="3400" i="1" dirty="0" smtClean="0"/>
              <a:t>? To by pes </a:t>
            </a:r>
            <a:r>
              <a:rPr lang="cs-CZ" sz="3400" i="1" dirty="0" err="1" smtClean="0"/>
              <a:t>nesněd</a:t>
            </a:r>
            <a:r>
              <a:rPr lang="cs-CZ" sz="3400" i="1" dirty="0" smtClean="0"/>
              <a:t>, když ona rozváže mluvnici. Ale baví. Skáče furt do zpěvníku, že se k slovu nedostaneš, dej si zahrát. Tak mě nebav a </a:t>
            </a:r>
            <a:r>
              <a:rPr lang="cs-CZ" sz="3400" i="1" dirty="0" err="1" smtClean="0"/>
              <a:t>vodprejskni</a:t>
            </a:r>
            <a:r>
              <a:rPr lang="cs-CZ" sz="3400" i="1" dirty="0" smtClean="0"/>
              <a:t>, emajle! Počkej! Byls dnes v gymplu? Ulil jsem se. </a:t>
            </a:r>
            <a:r>
              <a:rPr lang="cs-CZ" sz="3400" i="1" dirty="0" err="1" smtClean="0"/>
              <a:t>Čul</a:t>
            </a:r>
            <a:r>
              <a:rPr lang="cs-CZ" sz="3400" i="1" dirty="0" smtClean="0"/>
              <a:t> jsem, že budu </a:t>
            </a:r>
            <a:r>
              <a:rPr lang="cs-CZ" sz="3400" i="1" dirty="0" err="1" smtClean="0"/>
              <a:t>taženej</a:t>
            </a:r>
            <a:r>
              <a:rPr lang="cs-CZ" sz="3400" i="1" dirty="0" smtClean="0"/>
              <a:t> z matiky a že by byla koule. Já šel ráno do boudy, ale jak začaly padat pumy, řek’ jsem, že mě bolí levý zub a </a:t>
            </a:r>
            <a:r>
              <a:rPr lang="cs-CZ" sz="3400" i="1" dirty="0" err="1" smtClean="0"/>
              <a:t>vypad</a:t>
            </a:r>
            <a:r>
              <a:rPr lang="cs-CZ" sz="3400" i="1" dirty="0" smtClean="0"/>
              <a:t>’ jsem. A teď se jdu rozšoupnout. Tak plav. Měj se hezky, kup si švestky, vyndej pecky a koukej, aby ses neudávil. Pozdravuj doma </a:t>
            </a:r>
            <a:r>
              <a:rPr lang="cs-CZ" sz="3400" i="1" dirty="0" err="1" smtClean="0"/>
              <a:t>šifonery</a:t>
            </a:r>
            <a:r>
              <a:rPr lang="cs-CZ" sz="3400" i="1" dirty="0" smtClean="0"/>
              <a:t>. Tak uleť, papíre!</a:t>
            </a:r>
            <a:r>
              <a:rPr lang="cs-CZ" dirty="0" smtClean="0"/>
              <a:t>«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07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6912768" cy="908720"/>
          </a:xfrm>
          <a:solidFill>
            <a:srgbClr val="336699"/>
          </a:solidFill>
        </p:spPr>
        <p:txBody>
          <a:bodyPr>
            <a:normAutofit/>
          </a:bodyPr>
          <a:lstStyle/>
          <a:p>
            <a:r>
              <a:rPr lang="cs-CZ" dirty="0" smtClean="0"/>
              <a:t>Argot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8326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u="sng" dirty="0" smtClean="0"/>
              <a:t>Argot</a:t>
            </a:r>
            <a:r>
              <a:rPr lang="cs-CZ" sz="3500" dirty="0" smtClean="0"/>
              <a:t> = tajná mluva lidí na okraji společnosti </a:t>
            </a:r>
          </a:p>
          <a:p>
            <a:pPr marL="0" indent="0">
              <a:buNone/>
            </a:pPr>
            <a:r>
              <a:rPr lang="cs-CZ" sz="3500" dirty="0" smtClean="0"/>
              <a:t>(zločinci, zloději, …)</a:t>
            </a:r>
          </a:p>
          <a:p>
            <a:pPr marL="0" indent="0">
              <a:buNone/>
            </a:pPr>
            <a:r>
              <a:rPr lang="cs-CZ" dirty="0" smtClean="0"/>
              <a:t>Např. stříkačka = pistole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>
                <a:solidFill>
                  <a:srgbClr val="002060"/>
                </a:solidFill>
              </a:rPr>
              <a:t>Lidé </a:t>
            </a:r>
            <a:r>
              <a:rPr lang="cs-CZ" i="1" dirty="0">
                <a:solidFill>
                  <a:srgbClr val="002060"/>
                </a:solidFill>
              </a:rPr>
              <a:t>bez stálého povolání, tuláci, žebráci, falešní hráči, zloději a pod. vytvářejí si zvláštní mluvu také ze snahy, aby se jí dorozumívali jen mezi sebou. Je to nástroj jejich boje s ostatní společností. Takový „tajný jazyk“ vzniká tím, že se jednak mění slova a tvary obecného jazyka národního, jednak se v hojné míře přejímají výrazy cizí. Zločinecký živel má čilé styky se sourodými příslušníky jiných národností; nemajíce pevného bydliště, často přecházejí přes hranice. Proto jsou přejaté prvky v mluvě zločinců tak hojné.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blazkova\AppData\Local\Microsoft\Windows\Temporary Internet Files\Content.IE5\2T9GVJD0\MC900287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443" y="0"/>
            <a:ext cx="2005343" cy="242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19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720080"/>
          </a:xfrm>
          <a:solidFill>
            <a:srgbClr val="336699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856984" cy="5760640"/>
          </a:xfrm>
        </p:spPr>
        <p:txBody>
          <a:bodyPr/>
          <a:lstStyle/>
          <a:p>
            <a:r>
              <a:rPr lang="cs-CZ" dirty="0" err="1"/>
              <a:t>v</a:t>
            </a:r>
            <a:r>
              <a:rPr lang="cs-CZ" dirty="0" err="1" smtClean="0"/>
              <a:t>odprásknout</a:t>
            </a:r>
            <a:r>
              <a:rPr lang="cs-CZ" dirty="0" smtClean="0"/>
              <a:t>			laciná napodobenina</a:t>
            </a:r>
          </a:p>
          <a:p>
            <a:r>
              <a:rPr lang="cs-CZ" dirty="0"/>
              <a:t>r</a:t>
            </a:r>
            <a:r>
              <a:rPr lang="cs-CZ" dirty="0" smtClean="0"/>
              <a:t>aky				hodinky</a:t>
            </a:r>
          </a:p>
          <a:p>
            <a:r>
              <a:rPr lang="cs-CZ" dirty="0" err="1"/>
              <a:t>š</a:t>
            </a:r>
            <a:r>
              <a:rPr lang="cs-CZ" dirty="0" err="1" smtClean="0"/>
              <a:t>méčko</a:t>
            </a:r>
            <a:r>
              <a:rPr lang="cs-CZ" dirty="0" smtClean="0"/>
              <a:t>				manželka</a:t>
            </a:r>
          </a:p>
          <a:p>
            <a:r>
              <a:rPr lang="cs-CZ" dirty="0" err="1"/>
              <a:t>k</a:t>
            </a:r>
            <a:r>
              <a:rPr lang="cs-CZ" dirty="0" err="1" smtClean="0"/>
              <a:t>rochna</a:t>
            </a:r>
            <a:r>
              <a:rPr lang="cs-CZ" dirty="0" smtClean="0"/>
              <a:t>				podvádět</a:t>
            </a:r>
          </a:p>
          <a:p>
            <a:r>
              <a:rPr lang="cs-CZ" dirty="0"/>
              <a:t>v</a:t>
            </a:r>
            <a:r>
              <a:rPr lang="cs-CZ" dirty="0" smtClean="0"/>
              <a:t>elryba				policista</a:t>
            </a:r>
          </a:p>
          <a:p>
            <a:r>
              <a:rPr lang="cs-CZ" dirty="0"/>
              <a:t>f</a:t>
            </a:r>
            <a:r>
              <a:rPr lang="cs-CZ" dirty="0" smtClean="0"/>
              <a:t>ízl					rozdělit se</a:t>
            </a:r>
          </a:p>
          <a:p>
            <a:r>
              <a:rPr lang="cs-CZ" dirty="0"/>
              <a:t>č</a:t>
            </a:r>
            <a:r>
              <a:rPr lang="cs-CZ" dirty="0" smtClean="0"/>
              <a:t>achrovat			hospoda</a:t>
            </a:r>
          </a:p>
          <a:p>
            <a:r>
              <a:rPr lang="cs-CZ" dirty="0" err="1"/>
              <a:t>š</a:t>
            </a:r>
            <a:r>
              <a:rPr lang="cs-CZ" dirty="0" err="1" smtClean="0"/>
              <a:t>ábnout</a:t>
            </a:r>
            <a:r>
              <a:rPr lang="cs-CZ" dirty="0" smtClean="0"/>
              <a:t> se			zastřelit</a:t>
            </a:r>
          </a:p>
          <a:p>
            <a:r>
              <a:rPr lang="cs-CZ" dirty="0"/>
              <a:t>p</a:t>
            </a:r>
            <a:r>
              <a:rPr lang="cs-CZ" dirty="0" smtClean="0"/>
              <a:t>ajzl				pistole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915816" y="1268760"/>
            <a:ext cx="1800200" cy="41044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259632" y="1916832"/>
            <a:ext cx="338437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835696" y="1268760"/>
            <a:ext cx="2880320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835696" y="3068960"/>
            <a:ext cx="2880320" cy="28803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835696" y="2492896"/>
            <a:ext cx="2808312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043608" y="3645024"/>
            <a:ext cx="3672408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195736" y="3068960"/>
            <a:ext cx="2520280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339752" y="4293096"/>
            <a:ext cx="2376264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403648" y="4797152"/>
            <a:ext cx="3312368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36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KRAUSOVÁ, Zdeňka; PAŠKOVÁ, Martina. </a:t>
            </a:r>
            <a:r>
              <a:rPr lang="cs-CZ" sz="2400" i="1" dirty="0"/>
              <a:t>Český jazyk 8 pro základní školy a víceletá gymnázia</a:t>
            </a:r>
            <a:r>
              <a:rPr lang="cs-CZ" sz="2400" dirty="0"/>
              <a:t>. Plzeň: Fraus, 2005, ISBN 80-7238-419-8. </a:t>
            </a:r>
          </a:p>
          <a:p>
            <a:r>
              <a:rPr lang="cs-CZ" sz="2400" dirty="0"/>
              <a:t>www.microsof.office.com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49504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557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Slang a argot</vt:lpstr>
      <vt:lpstr>Slang</vt:lpstr>
      <vt:lpstr>Slang</vt:lpstr>
      <vt:lpstr>Přeložte do spisovné češtiny výrazy žákovského slangu</vt:lpstr>
      <vt:lpstr>Myslivecký slang – co je správně?</vt:lpstr>
      <vt:lpstr>Ukázka studentského slangu</vt:lpstr>
      <vt:lpstr>Argot</vt:lpstr>
      <vt:lpstr>Spoj, co k sobě patří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Slang a argot</dc:title>
  <dc:creator>Michaela Blažková</dc:creator>
  <cp:lastModifiedBy>Michaela Blažková</cp:lastModifiedBy>
  <cp:revision>9</cp:revision>
  <dcterms:created xsi:type="dcterms:W3CDTF">2013-05-28T14:12:46Z</dcterms:created>
  <dcterms:modified xsi:type="dcterms:W3CDTF">2013-06-07T06:25:41Z</dcterms:modified>
</cp:coreProperties>
</file>