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E24BF-BB04-4FC4-B213-F38F15E22B5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27B5-0191-450A-BBFC-35FF9BEFA1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9064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E24BF-BB04-4FC4-B213-F38F15E22B5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27B5-0191-450A-BBFC-35FF9BEFA1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490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E24BF-BB04-4FC4-B213-F38F15E22B5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27B5-0191-450A-BBFC-35FF9BEFA1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8619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E24BF-BB04-4FC4-B213-F38F15E22B5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27B5-0191-450A-BBFC-35FF9BEFA1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399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E24BF-BB04-4FC4-B213-F38F15E22B5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27B5-0191-450A-BBFC-35FF9BEFA1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601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E24BF-BB04-4FC4-B213-F38F15E22B5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27B5-0191-450A-BBFC-35FF9BEFA1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323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E24BF-BB04-4FC4-B213-F38F15E22B5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27B5-0191-450A-BBFC-35FF9BEFA1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803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E24BF-BB04-4FC4-B213-F38F15E22B5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27B5-0191-450A-BBFC-35FF9BEFA1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899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E24BF-BB04-4FC4-B213-F38F15E22B5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27B5-0191-450A-BBFC-35FF9BEFA1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8800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E24BF-BB04-4FC4-B213-F38F15E22B5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27B5-0191-450A-BBFC-35FF9BEFA1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709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E24BF-BB04-4FC4-B213-F38F15E22B5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A27B5-0191-450A-BBFC-35FF9BEFA1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748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DE24BF-BB04-4FC4-B213-F38F15E22B5F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EA27B5-0191-450A-BBFC-35FF9BEFA1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694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8/8c/Jan_Vil%C3%ADmek_-_Svatopluk_%C4%8Cech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0621236"/>
              </p:ext>
            </p:extLst>
          </p:nvPr>
        </p:nvGraphicFramePr>
        <p:xfrm>
          <a:off x="1524000" y="1397000"/>
          <a:ext cx="6720408" cy="2768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Michaela Blažková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VY_32_Inovace_10.3.1</a:t>
                      </a:r>
                      <a:r>
                        <a:rPr lang="cs-CZ" baseline="0" dirty="0" smtClean="0"/>
                        <a:t> Ruchovci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8.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Prezentace je určena žákům 8. ročníku. Formou výkladu je seznamuje s literární</a:t>
                      </a:r>
                      <a:r>
                        <a:rPr lang="cs-CZ" baseline="0" dirty="0" smtClean="0"/>
                        <a:t> skupinou Ruchovců, jejím programem a představiteli.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536390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196752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8800" u="sng" dirty="0" smtClean="0"/>
              <a:t>Ruchovci</a:t>
            </a:r>
            <a:endParaRPr lang="cs-CZ" sz="88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3789040"/>
            <a:ext cx="6400800" cy="1752600"/>
          </a:xfrm>
        </p:spPr>
        <p:txBody>
          <a:bodyPr/>
          <a:lstStyle/>
          <a:p>
            <a:pPr algn="r"/>
            <a:r>
              <a:rPr lang="cs-CZ" sz="4000" i="1" dirty="0">
                <a:solidFill>
                  <a:schemeClr val="tx1"/>
                </a:solidFill>
              </a:rPr>
              <a:t>„Láska je poezií života</a:t>
            </a:r>
            <a:r>
              <a:rPr lang="cs-CZ" sz="4000" i="1" dirty="0" smtClean="0">
                <a:solidFill>
                  <a:schemeClr val="tx1"/>
                </a:solidFill>
              </a:rPr>
              <a:t>.“</a:t>
            </a:r>
          </a:p>
          <a:p>
            <a:pPr algn="r"/>
            <a:r>
              <a:rPr lang="cs-CZ" sz="2800" dirty="0" smtClean="0">
                <a:solidFill>
                  <a:schemeClr val="tx1"/>
                </a:solidFill>
              </a:rPr>
              <a:t>Svatopluk Čech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blazkova\AppData\Local\Microsoft\Windows\Temporary Internet Files\Content.IE5\9S3725G8\MC90044173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26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343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5760640" cy="792088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Ruchovci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</p:spPr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zv. </a:t>
            </a:r>
            <a:r>
              <a:rPr lang="cs-CZ" b="1" i="1" dirty="0" smtClean="0"/>
              <a:t>„škola národní“</a:t>
            </a:r>
          </a:p>
          <a:p>
            <a:r>
              <a:rPr lang="cs-CZ" dirty="0"/>
              <a:t>n</a:t>
            </a:r>
            <a:r>
              <a:rPr lang="cs-CZ" dirty="0" smtClean="0"/>
              <a:t>astupují v 70. letech 19. století</a:t>
            </a:r>
          </a:p>
          <a:p>
            <a:r>
              <a:rPr lang="cs-CZ" dirty="0"/>
              <a:t>s</a:t>
            </a:r>
            <a:r>
              <a:rPr lang="cs-CZ" dirty="0" smtClean="0"/>
              <a:t>druženi kolem </a:t>
            </a:r>
            <a:r>
              <a:rPr lang="cs-CZ" b="1" u="sng" dirty="0" smtClean="0"/>
              <a:t>almanachu Ruch </a:t>
            </a:r>
            <a:r>
              <a:rPr lang="cs-CZ" dirty="0" smtClean="0"/>
              <a:t>- vychází r. 1868</a:t>
            </a:r>
          </a:p>
          <a:p>
            <a:pPr marL="0" indent="0">
              <a:buNone/>
            </a:pPr>
            <a:r>
              <a:rPr lang="cs-CZ" dirty="0" smtClean="0"/>
              <a:t>Která významná událost se stala roku 1868?</a:t>
            </a:r>
          </a:p>
          <a:p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důrazňují řešení </a:t>
            </a:r>
            <a:r>
              <a:rPr lang="cs-CZ" b="1" dirty="0" smtClean="0"/>
              <a:t>aktuálních národních a sociálních problémů</a:t>
            </a:r>
          </a:p>
          <a:p>
            <a:r>
              <a:rPr lang="cs-CZ" b="1" dirty="0" smtClean="0"/>
              <a:t>vlastenectví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76675" y="3356992"/>
            <a:ext cx="7124763" cy="576064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Položen základní kámen k Národnímu divadlu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5244" y="764704"/>
            <a:ext cx="3032389" cy="1451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452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928992" cy="792088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Svatopluk Čech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27784" y="1052736"/>
            <a:ext cx="6408712" cy="5616624"/>
          </a:xfrm>
        </p:spPr>
        <p:txBody>
          <a:bodyPr>
            <a:norm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e svých dílech vzpomíná na slavné chvíle českého národa (</a:t>
            </a:r>
            <a:r>
              <a:rPr lang="cs-CZ" sz="2800" i="1" dirty="0" smtClean="0"/>
              <a:t>Husita na Baltu, Adamité, Žižka</a:t>
            </a:r>
            <a:r>
              <a:rPr lang="cs-CZ" sz="2800" dirty="0" smtClean="0"/>
              <a:t>)</a:t>
            </a:r>
          </a:p>
          <a:p>
            <a:r>
              <a:rPr lang="cs-CZ" sz="2800" dirty="0"/>
              <a:t>o</a:t>
            </a:r>
            <a:r>
              <a:rPr lang="cs-CZ" sz="2800" dirty="0" smtClean="0"/>
              <a:t>slavuje český venkov a selství (</a:t>
            </a:r>
            <a:r>
              <a:rPr lang="cs-CZ" sz="2800" b="1" i="1" dirty="0" smtClean="0"/>
              <a:t>Ve stínu lípy</a:t>
            </a:r>
            <a:r>
              <a:rPr lang="cs-CZ" sz="2800" dirty="0" smtClean="0"/>
              <a:t>)</a:t>
            </a:r>
          </a:p>
          <a:p>
            <a:r>
              <a:rPr lang="cs-CZ" sz="2800" b="1" i="1" dirty="0"/>
              <a:t>Pravý výlet pana Broučka do Měsíce</a:t>
            </a:r>
          </a:p>
          <a:p>
            <a:r>
              <a:rPr lang="cs-CZ" sz="2800" b="1" i="1" dirty="0"/>
              <a:t>Nový epochální výlet pana Broučka, tentokráte do XV. Století</a:t>
            </a:r>
          </a:p>
          <a:p>
            <a:pPr marL="0" indent="0">
              <a:buNone/>
            </a:pPr>
            <a:r>
              <a:rPr lang="cs-CZ" sz="2800" dirty="0"/>
              <a:t>- „Broučkiády“</a:t>
            </a:r>
          </a:p>
          <a:p>
            <a:pPr marL="0" indent="0">
              <a:buNone/>
            </a:pPr>
            <a:r>
              <a:rPr lang="cs-CZ" sz="2800" dirty="0"/>
              <a:t>- velmi silná satira na českého maloměšťáka</a:t>
            </a:r>
          </a:p>
          <a:p>
            <a:pPr marL="0" indent="0">
              <a:buNone/>
            </a:pPr>
            <a:endParaRPr lang="cs-CZ" sz="2800" dirty="0" smtClean="0"/>
          </a:p>
          <a:p>
            <a:endParaRPr lang="cs-CZ" sz="2800" dirty="0"/>
          </a:p>
        </p:txBody>
      </p:sp>
      <p:pic>
        <p:nvPicPr>
          <p:cNvPr id="2050" name="Picture 2" descr="Soubor:Jan Vilímek - Svatopluk Čech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90" y="1715763"/>
            <a:ext cx="2277252" cy="3407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5721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50106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Eliška Krásnohorská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87824" y="1196752"/>
            <a:ext cx="5976664" cy="5544616"/>
          </a:xfrm>
        </p:spPr>
        <p:txBody>
          <a:bodyPr>
            <a:normAutofit/>
          </a:bodyPr>
          <a:lstStyle/>
          <a:p>
            <a:r>
              <a:rPr lang="cs-CZ" sz="2800" dirty="0"/>
              <a:t>č</a:t>
            </a:r>
            <a:r>
              <a:rPr lang="cs-CZ" sz="2800" dirty="0" smtClean="0"/>
              <a:t>eská básnířka, libretistka, spisovatelka, překladatelka</a:t>
            </a:r>
          </a:p>
          <a:p>
            <a:pPr marL="0" indent="0">
              <a:buNone/>
            </a:pPr>
            <a:r>
              <a:rPr lang="cs-CZ" sz="2800" dirty="0" smtClean="0"/>
              <a:t>Co je to libreto?</a:t>
            </a:r>
          </a:p>
          <a:p>
            <a:pPr marL="0" indent="0">
              <a:buNone/>
            </a:pPr>
            <a:endParaRPr lang="cs-CZ" sz="2800" dirty="0"/>
          </a:p>
          <a:p>
            <a:r>
              <a:rPr lang="cs-CZ" sz="2800" dirty="0"/>
              <a:t>n</a:t>
            </a:r>
            <a:r>
              <a:rPr lang="cs-CZ" sz="2800" dirty="0" smtClean="0"/>
              <a:t>apsala libreta k operám </a:t>
            </a:r>
            <a:r>
              <a:rPr lang="cs-CZ" sz="2800" b="1" i="1" dirty="0" smtClean="0"/>
              <a:t>Hubička, Tajemství, Čertova stěna</a:t>
            </a:r>
            <a:r>
              <a:rPr lang="cs-CZ" sz="2800" dirty="0" smtClean="0"/>
              <a:t> (B. Smetana) atd.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 roce 1890 založila první dívčí gymnázium v Českých zemích a v celém Rakousku - </a:t>
            </a:r>
            <a:r>
              <a:rPr lang="cs-CZ" sz="2800" b="1" u="sng" dirty="0" smtClean="0"/>
              <a:t>Minerva</a:t>
            </a:r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988840"/>
            <a:ext cx="2707219" cy="3788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51448" y="2636912"/>
            <a:ext cx="568863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Literární podklad hudebního díla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4938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856984" cy="792088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Josef Václav Sládek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87824" y="1124744"/>
            <a:ext cx="5976664" cy="5616624"/>
          </a:xfrm>
        </p:spPr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pisovatel, básník, novinář, překladatel, zakladatel české poezie pro děti</a:t>
            </a:r>
          </a:p>
          <a:p>
            <a:r>
              <a:rPr lang="cs-CZ" dirty="0"/>
              <a:t>č</a:t>
            </a:r>
            <a:r>
              <a:rPr lang="cs-CZ" dirty="0" smtClean="0"/>
              <a:t>asté náměty jeho děl: domov, dětství, rodný kraj</a:t>
            </a:r>
          </a:p>
          <a:p>
            <a:r>
              <a:rPr lang="cs-CZ" dirty="0"/>
              <a:t>p</a:t>
            </a:r>
            <a:r>
              <a:rPr lang="cs-CZ" dirty="0" smtClean="0"/>
              <a:t>řeložil 33 dramat od Williama Shakespeara</a:t>
            </a:r>
          </a:p>
          <a:p>
            <a:r>
              <a:rPr lang="cs-CZ" dirty="0" smtClean="0"/>
              <a:t>Poezie pro děti: </a:t>
            </a:r>
            <a:r>
              <a:rPr lang="cs-CZ" b="1" i="1" dirty="0" smtClean="0"/>
              <a:t>Zvony a zvonky, Zlatý máj, Skřivánčí písně</a:t>
            </a:r>
            <a:endParaRPr lang="cs-CZ" b="1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2" y="1844824"/>
            <a:ext cx="2778771" cy="358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8975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856984" cy="864096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Spoj, co k sobě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856984" cy="5616624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1196752"/>
            <a:ext cx="280831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J. V. Sládek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1997224"/>
            <a:ext cx="280831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E. Krásnohorská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2780928"/>
            <a:ext cx="280831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W. Shakespeare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9512" y="3609051"/>
            <a:ext cx="280831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1868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5148" y="5257297"/>
            <a:ext cx="280831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libreto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5148" y="4437112"/>
            <a:ext cx="280831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S. Čech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9512" y="6032351"/>
            <a:ext cx="280831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Broučkiády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2160" y="1196752"/>
            <a:ext cx="2808312" cy="64807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J. V. </a:t>
            </a:r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ládek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12160" y="1997224"/>
            <a:ext cx="2808312" cy="64807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oezie pro děti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2160" y="2780928"/>
            <a:ext cx="2808312" cy="64807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a</a:t>
            </a:r>
            <a:r>
              <a:rPr lang="cs-CZ" sz="2400" dirty="0" smtClean="0">
                <a:solidFill>
                  <a:schemeClr val="tx1"/>
                </a:solidFill>
              </a:rPr>
              <a:t>lmanach Ruch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12160" y="3609051"/>
            <a:ext cx="2808312" cy="64807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Minerva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012160" y="4437112"/>
            <a:ext cx="2808312" cy="64807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E. Krásnohorská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012160" y="5257297"/>
            <a:ext cx="2808312" cy="64807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satira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12160" y="6032351"/>
            <a:ext cx="2808312" cy="64807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Broučkiády</a:t>
            </a:r>
            <a:endParaRPr lang="cs-CZ" sz="2400" dirty="0">
              <a:solidFill>
                <a:schemeClr val="tx1"/>
              </a:solidFill>
            </a:endParaRPr>
          </a:p>
        </p:txBody>
      </p:sp>
      <p:cxnSp>
        <p:nvCxnSpPr>
          <p:cNvPr id="19" name="Přímá spojnice se šipkou 18"/>
          <p:cNvCxnSpPr>
            <a:stCxn id="4" idx="3"/>
            <a:endCxn id="12" idx="1"/>
          </p:cNvCxnSpPr>
          <p:nvPr/>
        </p:nvCxnSpPr>
        <p:spPr>
          <a:xfrm>
            <a:off x="2987824" y="1520788"/>
            <a:ext cx="3024336" cy="8004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5" idx="3"/>
            <a:endCxn id="14" idx="1"/>
          </p:cNvCxnSpPr>
          <p:nvPr/>
        </p:nvCxnSpPr>
        <p:spPr>
          <a:xfrm>
            <a:off x="2987824" y="2321260"/>
            <a:ext cx="3024336" cy="16118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6" idx="3"/>
            <a:endCxn id="11" idx="1"/>
          </p:cNvCxnSpPr>
          <p:nvPr/>
        </p:nvCxnSpPr>
        <p:spPr>
          <a:xfrm flipV="1">
            <a:off x="2987824" y="1520788"/>
            <a:ext cx="3024336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7" idx="3"/>
          </p:cNvCxnSpPr>
          <p:nvPr/>
        </p:nvCxnSpPr>
        <p:spPr>
          <a:xfrm flipV="1">
            <a:off x="2987824" y="3104964"/>
            <a:ext cx="3024336" cy="8281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9" idx="3"/>
            <a:endCxn id="17" idx="1"/>
          </p:cNvCxnSpPr>
          <p:nvPr/>
        </p:nvCxnSpPr>
        <p:spPr>
          <a:xfrm>
            <a:off x="3003460" y="4761148"/>
            <a:ext cx="3008700" cy="15952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8" idx="3"/>
            <a:endCxn id="15" idx="1"/>
          </p:cNvCxnSpPr>
          <p:nvPr/>
        </p:nvCxnSpPr>
        <p:spPr>
          <a:xfrm flipV="1">
            <a:off x="3003460" y="4761148"/>
            <a:ext cx="3008700" cy="82018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10" idx="3"/>
            <a:endCxn id="16" idx="1"/>
          </p:cNvCxnSpPr>
          <p:nvPr/>
        </p:nvCxnSpPr>
        <p:spPr>
          <a:xfrm flipV="1">
            <a:off x="2987824" y="5581333"/>
            <a:ext cx="3024336" cy="7750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7063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184575"/>
          </a:xfrm>
        </p:spPr>
        <p:txBody>
          <a:bodyPr>
            <a:normAutofit fontScale="55000" lnSpcReduction="20000"/>
          </a:bodyPr>
          <a:lstStyle/>
          <a:p>
            <a:r>
              <a:rPr lang="cs-CZ" sz="3800" dirty="0"/>
              <a:t>AUTOR NEUVEDEN. </a:t>
            </a:r>
            <a:r>
              <a:rPr lang="cs-CZ" sz="3800" i="1" dirty="0"/>
              <a:t>Wikipedia.cz</a:t>
            </a:r>
            <a:r>
              <a:rPr lang="cs-CZ" sz="3800" dirty="0"/>
              <a:t> [online]. [cit. </a:t>
            </a:r>
            <a:r>
              <a:rPr lang="cs-CZ" sz="3800" dirty="0" smtClean="0"/>
              <a:t>23.3.2013</a:t>
            </a:r>
            <a:r>
              <a:rPr lang="cs-CZ" sz="3800" dirty="0"/>
              <a:t>]. Dostupný na WWW: http://cs.wikipedia.org/wiki/Soubor:Zakladni_kamen_Narodniho_divadla.JPG</a:t>
            </a:r>
          </a:p>
          <a:p>
            <a:r>
              <a:rPr lang="cs-CZ" sz="3800" dirty="0"/>
              <a:t>VILÍMEK, Jan. </a:t>
            </a:r>
            <a:r>
              <a:rPr lang="cs-CZ" sz="3800" i="1" dirty="0"/>
              <a:t>Wikipedia.cz</a:t>
            </a:r>
            <a:r>
              <a:rPr lang="cs-CZ" sz="3800" dirty="0"/>
              <a:t> [online]. [cit. </a:t>
            </a:r>
            <a:r>
              <a:rPr lang="cs-CZ" sz="3800" dirty="0" smtClean="0"/>
              <a:t>23.3.2013</a:t>
            </a:r>
            <a:r>
              <a:rPr lang="cs-CZ" sz="3800" dirty="0"/>
              <a:t>]. Dostupný na WWW: http://cs.wikipedia.org/wiki/Soubor:Jan_Vil%C3%ADmek_-_Svatopluk_%C4%8Cech.jpg</a:t>
            </a:r>
          </a:p>
          <a:p>
            <a:r>
              <a:rPr lang="cs-CZ" sz="3800" dirty="0"/>
              <a:t>VILÍMEK, Jan. </a:t>
            </a:r>
            <a:r>
              <a:rPr lang="cs-CZ" sz="3800" i="1" dirty="0"/>
              <a:t>Wikipedia.cz</a:t>
            </a:r>
            <a:r>
              <a:rPr lang="cs-CZ" sz="3800" dirty="0"/>
              <a:t> [online]. [cit. </a:t>
            </a:r>
            <a:r>
              <a:rPr lang="cs-CZ" sz="3800" dirty="0" smtClean="0"/>
              <a:t>23.3.2013</a:t>
            </a:r>
            <a:r>
              <a:rPr lang="cs-CZ" sz="3800" dirty="0"/>
              <a:t>]. Dostupný na WWW: http://cs.wikipedia.org/wiki/Soubor:Jan_Vil%C3%ADmek_-_Eli%C5%A1ka_Kr%C3%A1snohorsk%C3%A1.jpg</a:t>
            </a:r>
          </a:p>
          <a:p>
            <a:r>
              <a:rPr lang="cs-CZ" sz="3800" dirty="0"/>
              <a:t>VILÍMEK, Jan. </a:t>
            </a:r>
            <a:r>
              <a:rPr lang="cs-CZ" sz="3800" i="1" dirty="0"/>
              <a:t>Wikipedia.cz</a:t>
            </a:r>
            <a:r>
              <a:rPr lang="cs-CZ" sz="3800" dirty="0"/>
              <a:t> [online]. [cit. </a:t>
            </a:r>
            <a:r>
              <a:rPr lang="cs-CZ" sz="3800" dirty="0" smtClean="0"/>
              <a:t>23.3.2013</a:t>
            </a:r>
            <a:r>
              <a:rPr lang="cs-CZ" sz="3800" dirty="0"/>
              <a:t>]. Dostupný na WWW: http://cs.wikipedia.org/wiki/Soubor:Jan_Vil%C3%ADmek_-_Josef_V%C3%A1clav_Sl%C3%A1dek_HL.jpg</a:t>
            </a:r>
          </a:p>
          <a:p>
            <a:r>
              <a:rPr lang="cs-CZ" sz="3800" dirty="0" smtClean="0"/>
              <a:t>Microsoft.office.com</a:t>
            </a:r>
            <a:r>
              <a:rPr lang="cs-CZ" sz="3800" dirty="0"/>
              <a:t/>
            </a:r>
            <a:br>
              <a:rPr lang="cs-CZ" sz="3800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0540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91</TotalTime>
  <Words>306</Words>
  <Application>Microsoft Office PowerPoint</Application>
  <PresentationFormat>Předvádění na obrazovce (4:3)</PresentationFormat>
  <Paragraphs>64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Ruchovci</vt:lpstr>
      <vt:lpstr>Ruchovci</vt:lpstr>
      <vt:lpstr>Svatopluk Čech</vt:lpstr>
      <vt:lpstr>Eliška Krásnohorská</vt:lpstr>
      <vt:lpstr>Josef Václav Sládek</vt:lpstr>
      <vt:lpstr>Spoj, co k sobě patří</vt:lpstr>
      <vt:lpstr>Použité zdroje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Ruchovci</dc:title>
  <dc:creator>Aleš Čech</dc:creator>
  <cp:lastModifiedBy>Michaela Blažková</cp:lastModifiedBy>
  <cp:revision>11</cp:revision>
  <dcterms:created xsi:type="dcterms:W3CDTF">2013-04-17T10:50:50Z</dcterms:created>
  <dcterms:modified xsi:type="dcterms:W3CDTF">2013-04-25T07:24:37Z</dcterms:modified>
</cp:coreProperties>
</file>