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62" r:id="rId4"/>
    <p:sldId id="257" r:id="rId5"/>
    <p:sldId id="258" r:id="rId6"/>
    <p:sldId id="264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8B3BD6AA-479B-4E02-B8B9-51F0BE318C10}" type="datetimeFigureOut">
              <a:rPr lang="cs-CZ" smtClean="0"/>
              <a:t>25.1.2012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9D4CD8C6-D3B8-4D62-B100-C05EF1BE644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543800" cy="3024336"/>
          </a:xfrm>
        </p:spPr>
        <p:txBody>
          <a:bodyPr/>
          <a:lstStyle/>
          <a:p>
            <a:r>
              <a:rPr lang="cs-CZ" altLang="en-US" sz="6000" dirty="0" smtClean="0"/>
              <a:t>Šablona </a:t>
            </a:r>
            <a:r>
              <a:rPr lang="cs-CZ" altLang="en-US" sz="6000" dirty="0"/>
              <a:t>32</a:t>
            </a:r>
            <a:br>
              <a:rPr lang="cs-CZ" altLang="en-US" sz="6000" dirty="0"/>
            </a:br>
            <a:r>
              <a:rPr lang="cs-CZ" altLang="en-US" sz="6000" dirty="0" smtClean="0"/>
              <a:t>VY_32_INOVACE_13_24_Slovesný </a:t>
            </a:r>
            <a:r>
              <a:rPr lang="cs-CZ" altLang="en-US" sz="6000" dirty="0" smtClean="0"/>
              <a:t>vid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740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762000" y="6453336"/>
            <a:ext cx="6781800" cy="14401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98356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ANOTACE: Prezentace, která může sloužit jako výklad i opakování slovesného vidu</a:t>
            </a:r>
          </a:p>
          <a:p>
            <a:r>
              <a:rPr lang="cs-CZ" sz="1800" dirty="0" smtClean="0"/>
              <a:t>AUTOR: Mgr. Eva Klapková</a:t>
            </a:r>
          </a:p>
          <a:p>
            <a:r>
              <a:rPr lang="cs-CZ" sz="1800" dirty="0" smtClean="0"/>
              <a:t>JAZYK: čeština</a:t>
            </a:r>
          </a:p>
          <a:p>
            <a:r>
              <a:rPr lang="cs-CZ" sz="1800" dirty="0" smtClean="0"/>
              <a:t>OČEKÁVANÝ VÝSTUP: žáci rozliší dokonavý a nedokonavý vid</a:t>
            </a:r>
          </a:p>
          <a:p>
            <a:r>
              <a:rPr lang="cs-CZ" sz="1800" dirty="0" smtClean="0"/>
              <a:t>SPECIÁLNÍ VZDĚLÁVACÍ POTŘEBY: interaktivní tabule</a:t>
            </a:r>
          </a:p>
          <a:p>
            <a:r>
              <a:rPr lang="cs-CZ" sz="1800" dirty="0" smtClean="0"/>
              <a:t>KLÍČOVÁ SLOVA: dokonavý vid, nedokonavý vid, vidová dvojice, obouvidová slovesa</a:t>
            </a:r>
          </a:p>
          <a:p>
            <a:r>
              <a:rPr lang="cs-CZ" sz="1800" dirty="0" smtClean="0"/>
              <a:t>DRUH UČEBNÍHO MATERIÁLU: prezentace</a:t>
            </a:r>
          </a:p>
          <a:p>
            <a:r>
              <a:rPr lang="cs-CZ" sz="1800" dirty="0" smtClean="0"/>
              <a:t>DRUH INTERAKTIVITY: aktivita</a:t>
            </a:r>
          </a:p>
          <a:p>
            <a:r>
              <a:rPr lang="cs-CZ" sz="1800" dirty="0" smtClean="0"/>
              <a:t>CÍLOVÁ SKUPINA: žák</a:t>
            </a:r>
          </a:p>
          <a:p>
            <a:r>
              <a:rPr lang="cs-CZ" sz="1800" dirty="0" smtClean="0"/>
              <a:t>STUPEŇ A TYP VZDĚLÁVÁNÍ: základní vzdělávání – druhý stupeň</a:t>
            </a:r>
          </a:p>
          <a:p>
            <a:r>
              <a:rPr lang="cs-CZ" sz="1800" dirty="0" smtClean="0"/>
              <a:t>TYPICKÁ VĚKOVÁ SKUPINA: 13-15 let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4364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72816"/>
            <a:ext cx="8229600" cy="1080120"/>
          </a:xfrm>
        </p:spPr>
        <p:txBody>
          <a:bodyPr>
            <a:noAutofit/>
          </a:bodyPr>
          <a:lstStyle/>
          <a:p>
            <a:r>
              <a:rPr lang="cs-CZ" sz="11000" dirty="0" smtClean="0"/>
              <a:t>     Slovesný</a:t>
            </a:r>
            <a:endParaRPr lang="cs-CZ" sz="11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429001"/>
            <a:ext cx="8229600" cy="208823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sz="11000" dirty="0" smtClean="0"/>
              <a:t>vid </a:t>
            </a:r>
            <a:endParaRPr lang="cs-CZ" sz="11000" dirty="0"/>
          </a:p>
        </p:txBody>
      </p:sp>
    </p:spTree>
    <p:extLst>
      <p:ext uri="{BB962C8B-B14F-4D97-AF65-F5344CB8AC3E}">
        <p14:creationId xmlns:p14="http://schemas.microsoft.com/office/powerpoint/2010/main" val="83790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695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Nedokonavý </a:t>
            </a:r>
            <a:r>
              <a:rPr lang="cs-CZ" sz="3200" dirty="0" smtClean="0"/>
              <a:t>vid: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yjadřuje děj neohraničený</a:t>
            </a:r>
          </a:p>
          <a:p>
            <a:pPr>
              <a:buFontTx/>
              <a:buChar char="-"/>
            </a:pPr>
            <a:r>
              <a:rPr lang="cs-CZ" dirty="0" smtClean="0"/>
              <a:t>v minulém, přítomném i budoucím čase</a:t>
            </a:r>
          </a:p>
          <a:p>
            <a:pPr>
              <a:buFontTx/>
              <a:buChar char="-"/>
            </a:pPr>
            <a:r>
              <a:rPr lang="cs-CZ" dirty="0"/>
              <a:t>č</a:t>
            </a:r>
            <a:r>
              <a:rPr lang="cs-CZ" dirty="0" smtClean="0"/>
              <a:t>etl, čte, bude číst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Dokonavý</a:t>
            </a:r>
            <a:r>
              <a:rPr lang="cs-CZ" sz="3200" dirty="0" smtClean="0"/>
              <a:t> vid: </a:t>
            </a:r>
          </a:p>
          <a:p>
            <a:pPr>
              <a:buFontTx/>
              <a:buChar char="-"/>
            </a:pPr>
            <a:r>
              <a:rPr lang="cs-CZ" dirty="0" smtClean="0"/>
              <a:t>vyjadřuje děj ohraničený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 minulém a budoucím čase</a:t>
            </a:r>
          </a:p>
          <a:p>
            <a:pPr>
              <a:buFontTx/>
              <a:buChar char="-"/>
            </a:pPr>
            <a:r>
              <a:rPr lang="cs-CZ" dirty="0"/>
              <a:t>k</a:t>
            </a:r>
            <a:r>
              <a:rPr lang="cs-CZ" dirty="0" smtClean="0"/>
              <a:t>oupil, koupí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! </a:t>
            </a:r>
            <a:r>
              <a:rPr lang="cs-CZ" dirty="0" smtClean="0">
                <a:solidFill>
                  <a:schemeClr val="tx1"/>
                </a:solidFill>
              </a:rPr>
              <a:t>Všechny tvary téhož slovesa mají stejný vid. 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!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2038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over/>
      </p:transition>
    </mc:Choice>
    <mc:Fallback xmlns="">
      <p:transition spd="slow">
        <p:cov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6093296"/>
            <a:ext cx="6781800" cy="7890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479504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 Vidová dvojice:</a:t>
            </a:r>
          </a:p>
          <a:p>
            <a:pPr>
              <a:buFontTx/>
              <a:buChar char="-"/>
            </a:pPr>
            <a:r>
              <a:rPr lang="cs-CZ" dirty="0" smtClean="0"/>
              <a:t>slovesa, která se liší pouze videm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řipravit (D)  - připravovat (N)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Obouvidová slovesa:</a:t>
            </a:r>
          </a:p>
          <a:p>
            <a:pPr>
              <a:buFontTx/>
              <a:buChar char="-"/>
            </a:pPr>
            <a:r>
              <a:rPr lang="cs-CZ" dirty="0" smtClean="0"/>
              <a:t>slovesa, která mají stejný tvar pro vid dokonavý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i nedokonavý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-  </a:t>
            </a:r>
            <a:r>
              <a:rPr lang="cs-CZ" dirty="0" smtClean="0"/>
              <a:t>věnovat, absolvovat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446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764704"/>
            <a:ext cx="7543800" cy="5551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  Násobený děj: 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-</a:t>
            </a:r>
            <a:r>
              <a:rPr lang="cs-CZ" sz="3200" dirty="0" smtClean="0"/>
              <a:t> </a:t>
            </a:r>
            <a:r>
              <a:rPr lang="cs-CZ" dirty="0" smtClean="0"/>
              <a:t>opakuje se několikrát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chodí</a:t>
            </a:r>
            <a:r>
              <a:rPr lang="cs-CZ" dirty="0" smtClean="0">
                <a:solidFill>
                  <a:srgbClr val="FF0000"/>
                </a:solidFill>
              </a:rPr>
              <a:t>va</a:t>
            </a:r>
            <a:r>
              <a:rPr lang="cs-CZ" dirty="0" smtClean="0"/>
              <a:t>l, chodív</a:t>
            </a:r>
            <a:r>
              <a:rPr lang="cs-CZ" dirty="0" smtClean="0">
                <a:solidFill>
                  <a:srgbClr val="FF0000"/>
                </a:solidFill>
              </a:rPr>
              <a:t>áva</a:t>
            </a:r>
            <a:r>
              <a:rPr lang="cs-CZ" dirty="0" smtClean="0"/>
              <a:t>l, sedal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Rozkazovací způsob v záporu:</a:t>
            </a:r>
          </a:p>
          <a:p>
            <a:pPr>
              <a:buFontTx/>
              <a:buChar char="-"/>
            </a:pPr>
            <a:r>
              <a:rPr lang="cs-CZ" dirty="0" smtClean="0"/>
              <a:t>často nedokonavý vid</a:t>
            </a:r>
          </a:p>
          <a:p>
            <a:pPr>
              <a:buFontTx/>
              <a:buChar char="-"/>
            </a:pPr>
            <a:r>
              <a:rPr lang="cs-CZ" dirty="0" smtClean="0"/>
              <a:t>Nezpívej !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685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6126480"/>
            <a:ext cx="67818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62352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38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Urči vid a utvoř sloveso opačného vidu: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pravit                                            ohřát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bjevovat                                        půjčit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chnout                                           otevřít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pravit                                            učesat 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oslat                                             odpovědět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ískat                                              dopravovat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ůst                                                 číst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opit                                                koupat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ypouštět                                        hrát   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ést                                                 mizet 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tát se                                             skočit</a:t>
            </a:r>
          </a:p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opat                                              zaplatit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ýt                                                   zazpívat    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atáhnout                                        pít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1240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335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5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Utvoř zákazy k těmto příkazům: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Začni hledat místo.</a:t>
            </a:r>
          </a:p>
          <a:p>
            <a:pPr marL="0" indent="0">
              <a:buNone/>
            </a:pPr>
            <a:r>
              <a:rPr lang="cs-CZ" dirty="0" smtClean="0"/>
              <a:t>Skoč pro jablka do sklepa.</a:t>
            </a:r>
          </a:p>
          <a:p>
            <a:pPr marL="0" indent="0">
              <a:buNone/>
            </a:pPr>
            <a:r>
              <a:rPr lang="cs-CZ" dirty="0" smtClean="0"/>
              <a:t>Vraťte se domů.</a:t>
            </a:r>
          </a:p>
          <a:p>
            <a:pPr marL="0" indent="0">
              <a:buNone/>
            </a:pPr>
            <a:r>
              <a:rPr lang="cs-CZ" dirty="0" smtClean="0"/>
              <a:t>Otevři dveře.</a:t>
            </a:r>
          </a:p>
          <a:p>
            <a:pPr marL="0" indent="0">
              <a:buNone/>
            </a:pPr>
            <a:r>
              <a:rPr lang="cs-CZ" dirty="0" smtClean="0"/>
              <a:t>Pošlete mi pohled.</a:t>
            </a:r>
          </a:p>
          <a:p>
            <a:pPr marL="0" indent="0">
              <a:buNone/>
            </a:pPr>
            <a:r>
              <a:rPr lang="cs-CZ" dirty="0" smtClean="0"/>
              <a:t>Raději se pojisti.</a:t>
            </a:r>
          </a:p>
          <a:p>
            <a:pPr marL="0" indent="0">
              <a:buNone/>
            </a:pPr>
            <a:r>
              <a:rPr lang="cs-CZ" dirty="0" smtClean="0"/>
              <a:t>Hledej ztracenou knihu.</a:t>
            </a:r>
          </a:p>
          <a:p>
            <a:pPr marL="0" indent="0">
              <a:buNone/>
            </a:pPr>
            <a:r>
              <a:rPr lang="cs-CZ" dirty="0" smtClean="0"/>
              <a:t>Uprav si oděv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9125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KVAČKOVÁ, J. </a:t>
            </a:r>
            <a:r>
              <a:rPr lang="cs-CZ" i="1" dirty="0"/>
              <a:t>Opakujeme češtinu v 8. ročníku</a:t>
            </a:r>
            <a:r>
              <a:rPr lang="cs-CZ" dirty="0"/>
              <a:t>: </a:t>
            </a:r>
            <a:r>
              <a:rPr lang="cs-CZ" i="1" dirty="0"/>
              <a:t>přehled učiva, doplňovací cvičení, diktáty, Svazek 2</a:t>
            </a:r>
            <a:r>
              <a:rPr lang="cs-CZ" dirty="0"/>
              <a:t>. 1. Brno: Nová škola, 2001. </a:t>
            </a:r>
            <a:r>
              <a:rPr lang="cs-CZ"/>
              <a:t>ISBN 8072890301. </a:t>
            </a:r>
            <a:endParaRPr lang="cs-CZ" dirty="0"/>
          </a:p>
          <a:p>
            <a:r>
              <a:rPr lang="cs-CZ" dirty="0"/>
              <a:t>HONSIGOVÁ, L. </a:t>
            </a:r>
            <a:r>
              <a:rPr lang="cs-CZ" i="1" dirty="0"/>
              <a:t>Od pětky do osmičky</a:t>
            </a:r>
            <a:r>
              <a:rPr lang="cs-CZ" dirty="0"/>
              <a:t>: </a:t>
            </a:r>
            <a:r>
              <a:rPr lang="cs-CZ" i="1" dirty="0"/>
              <a:t>Český jazyk stručně a přehledně</a:t>
            </a:r>
            <a:r>
              <a:rPr lang="cs-CZ" dirty="0"/>
              <a:t>. 2. Praha: Fragment, 1993. ISBN 8085768046.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402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140</TotalTime>
  <Words>332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Šablona 32 VY_32_INOVACE_13_24_Slovesný vid</vt:lpstr>
      <vt:lpstr>Prezentace aplikace PowerPoint</vt:lpstr>
      <vt:lpstr>     Slovesný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18</cp:revision>
  <dcterms:created xsi:type="dcterms:W3CDTF">2011-11-07T17:55:28Z</dcterms:created>
  <dcterms:modified xsi:type="dcterms:W3CDTF">2012-01-25T18:08:37Z</dcterms:modified>
</cp:coreProperties>
</file>