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1" r:id="rId4"/>
    <p:sldId id="258" r:id="rId5"/>
    <p:sldId id="259" r:id="rId6"/>
    <p:sldId id="262" r:id="rId7"/>
    <p:sldId id="260" r:id="rId8"/>
    <p:sldId id="264" r:id="rId9"/>
    <p:sldId id="268" r:id="rId10"/>
    <p:sldId id="265" r:id="rId11"/>
    <p:sldId id="266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4BFEC2DC-5A43-457B-BB67-569FAA2C1DE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043EF3F8-DE6F-4173-9AD7-18C0348F06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8568952" cy="2673945"/>
          </a:xfrm>
        </p:spPr>
        <p:txBody>
          <a:bodyPr/>
          <a:lstStyle/>
          <a:p>
            <a:r>
              <a:rPr lang="cs-CZ" altLang="en-US" dirty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  <a:t>Šablona 32</a:t>
            </a:r>
            <a:br>
              <a:rPr lang="cs-CZ" altLang="en-US" dirty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</a:br>
            <a:r>
              <a:rPr lang="cs-CZ" altLang="en-US" sz="40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  <a:t>VY_32_INOVACE_17_24_</a:t>
            </a:r>
            <a:r>
              <a:rPr lang="cs-CZ" altLang="en-US" sz="4000" b="1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</a:rPr>
              <a:t>Spisovná </a:t>
            </a:r>
            <a:r>
              <a:rPr lang="cs-CZ" altLang="en-US" sz="4000" b="1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</a:rPr>
              <a:t>výslovnost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509120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67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ANOTACE: Prezentace, která může sloužit jako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výklad i opakování učiva o znělých a </a:t>
            </a:r>
            <a:r>
              <a:rPr lang="cs-CZ" sz="2000" kern="0" smtClean="0">
                <a:solidFill>
                  <a:prstClr val="black"/>
                </a:solidFill>
                <a:latin typeface="Arial"/>
              </a:rPr>
              <a:t>neznělých hláskách, spodobě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znělosti</a:t>
            </a:r>
            <a:endParaRPr lang="cs-CZ" sz="2000" kern="0" dirty="0">
              <a:solidFill>
                <a:prstClr val="black"/>
              </a:solidFill>
              <a:latin typeface="Arial"/>
            </a:endParaRP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AUTOR: Mgr. Eva Klapková</a:t>
            </a: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JAZYK: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český</a:t>
            </a:r>
            <a:endParaRPr lang="cs-CZ" sz="2000" kern="0" dirty="0">
              <a:solidFill>
                <a:prstClr val="black"/>
              </a:solidFill>
              <a:latin typeface="Arial"/>
            </a:endParaRP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OČEKÁVANÝ VÝSTUP: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žáci rozpoznají znělé a neznělé hlásky, naučí se základní znalosti o spodobě znělosti</a:t>
            </a:r>
            <a:endParaRPr lang="cs-CZ" sz="2000" kern="0" dirty="0">
              <a:solidFill>
                <a:prstClr val="black"/>
              </a:solidFill>
              <a:latin typeface="Arial"/>
            </a:endParaRP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SPECIÁLNÍ VZDĚLÁVACÍ POTŘEBY: interaktivní tabule</a:t>
            </a: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KLÍČOVÁ SLOVA: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znělé, neznělé souhlásky, spodoba znělosti</a:t>
            </a:r>
            <a:endParaRPr lang="cs-CZ" sz="2000" kern="0" dirty="0">
              <a:solidFill>
                <a:prstClr val="black"/>
              </a:solidFill>
              <a:latin typeface="Arial"/>
            </a:endParaRP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DRUH UČEBNÍHO MATERIÁLU: prezentace</a:t>
            </a: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DRUH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INTERAKTIVITY: aktivita</a:t>
            </a:r>
            <a:endParaRPr lang="cs-CZ" sz="2000" kern="0" dirty="0">
              <a:solidFill>
                <a:prstClr val="black"/>
              </a:solidFill>
              <a:latin typeface="Arial"/>
            </a:endParaRP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CÍLOVÁ SKUPINA: žák</a:t>
            </a: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STUPEŇ A TYP VZDĚLÁVÁNÍ: základní vzdělávání – druhý stupeň</a:t>
            </a:r>
          </a:p>
          <a:p>
            <a:pPr marL="228600" lvl="0" indent="-182880">
              <a:spcBef>
                <a:spcPts val="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000" kern="0" dirty="0">
                <a:solidFill>
                  <a:prstClr val="black"/>
                </a:solidFill>
                <a:latin typeface="Arial"/>
              </a:rPr>
              <a:t>TYPICKÁ VĚKOVÁ SKUPINA: </a:t>
            </a:r>
            <a:r>
              <a:rPr lang="cs-CZ" sz="2000" kern="0" dirty="0" smtClean="0">
                <a:solidFill>
                  <a:prstClr val="black"/>
                </a:solidFill>
                <a:latin typeface="Arial"/>
              </a:rPr>
              <a:t>11-13 </a:t>
            </a:r>
            <a:r>
              <a:rPr lang="cs-CZ" sz="2000" kern="0" dirty="0">
                <a:solidFill>
                  <a:prstClr val="black"/>
                </a:solidFill>
                <a:latin typeface="Arial"/>
              </a:rPr>
              <a:t>let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98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80444"/>
            <a:ext cx="8229600" cy="457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28800"/>
            <a:ext cx="8229600" cy="4392488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/>
            </a:r>
            <a:br>
              <a:rPr lang="cs-CZ" sz="9600" dirty="0" smtClean="0"/>
            </a:br>
            <a:r>
              <a:rPr lang="cs-CZ" sz="9600" dirty="0"/>
              <a:t> </a:t>
            </a:r>
            <a:r>
              <a:rPr lang="cs-CZ" sz="9600" dirty="0" smtClean="0"/>
              <a:t>    </a:t>
            </a:r>
            <a:r>
              <a:rPr lang="cs-CZ" sz="12200" dirty="0" smtClean="0"/>
              <a:t>Spisovná </a:t>
            </a:r>
            <a:br>
              <a:rPr lang="cs-CZ" sz="12200" dirty="0" smtClean="0"/>
            </a:br>
            <a:r>
              <a:rPr lang="cs-CZ" sz="12200" dirty="0"/>
              <a:t>  </a:t>
            </a:r>
            <a:r>
              <a:rPr lang="cs-CZ" sz="12200" dirty="0" smtClean="0"/>
              <a:t> výslovnost</a:t>
            </a:r>
            <a:r>
              <a:rPr lang="cs-CZ" sz="12200" dirty="0"/>
              <a:t/>
            </a:r>
            <a:br>
              <a:rPr lang="cs-CZ" sz="12200" dirty="0"/>
            </a:br>
            <a:endParaRPr lang="cs-CZ" sz="12200" dirty="0"/>
          </a:p>
        </p:txBody>
      </p:sp>
    </p:spTree>
    <p:extLst>
      <p:ext uri="{BB962C8B-B14F-4D97-AF65-F5344CB8AC3E}">
        <p14:creationId xmlns:p14="http://schemas.microsoft.com/office/powerpoint/2010/main" val="37579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B                 </a:t>
            </a:r>
            <a:r>
              <a:rPr lang="cs-CZ" dirty="0"/>
              <a:t>P</a:t>
            </a:r>
          </a:p>
          <a:p>
            <a:pPr marL="0" indent="0">
              <a:buNone/>
            </a:pPr>
            <a:r>
              <a:rPr lang="cs-CZ" dirty="0" smtClean="0"/>
              <a:t>                           V                 F</a:t>
            </a:r>
          </a:p>
          <a:p>
            <a:pPr marL="0" indent="0">
              <a:buNone/>
            </a:pPr>
            <a:r>
              <a:rPr lang="cs-CZ" dirty="0" smtClean="0"/>
              <a:t>                          D                 </a:t>
            </a:r>
            <a:r>
              <a:rPr lang="cs-CZ" dirty="0"/>
              <a:t>T</a:t>
            </a:r>
          </a:p>
          <a:p>
            <a:pPr marL="0" indent="0">
              <a:buNone/>
            </a:pPr>
            <a:r>
              <a:rPr lang="cs-CZ" dirty="0" smtClean="0"/>
              <a:t>                          Ď                Ť</a:t>
            </a:r>
          </a:p>
          <a:p>
            <a:pPr marL="0" indent="0">
              <a:buNone/>
            </a:pPr>
            <a:r>
              <a:rPr lang="cs-CZ" dirty="0" smtClean="0"/>
              <a:t>                          Z                 S</a:t>
            </a:r>
          </a:p>
          <a:p>
            <a:pPr marL="0" indent="0">
              <a:buNone/>
            </a:pPr>
            <a:r>
              <a:rPr lang="cs-CZ" dirty="0" smtClean="0"/>
              <a:t>                          Ž                 Š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G                 K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H                CH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</a:t>
            </a:r>
            <a:br>
              <a:rPr lang="cs-CZ" dirty="0" smtClean="0"/>
            </a:br>
            <a:r>
              <a:rPr lang="cs-CZ" dirty="0" smtClean="0"/>
              <a:t>                       Hlásky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   znělé   </a:t>
            </a:r>
            <a:r>
              <a:rPr lang="cs-CZ" dirty="0"/>
              <a:t>-   </a:t>
            </a:r>
            <a:r>
              <a:rPr lang="cs-CZ" dirty="0" smtClean="0"/>
              <a:t>neznělé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66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latin typeface="Bookman Old Style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latin typeface="Bookman Old Style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Bookman Old Style"/>
                <a:ea typeface="Calibri"/>
                <a:cs typeface="Times New Roman"/>
              </a:rPr>
              <a:t>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pouze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znělé: </a:t>
            </a:r>
            <a:r>
              <a:rPr lang="cs-CZ" dirty="0" err="1">
                <a:latin typeface="Bookman Old Style"/>
                <a:ea typeface="Calibri"/>
                <a:cs typeface="Times New Roman"/>
              </a:rPr>
              <a:t>r,l,m,n,ň,j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Bookman Old Style"/>
                <a:ea typeface="Calibri"/>
                <a:cs typeface="Times New Roman"/>
              </a:rPr>
              <a:t>         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 neznělé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: </a:t>
            </a:r>
            <a:r>
              <a:rPr lang="cs-CZ" dirty="0" err="1">
                <a:latin typeface="Bookman Old Style"/>
                <a:ea typeface="Calibri"/>
                <a:cs typeface="Times New Roman"/>
              </a:rPr>
              <a:t>c,č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Bookman Old Style"/>
                <a:ea typeface="Calibri"/>
                <a:cs typeface="Times New Roman"/>
              </a:rPr>
              <a:t>       znělé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i neznělé: r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18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cs-CZ" dirty="0" smtClean="0">
                <a:solidFill>
                  <a:schemeClr val="tx2"/>
                </a:solidFill>
                <a:latin typeface="Bookman Old Style"/>
                <a:ea typeface="Calibri"/>
                <a:cs typeface="Times New Roman"/>
              </a:rPr>
              <a:t>a)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Pokud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se uprostřed slova setká znělá hláska s neznělou, navzájem se ovlivní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latin typeface="Bookman Old Style"/>
                <a:ea typeface="Calibri"/>
                <a:cs typeface="Times New Roman"/>
              </a:rPr>
              <a:t>nízký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níský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    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takže   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tagže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     </a:t>
            </a: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latin typeface="Bookman Old Style"/>
                <a:ea typeface="Calibri"/>
                <a:cs typeface="Times New Roman"/>
              </a:rPr>
              <a:t>pod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kamenem  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pot kamenem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11430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latin typeface="Bookman Old Style"/>
                <a:ea typeface="Calibri"/>
                <a:cs typeface="Times New Roman"/>
              </a:rPr>
              <a:t> 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dirty="0" smtClean="0">
                <a:solidFill>
                  <a:schemeClr val="tx2"/>
                </a:solidFill>
                <a:latin typeface="Bookman Old Style"/>
                <a:ea typeface="Calibri"/>
                <a:cs typeface="Times New Roman"/>
              </a:rPr>
              <a:t>b)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na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konci slova se znělá hláska mění na neznělou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685800"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Bookman Old Style"/>
                <a:ea typeface="Calibri"/>
                <a:cs typeface="Times New Roman"/>
              </a:rPr>
              <a:t>had 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hat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Spodoba znělosti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538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cs-CZ" dirty="0" smtClean="0">
                <a:solidFill>
                  <a:schemeClr val="tx2"/>
                </a:solidFill>
                <a:latin typeface="Bookman Old Style"/>
                <a:ea typeface="Calibri"/>
                <a:cs typeface="Times New Roman"/>
              </a:rPr>
              <a:t>c)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hlásky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sh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mají dvojí výslovnost -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zh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 smtClean="0">
                <a:latin typeface="Bookman Old Style"/>
                <a:ea typeface="Calibri"/>
                <a:cs typeface="Times New Roman"/>
              </a:rPr>
              <a:t>                                                  -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sch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685800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latin typeface="Bookman Old Style"/>
                <a:ea typeface="Calibri"/>
                <a:cs typeface="Times New Roman"/>
              </a:rPr>
              <a:t>shoda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schoda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i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zhoda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indent="0">
              <a:lnSpc>
                <a:spcPct val="115000"/>
              </a:lnSpc>
              <a:spcAft>
                <a:spcPts val="0"/>
              </a:spcAft>
              <a:buNone/>
            </a:pP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solidFill>
                  <a:schemeClr val="tx2"/>
                </a:solidFill>
                <a:latin typeface="Bookman Old Style"/>
                <a:ea typeface="Calibri"/>
                <a:cs typeface="Times New Roman"/>
              </a:rPr>
              <a:t>d)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splývání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hlásek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</a:t>
            </a: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solidFill>
                  <a:srgbClr val="FFC000"/>
                </a:solidFill>
                <a:latin typeface="Bookman Old Style"/>
                <a:ea typeface="Calibri"/>
                <a:cs typeface="Times New Roman"/>
              </a:rPr>
              <a:t> 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ts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,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ds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 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-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c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dětství 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děctví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solidFill>
                  <a:srgbClr val="FFC000"/>
                </a:solidFill>
                <a:latin typeface="Bookman Old Style"/>
                <a:ea typeface="Calibri"/>
                <a:cs typeface="Times New Roman"/>
              </a:rPr>
              <a:t> 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tš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,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  <a:latin typeface="Bookman Old Style"/>
                <a:ea typeface="Calibri"/>
                <a:cs typeface="Times New Roman"/>
              </a:rPr>
              <a:t>dš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 –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č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r>
              <a:rPr lang="cs-CZ" dirty="0">
                <a:latin typeface="Bookman Old Style"/>
                <a:ea typeface="Cambria Math"/>
                <a:cs typeface="Times New Roman"/>
              </a:rPr>
              <a:t> </a:t>
            </a:r>
            <a:r>
              <a:rPr lang="cs-CZ" dirty="0" smtClean="0">
                <a:latin typeface="Bookman Old Style"/>
                <a:ea typeface="Cambria Math"/>
                <a:cs typeface="Times New Roman"/>
              </a:rPr>
              <a:t>     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většina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věčina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08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6"/>
            <a:ext cx="8363272" cy="4626547"/>
          </a:xfrm>
        </p:spPr>
        <p:txBody>
          <a:bodyPr/>
          <a:lstStyle/>
          <a:p>
            <a:pPr marL="0" lvl="0" indent="0">
              <a:lnSpc>
                <a:spcPct val="115000"/>
              </a:lnSpc>
              <a:buNone/>
            </a:pPr>
            <a:endParaRPr lang="cs-CZ" dirty="0" smtClean="0">
              <a:solidFill>
                <a:srgbClr val="0070C0"/>
              </a:solidFill>
              <a:latin typeface="Bookman Old Style"/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dirty="0" smtClean="0">
                <a:solidFill>
                  <a:srgbClr val="0070C0"/>
                </a:solidFill>
                <a:latin typeface="Bookman Old Style"/>
                <a:ea typeface="Calibri"/>
                <a:cs typeface="Times New Roman"/>
              </a:rPr>
              <a:t>e)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některá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slova vyslovujeme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</a:t>
            </a:r>
          </a:p>
          <a:p>
            <a:pPr marL="0" lvl="0" indent="0">
              <a:lnSpc>
                <a:spcPct val="115000"/>
              </a:lnSpc>
              <a:buNone/>
            </a:pPr>
            <a:r>
              <a:rPr lang="cs-CZ" dirty="0">
                <a:latin typeface="Bookman Old Style"/>
                <a:ea typeface="Calibri"/>
                <a:cs typeface="Times New Roman"/>
              </a:rPr>
              <a:t> 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zjednodušeně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indent="0">
              <a:lnSpc>
                <a:spcPct val="115000"/>
              </a:lnSpc>
              <a:spcAft>
                <a:spcPts val="0"/>
              </a:spcAft>
              <a:buNone/>
            </a:pP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685800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Bookman Old Style"/>
                <a:ea typeface="Calibri"/>
                <a:cs typeface="Times New Roman"/>
              </a:rPr>
              <a:t>dcera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err="1" smtClean="0">
                <a:latin typeface="Bookman Old Style"/>
                <a:ea typeface="Calibri"/>
                <a:cs typeface="Times New Roman"/>
              </a:rPr>
              <a:t>cera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      </a:t>
            </a:r>
            <a:r>
              <a:rPr lang="cs-CZ" dirty="0">
                <a:latin typeface="Bookman Old Style"/>
                <a:ea typeface="Calibri"/>
                <a:cs typeface="Times New Roman"/>
              </a:rPr>
              <a:t>jsem   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[</a:t>
            </a:r>
            <a:r>
              <a:rPr lang="cs-CZ" dirty="0" smtClean="0">
                <a:latin typeface="Bookman Old Style"/>
                <a:ea typeface="Calibri"/>
                <a:cs typeface="Times New Roman"/>
              </a:rPr>
              <a:t>sem</a:t>
            </a:r>
            <a:r>
              <a:rPr lang="cs-CZ" dirty="0" smtClean="0">
                <a:latin typeface="Cambria Math"/>
                <a:ea typeface="Cambria Math"/>
                <a:cs typeface="Times New Roman"/>
              </a:rPr>
              <a:t>]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8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00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953720"/>
          </a:xfrm>
        </p:spPr>
        <p:txBody>
          <a:bodyPr>
            <a:normAutofit/>
          </a:bodyPr>
          <a:lstStyle/>
          <a:p>
            <a:r>
              <a:rPr lang="cs-CZ" dirty="0" smtClean="0"/>
              <a:t>S</a:t>
            </a:r>
          </a:p>
          <a:p>
            <a:r>
              <a:rPr lang="cs-CZ" dirty="0" smtClean="0"/>
              <a:t>V</a:t>
            </a:r>
          </a:p>
          <a:p>
            <a:r>
              <a:rPr lang="cs-CZ" dirty="0" smtClean="0"/>
              <a:t>Ž</a:t>
            </a:r>
          </a:p>
          <a:p>
            <a:r>
              <a:rPr lang="cs-CZ" dirty="0" smtClean="0"/>
              <a:t>K</a:t>
            </a:r>
          </a:p>
          <a:p>
            <a:r>
              <a:rPr lang="cs-CZ" dirty="0" smtClean="0"/>
              <a:t>H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P</a:t>
            </a:r>
          </a:p>
          <a:p>
            <a:r>
              <a:rPr lang="cs-CZ" dirty="0"/>
              <a:t>Ť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dirty="0" smtClean="0"/>
              <a:t>Urči, zda je hláska znělá či neznělá, napiš její dvojici.</a:t>
            </a: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275637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104456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l</a:t>
            </a:r>
            <a:r>
              <a:rPr lang="cs-CZ" dirty="0" smtClean="0"/>
              <a:t>ev</a:t>
            </a:r>
          </a:p>
          <a:p>
            <a:r>
              <a:rPr lang="cs-CZ" dirty="0" smtClean="0"/>
              <a:t>tužka</a:t>
            </a:r>
          </a:p>
          <a:p>
            <a:r>
              <a:rPr lang="cs-CZ" dirty="0" smtClean="0"/>
              <a:t>práh</a:t>
            </a:r>
          </a:p>
          <a:p>
            <a:r>
              <a:rPr lang="cs-CZ" dirty="0" smtClean="0"/>
              <a:t>pod strání</a:t>
            </a:r>
          </a:p>
          <a:p>
            <a:r>
              <a:rPr lang="cs-CZ" dirty="0" smtClean="0"/>
              <a:t>někde</a:t>
            </a:r>
          </a:p>
          <a:p>
            <a:r>
              <a:rPr lang="cs-CZ" dirty="0" smtClean="0"/>
              <a:t>svatba</a:t>
            </a:r>
          </a:p>
          <a:p>
            <a:r>
              <a:rPr lang="cs-CZ" dirty="0" smtClean="0"/>
              <a:t>jablko</a:t>
            </a:r>
          </a:p>
          <a:p>
            <a:r>
              <a:rPr lang="cs-CZ" dirty="0" smtClean="0"/>
              <a:t>jsou</a:t>
            </a:r>
          </a:p>
          <a:p>
            <a:r>
              <a:rPr lang="cs-CZ" dirty="0" smtClean="0"/>
              <a:t>předseda</a:t>
            </a:r>
          </a:p>
          <a:p>
            <a:r>
              <a:rPr lang="cs-CZ" dirty="0" smtClean="0"/>
              <a:t>k divadlu</a:t>
            </a:r>
          </a:p>
          <a:p>
            <a:r>
              <a:rPr lang="cs-CZ" dirty="0" smtClean="0"/>
              <a:t>pláž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lidstvo</a:t>
            </a:r>
          </a:p>
          <a:p>
            <a:r>
              <a:rPr lang="cs-CZ" dirty="0" smtClean="0"/>
              <a:t>dub</a:t>
            </a:r>
          </a:p>
          <a:p>
            <a:r>
              <a:rPr lang="cs-CZ" dirty="0" smtClean="0"/>
              <a:t>z kapsy</a:t>
            </a:r>
          </a:p>
          <a:p>
            <a:r>
              <a:rPr lang="cs-CZ" dirty="0" smtClean="0"/>
              <a:t>shoda</a:t>
            </a:r>
          </a:p>
          <a:p>
            <a:r>
              <a:rPr lang="cs-CZ" dirty="0" smtClean="0"/>
              <a:t>sladký</a:t>
            </a:r>
          </a:p>
          <a:p>
            <a:r>
              <a:rPr lang="cs-CZ" dirty="0" smtClean="0"/>
              <a:t>sladší</a:t>
            </a:r>
          </a:p>
          <a:p>
            <a:r>
              <a:rPr lang="cs-CZ" dirty="0" smtClean="0"/>
              <a:t>srdce</a:t>
            </a:r>
          </a:p>
          <a:p>
            <a:r>
              <a:rPr lang="cs-CZ" dirty="0" smtClean="0"/>
              <a:t>s bratrem</a:t>
            </a:r>
          </a:p>
          <a:p>
            <a:r>
              <a:rPr lang="cs-CZ" dirty="0" smtClean="0"/>
              <a:t>podchod</a:t>
            </a:r>
          </a:p>
          <a:p>
            <a:r>
              <a:rPr lang="cs-CZ" dirty="0" smtClean="0"/>
              <a:t>sníh</a:t>
            </a:r>
          </a:p>
          <a:p>
            <a:r>
              <a:rPr lang="cs-CZ" dirty="0" smtClean="0"/>
              <a:t>takže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Přepiš výslovnost do hranatých závorek: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8362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TU    KA</a:t>
            </a:r>
          </a:p>
          <a:p>
            <a:r>
              <a:rPr lang="cs-CZ" dirty="0" smtClean="0"/>
              <a:t>ZU</a:t>
            </a:r>
          </a:p>
          <a:p>
            <a:r>
              <a:rPr lang="cs-CZ" dirty="0" smtClean="0"/>
              <a:t>SÁ     KA</a:t>
            </a:r>
          </a:p>
          <a:p>
            <a:r>
              <a:rPr lang="cs-CZ" dirty="0" smtClean="0"/>
              <a:t>OSTRO</a:t>
            </a:r>
          </a:p>
          <a:p>
            <a:r>
              <a:rPr lang="cs-CZ" dirty="0" smtClean="0"/>
              <a:t>HRADNÍ STRÁ</a:t>
            </a:r>
          </a:p>
          <a:p>
            <a:r>
              <a:rPr lang="cs-CZ" dirty="0" smtClean="0"/>
              <a:t>VÍ    KA</a:t>
            </a:r>
          </a:p>
          <a:p>
            <a:r>
              <a:rPr lang="cs-CZ" dirty="0" smtClean="0"/>
              <a:t>BÍLÝ SNÍ</a:t>
            </a:r>
          </a:p>
          <a:p>
            <a:r>
              <a:rPr lang="cs-CZ" dirty="0" smtClean="0"/>
              <a:t>ZÁVO     V PLAVÁNÍ</a:t>
            </a:r>
          </a:p>
          <a:p>
            <a:r>
              <a:rPr lang="cs-CZ" dirty="0" smtClean="0"/>
              <a:t>PAŘE</a:t>
            </a:r>
          </a:p>
          <a:p>
            <a:r>
              <a:rPr lang="cs-CZ" dirty="0" smtClean="0"/>
              <a:t>ZASTÁ     KA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SKLÁ     KA</a:t>
            </a:r>
          </a:p>
          <a:p>
            <a:r>
              <a:rPr lang="cs-CZ" dirty="0" smtClean="0"/>
              <a:t>LE    KA</a:t>
            </a:r>
          </a:p>
          <a:p>
            <a:r>
              <a:rPr lang="cs-CZ" dirty="0" smtClean="0"/>
              <a:t>LE</a:t>
            </a:r>
          </a:p>
          <a:p>
            <a:r>
              <a:rPr lang="cs-CZ" dirty="0" smtClean="0"/>
              <a:t>VELKÝ MRÁ</a:t>
            </a:r>
          </a:p>
          <a:p>
            <a:r>
              <a:rPr lang="cs-CZ" dirty="0" smtClean="0"/>
              <a:t>ZNA</a:t>
            </a:r>
          </a:p>
          <a:p>
            <a:r>
              <a:rPr lang="cs-CZ" dirty="0" smtClean="0"/>
              <a:t>BE       PENĚZ</a:t>
            </a:r>
          </a:p>
          <a:p>
            <a:r>
              <a:rPr lang="cs-CZ" dirty="0" smtClean="0"/>
              <a:t>PRO    BA</a:t>
            </a:r>
          </a:p>
          <a:p>
            <a:r>
              <a:rPr lang="cs-CZ" dirty="0" smtClean="0"/>
              <a:t>KRÁSNÁ SVA    BA</a:t>
            </a:r>
          </a:p>
          <a:p>
            <a:r>
              <a:rPr lang="cs-CZ" dirty="0" smtClean="0"/>
              <a:t>NA      OKNEM</a:t>
            </a:r>
          </a:p>
          <a:p>
            <a:r>
              <a:rPr lang="cs-CZ" dirty="0" smtClean="0"/>
              <a:t>PŘE     ŘEKU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           Doplň správnou hlásku: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1740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Calibri"/>
                <a:ea typeface="Calibri"/>
                <a:cs typeface="Times New Roman"/>
              </a:rPr>
              <a:t>HONSIGOVÁ, L. </a:t>
            </a:r>
            <a:r>
              <a:rPr lang="cs-CZ" sz="2400" i="1" dirty="0">
                <a:latin typeface="Calibri"/>
                <a:ea typeface="Calibri"/>
                <a:cs typeface="Times New Roman"/>
              </a:rPr>
              <a:t>Od pětky do osmičky</a:t>
            </a:r>
            <a:r>
              <a:rPr lang="cs-CZ" sz="2400" dirty="0">
                <a:latin typeface="Calibri"/>
                <a:ea typeface="Calibri"/>
                <a:cs typeface="Times New Roman"/>
              </a:rPr>
              <a:t>: </a:t>
            </a:r>
            <a:r>
              <a:rPr lang="cs-CZ" sz="2400" i="1" dirty="0">
                <a:latin typeface="Calibri"/>
                <a:ea typeface="Calibri"/>
                <a:cs typeface="Times New Roman"/>
              </a:rPr>
              <a:t>Český jazyk stručně a přehledně</a:t>
            </a:r>
            <a:r>
              <a:rPr lang="cs-CZ" sz="2400" dirty="0">
                <a:latin typeface="Calibri"/>
                <a:ea typeface="Calibri"/>
                <a:cs typeface="Times New Roman"/>
              </a:rPr>
              <a:t>. 2. Praha: Fragment, 1993. ISBN 8085768046.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00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86</TotalTime>
  <Words>334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Mountain</vt:lpstr>
      <vt:lpstr>Šablona 32 VY_32_INOVACE_17_24_Spisovná výslovnost</vt:lpstr>
      <vt:lpstr>Prezentace aplikace PowerPoint</vt:lpstr>
      <vt:lpstr>      Spisovná     výslovnost </vt:lpstr>
      <vt:lpstr>                                                 Hlásky                 znělé   -   neznělé   </vt:lpstr>
      <vt:lpstr>Prezentace aplikace PowerPoint</vt:lpstr>
      <vt:lpstr>            Spodoba znělosti</vt:lpstr>
      <vt:lpstr> </vt:lpstr>
      <vt:lpstr>Prezentace aplikace PowerPoint</vt:lpstr>
      <vt:lpstr>Urči, zda je hláska znělá či neznělá, napiš její dvojici.</vt:lpstr>
      <vt:lpstr>Přepiš výslovnost do hranatých závorek:</vt:lpstr>
      <vt:lpstr>            Doplň správnou hlásku: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13</cp:revision>
  <dcterms:created xsi:type="dcterms:W3CDTF">2012-01-02T08:38:17Z</dcterms:created>
  <dcterms:modified xsi:type="dcterms:W3CDTF">2012-01-24T13:04:14Z</dcterms:modified>
</cp:coreProperties>
</file>