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6" r:id="rId1"/>
  </p:sldMasterIdLst>
  <p:notesMasterIdLst>
    <p:notesMasterId r:id="rId13"/>
  </p:notesMasterIdLst>
  <p:handoutMasterIdLst>
    <p:handoutMasterId r:id="rId14"/>
  </p:handoutMasterIdLst>
  <p:sldIdLst>
    <p:sldId id="257" r:id="rId2"/>
    <p:sldId id="258" r:id="rId3"/>
    <p:sldId id="259" r:id="rId4"/>
    <p:sldId id="284" r:id="rId5"/>
    <p:sldId id="289" r:id="rId6"/>
    <p:sldId id="283" r:id="rId7"/>
    <p:sldId id="281" r:id="rId8"/>
    <p:sldId id="278" r:id="rId9"/>
    <p:sldId id="290" r:id="rId10"/>
    <p:sldId id="291" r:id="rId11"/>
    <p:sldId id="292"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85" autoAdjust="0"/>
    <p:restoredTop sz="84192" autoAdjust="0"/>
  </p:normalViewPr>
  <p:slideViewPr>
    <p:cSldViewPr>
      <p:cViewPr varScale="1">
        <p:scale>
          <a:sx n="92" d="100"/>
          <a:sy n="92" d="100"/>
        </p:scale>
        <p:origin x="-576" y="-96"/>
      </p:cViewPr>
      <p:guideLst>
        <p:guide orient="horz" pos="2160"/>
        <p:guide pos="2880"/>
      </p:guideLst>
    </p:cSldViewPr>
  </p:slideViewPr>
  <p:notesTextViewPr>
    <p:cViewPr>
      <p:scale>
        <a:sx n="1" d="1"/>
        <a:sy n="1" d="1"/>
      </p:scale>
      <p:origin x="0" y="0"/>
    </p:cViewPr>
  </p:notesTextViewPr>
  <p:notesViewPr>
    <p:cSldViewPr>
      <p:cViewPr varScale="1">
        <p:scale>
          <a:sx n="53" d="100"/>
          <a:sy n="53" d="100"/>
        </p:scale>
        <p:origin x="-2868" y="-9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88275BD-6694-4376-9EAB-D2B26DD34D48}" type="datetimeFigureOut">
              <a:rPr lang="cs-CZ" smtClean="0"/>
              <a:pPr/>
              <a:t>10.6.2013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0237BFE-7CBD-4EBC-B252-FF96C7BE3018}" type="slidenum">
              <a:rPr lang="cs-CZ" smtClean="0"/>
              <a:pPr/>
              <a:t>‹#›</a:t>
            </a:fld>
            <a:endParaRPr lang="cs-CZ"/>
          </a:p>
        </p:txBody>
      </p:sp>
    </p:spTree>
    <p:extLst>
      <p:ext uri="{BB962C8B-B14F-4D97-AF65-F5344CB8AC3E}">
        <p14:creationId xmlns:p14="http://schemas.microsoft.com/office/powerpoint/2010/main" xmlns="" val="42022680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86F806-18B5-4C33-BC6C-C31AFA4C8AC0}" type="datetimeFigureOut">
              <a:rPr lang="cs-CZ" smtClean="0"/>
              <a:pPr/>
              <a:t>10.6.2013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65BC5F-A73A-4422-8FC9-713438C58E9B}" type="slidenum">
              <a:rPr lang="cs-CZ" smtClean="0"/>
              <a:pPr/>
              <a:t>‹#›</a:t>
            </a:fld>
            <a:endParaRPr lang="cs-CZ"/>
          </a:p>
        </p:txBody>
      </p:sp>
    </p:spTree>
    <p:extLst>
      <p:ext uri="{BB962C8B-B14F-4D97-AF65-F5344CB8AC3E}">
        <p14:creationId xmlns:p14="http://schemas.microsoft.com/office/powerpoint/2010/main" xmlns="" val="3619211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9565BC5F-A73A-4422-8FC9-713438C58E9B}" type="slidenum">
              <a:rPr lang="cs-CZ" smtClean="0"/>
              <a:pPr/>
              <a:t>6</a:t>
            </a:fld>
            <a:endParaRPr lang="cs-CZ"/>
          </a:p>
        </p:txBody>
      </p:sp>
    </p:spTree>
    <p:extLst>
      <p:ext uri="{BB962C8B-B14F-4D97-AF65-F5344CB8AC3E}">
        <p14:creationId xmlns:p14="http://schemas.microsoft.com/office/powerpoint/2010/main" xmlns="" val="2375165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p:txBody>
          <a:bodyPr/>
          <a:lstStyle/>
          <a:p>
            <a:fld id="{7F77ED01-D692-4953-8E28-23B57CDF0743}" type="datetimeFigureOut">
              <a:rPr lang="cs-CZ" smtClean="0"/>
              <a:pPr/>
              <a:t>10.6.2013</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A909F938-DA2E-4F2C-8505-64B5328D2608}" type="slidenum">
              <a:rPr lang="cs-CZ" smtClean="0"/>
              <a:pPr/>
              <a:t>‹#›</a:t>
            </a:fld>
            <a:endParaRPr lang="cs-CZ"/>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Kliknutím lze upravit styl.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fld id="{7F77ED01-D692-4953-8E28-23B57CDF0743}" type="datetimeFigureOut">
              <a:rPr lang="cs-CZ" smtClean="0"/>
              <a:pPr/>
              <a:t>10.6.2013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909F938-DA2E-4F2C-8505-64B5328D2608}" type="slidenum">
              <a:rPr lang="cs-CZ" smtClean="0"/>
              <a:pPr/>
              <a:t>‹#›</a:t>
            </a:fld>
            <a:endParaRPr lang="cs-CZ"/>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7F77ED01-D692-4953-8E28-23B57CDF0743}" type="datetimeFigureOut">
              <a:rPr lang="cs-CZ" smtClean="0"/>
              <a:pPr/>
              <a:t>10.6.2013</a:t>
            </a:fld>
            <a:endParaRPr lang="cs-CZ"/>
          </a:p>
        </p:txBody>
      </p:sp>
      <p:sp>
        <p:nvSpPr>
          <p:cNvPr id="5" name="Zástupný symbol pro zápatí 4"/>
          <p:cNvSpPr>
            <a:spLocks noGrp="1"/>
          </p:cNvSpPr>
          <p:nvPr>
            <p:ph type="ftr" sz="quarter" idx="11"/>
          </p:nvPr>
        </p:nvSpPr>
        <p:spPr>
          <a:xfrm>
            <a:off x="800100" y="6172200"/>
            <a:ext cx="4000500" cy="457200"/>
          </a:xfrm>
        </p:spPr>
        <p:txBody>
          <a:bodyPr/>
          <a:lstStyle/>
          <a:p>
            <a:endParaRPr lang="cs-CZ"/>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A909F938-DA2E-4F2C-8505-64B5328D2608}"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7F77ED01-D692-4953-8E28-23B57CDF0743}" type="datetimeFigureOut">
              <a:rPr lang="cs-CZ" smtClean="0"/>
              <a:pPr/>
              <a:t>10.6.2013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909F938-DA2E-4F2C-8505-64B5328D2608}" type="slidenum">
              <a:rPr lang="cs-CZ" smtClean="0"/>
              <a:pPr/>
              <a:t>‹#›</a:t>
            </a:fld>
            <a:endParaRPr lang="cs-CZ"/>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7" name="Zástupný symbol pro datum 6"/>
          <p:cNvSpPr>
            <a:spLocks noGrp="1"/>
          </p:cNvSpPr>
          <p:nvPr>
            <p:ph type="dt" sz="half" idx="10"/>
          </p:nvPr>
        </p:nvSpPr>
        <p:spPr/>
        <p:txBody>
          <a:bodyPr/>
          <a:lstStyle/>
          <a:p>
            <a:fld id="{7F77ED01-D692-4953-8E28-23B57CDF0743}" type="datetimeFigureOut">
              <a:rPr lang="cs-CZ" smtClean="0"/>
              <a:pPr/>
              <a:t>10.6.2013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909F938-DA2E-4F2C-8505-64B5328D2608}" type="slidenum">
              <a:rPr lang="cs-CZ" smtClean="0"/>
              <a:pPr/>
              <a:t>‹#›</a:t>
            </a:fld>
            <a:endParaRPr lang="cs-CZ"/>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7F77ED01-D692-4953-8E28-23B57CDF0743}" type="datetimeFigureOut">
              <a:rPr lang="cs-CZ" smtClean="0"/>
              <a:pPr/>
              <a:t>10.6.2013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F77ED01-D692-4953-8E28-23B57CDF0743}" type="datetimeFigureOut">
              <a:rPr lang="cs-CZ" smtClean="0"/>
              <a:pPr/>
              <a:t>10.6.2013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7F77ED01-D692-4953-8E28-23B57CDF0743}" type="datetimeFigureOut">
              <a:rPr lang="cs-CZ" smtClean="0"/>
              <a:pPr/>
              <a:t>10.6.2013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909F938-DA2E-4F2C-8505-64B5328D2608}" type="slidenum">
              <a:rPr lang="cs-CZ" smtClean="0"/>
              <a:pPr/>
              <a:t>‹#›</a:t>
            </a:fld>
            <a:endParaRPr lang="cs-CZ"/>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Kliknutím lze upravit styl.</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7F77ED01-D692-4953-8E28-23B57CDF0743}" type="datetimeFigureOut">
              <a:rPr lang="cs-CZ" smtClean="0"/>
              <a:pPr/>
              <a:t>10.6.2013</a:t>
            </a:fld>
            <a:endParaRPr lang="cs-CZ"/>
          </a:p>
        </p:txBody>
      </p:sp>
      <p:sp>
        <p:nvSpPr>
          <p:cNvPr id="6" name="Zástupný symbol pro zápatí 5"/>
          <p:cNvSpPr>
            <a:spLocks noGrp="1"/>
          </p:cNvSpPr>
          <p:nvPr>
            <p:ph type="ftr" sz="quarter" idx="11"/>
          </p:nvPr>
        </p:nvSpPr>
        <p:spPr>
          <a:xfrm>
            <a:off x="914400" y="6172200"/>
            <a:ext cx="3886200" cy="457200"/>
          </a:xfrm>
        </p:spPr>
        <p:txBody>
          <a:bodyPr/>
          <a:lstStyle/>
          <a:p>
            <a:endParaRPr lang="cs-CZ"/>
          </a:p>
        </p:txBody>
      </p:sp>
      <p:sp>
        <p:nvSpPr>
          <p:cNvPr id="7" name="Zástupný symbol pro číslo snímku 6"/>
          <p:cNvSpPr>
            <a:spLocks noGrp="1"/>
          </p:cNvSpPr>
          <p:nvPr>
            <p:ph type="sldNum" sz="quarter" idx="12"/>
          </p:nvPr>
        </p:nvSpPr>
        <p:spPr>
          <a:xfrm>
            <a:off x="146304" y="6208776"/>
            <a:ext cx="457200" cy="457200"/>
          </a:xfrm>
        </p:spPr>
        <p:txBody>
          <a:bodyPr/>
          <a:lstStyle/>
          <a:p>
            <a:fld id="{A909F938-DA2E-4F2C-8505-64B5328D2608}" type="slidenum">
              <a:rPr lang="cs-CZ" smtClean="0"/>
              <a:pPr/>
              <a:t>‹#›</a:t>
            </a:fld>
            <a:endParaRPr lang="cs-CZ"/>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Kliknutím na ikonu přidáte obrázek.</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7F77ED01-D692-4953-8E28-23B57CDF0743}" type="datetimeFigureOut">
              <a:rPr lang="cs-CZ" smtClean="0"/>
              <a:pPr/>
              <a:t>10.6.2013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7F77ED01-D692-4953-8E28-23B57CDF0743}" type="datetimeFigureOut">
              <a:rPr lang="cs-CZ" smtClean="0"/>
              <a:pPr/>
              <a:t>10.6.2013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7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7F77ED01-D692-4953-8E28-23B57CDF0743}" type="datetimeFigureOut">
              <a:rPr lang="cs-CZ" smtClean="0"/>
              <a:pPr/>
              <a:t>10.6.2013</a:t>
            </a:fld>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cs-CZ"/>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A909F938-DA2E-4F2C-8505-64B5328D2608}"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4657" r:id="rId1"/>
    <p:sldLayoutId id="2147484658" r:id="rId2"/>
    <p:sldLayoutId id="2147484659" r:id="rId3"/>
    <p:sldLayoutId id="2147484660" r:id="rId4"/>
    <p:sldLayoutId id="2147484661" r:id="rId5"/>
    <p:sldLayoutId id="2147484662" r:id="rId6"/>
    <p:sldLayoutId id="2147484663" r:id="rId7"/>
    <p:sldLayoutId id="2147484664" r:id="rId8"/>
    <p:sldLayoutId id="2147484665" r:id="rId9"/>
    <p:sldLayoutId id="2147484666" r:id="rId10"/>
    <p:sldLayoutId id="2147484667"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ulka 4"/>
          <p:cNvGraphicFramePr>
            <a:graphicFrameLocks noGrp="1"/>
          </p:cNvGraphicFramePr>
          <p:nvPr>
            <p:extLst>
              <p:ext uri="{D42A27DB-BD31-4B8C-83A1-F6EECF244321}">
                <p14:modId xmlns:p14="http://schemas.microsoft.com/office/powerpoint/2010/main" xmlns="" val="3373872060"/>
              </p:ext>
            </p:extLst>
          </p:nvPr>
        </p:nvGraphicFramePr>
        <p:xfrm>
          <a:off x="1547664" y="1916833"/>
          <a:ext cx="6264696" cy="2350405"/>
        </p:xfrm>
        <a:graphic>
          <a:graphicData uri="http://schemas.openxmlformats.org/drawingml/2006/table">
            <a:tbl>
              <a:tblPr/>
              <a:tblGrid>
                <a:gridCol w="2006236"/>
                <a:gridCol w="4258460"/>
              </a:tblGrid>
              <a:tr h="821325">
                <a:tc>
                  <a:txBody>
                    <a:bodyPr/>
                    <a:lstStyle/>
                    <a:p>
                      <a:pPr algn="l">
                        <a:lnSpc>
                          <a:spcPct val="115000"/>
                        </a:lnSpc>
                        <a:spcAft>
                          <a:spcPts val="1000"/>
                        </a:spcAft>
                      </a:pPr>
                      <a:r>
                        <a:rPr lang="cs-CZ" sz="2000" b="1">
                          <a:solidFill>
                            <a:srgbClr val="000000"/>
                          </a:solidFill>
                          <a:latin typeface="Calibri"/>
                          <a:ea typeface="Calibri"/>
                          <a:cs typeface="Times New Roman"/>
                        </a:rPr>
                        <a:t>Název školy</a:t>
                      </a:r>
                      <a:endParaRPr lang="cs-CZ" sz="2000" b="1">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a:solidFill>
                            <a:srgbClr val="000000"/>
                          </a:solidFill>
                          <a:latin typeface="Calibri"/>
                          <a:ea typeface="Calibri"/>
                          <a:cs typeface="Times New Roman"/>
                        </a:rPr>
                        <a:t>ZÁKLADNÍ ŠKOLA, JIČÍN, HUSOVA 170</a:t>
                      </a:r>
                      <a:endParaRPr lang="cs-CZ" sz="200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62850">
                <a:tc>
                  <a:txBody>
                    <a:bodyPr/>
                    <a:lstStyle/>
                    <a:p>
                      <a:pPr algn="l">
                        <a:lnSpc>
                          <a:spcPct val="115000"/>
                        </a:lnSpc>
                        <a:spcAft>
                          <a:spcPts val="1000"/>
                        </a:spcAft>
                      </a:pPr>
                      <a:r>
                        <a:rPr lang="cs-CZ" sz="2000" b="1">
                          <a:solidFill>
                            <a:srgbClr val="000000"/>
                          </a:solidFill>
                          <a:latin typeface="Calibri"/>
                          <a:ea typeface="Calibri"/>
                          <a:cs typeface="Times New Roman"/>
                        </a:rPr>
                        <a:t>Číslo projektu</a:t>
                      </a:r>
                      <a:endParaRPr lang="cs-CZ" sz="200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endParaRPr lang="cs-CZ" sz="2000" b="1" smtClean="0">
                        <a:solidFill>
                          <a:srgbClr val="000000"/>
                        </a:solidFill>
                        <a:latin typeface="Calibri"/>
                        <a:ea typeface="Calibri"/>
                        <a:cs typeface="Times New Roman"/>
                      </a:endParaRPr>
                    </a:p>
                    <a:p>
                      <a:pPr algn="l">
                        <a:lnSpc>
                          <a:spcPct val="115000"/>
                        </a:lnSpc>
                        <a:spcAft>
                          <a:spcPts val="1000"/>
                        </a:spcAft>
                      </a:pPr>
                      <a:r>
                        <a:rPr lang="cs-CZ" sz="2000" b="1" smtClean="0">
                          <a:solidFill>
                            <a:srgbClr val="000000"/>
                          </a:solidFill>
                          <a:latin typeface="Calibri"/>
                          <a:ea typeface="Calibri"/>
                          <a:cs typeface="Times New Roman"/>
                        </a:rPr>
                        <a:t>CZ.1.07/1.4.00/21.2862</a:t>
                      </a:r>
                      <a:endParaRPr lang="cs-CZ" sz="200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90717">
                <a:tc>
                  <a:txBody>
                    <a:bodyPr/>
                    <a:lstStyle/>
                    <a:p>
                      <a:pPr algn="l">
                        <a:lnSpc>
                          <a:spcPct val="115000"/>
                        </a:lnSpc>
                        <a:spcAft>
                          <a:spcPts val="1000"/>
                        </a:spcAft>
                      </a:pPr>
                      <a:r>
                        <a:rPr lang="cs-CZ" sz="2000" b="1">
                          <a:solidFill>
                            <a:srgbClr val="000000"/>
                          </a:solidFill>
                          <a:latin typeface="Calibri"/>
                          <a:ea typeface="Calibri"/>
                          <a:cs typeface="Times New Roman"/>
                        </a:rPr>
                        <a:t>Číslo a název klíčové aktivity</a:t>
                      </a:r>
                      <a:endParaRPr lang="cs-CZ" sz="200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a:solidFill>
                            <a:srgbClr val="000000"/>
                          </a:solidFill>
                          <a:latin typeface="Calibri"/>
                          <a:ea typeface="Calibri"/>
                          <a:cs typeface="Times New Roman"/>
                        </a:rPr>
                        <a:t>3.2 Inovace a zkvalitnění výuky prostřednictvím ICT</a:t>
                      </a:r>
                      <a:endParaRPr lang="cs-CZ" sz="200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6" name="Picture 2"/>
          <p:cNvPicPr>
            <a:picLocks noChangeAspect="1" noChangeArrowheads="1"/>
          </p:cNvPicPr>
          <p:nvPr/>
        </p:nvPicPr>
        <p:blipFill>
          <a:blip r:embed="rId2" cstate="print"/>
          <a:srcRect/>
          <a:stretch>
            <a:fillRect/>
          </a:stretch>
        </p:blipFill>
        <p:spPr bwMode="auto">
          <a:xfrm>
            <a:off x="2627784" y="548680"/>
            <a:ext cx="3767138" cy="1328738"/>
          </a:xfrm>
          <a:prstGeom prst="rect">
            <a:avLst/>
          </a:prstGeom>
          <a:solidFill>
            <a:srgbClr val="FFFFFF"/>
          </a:solidFill>
          <a:ln w="9525">
            <a:noFill/>
            <a:miter lim="800000"/>
            <a:headEnd/>
            <a:tailEnd/>
          </a:ln>
        </p:spPr>
      </p:pic>
      <p:sp>
        <p:nvSpPr>
          <p:cNvPr id="7" name="TextovéPole 6"/>
          <p:cNvSpPr txBox="1"/>
          <p:nvPr/>
        </p:nvSpPr>
        <p:spPr>
          <a:xfrm>
            <a:off x="1187624" y="4509120"/>
            <a:ext cx="7416824" cy="1323439"/>
          </a:xfrm>
          <a:prstGeom prst="rect">
            <a:avLst/>
          </a:prstGeom>
          <a:noFill/>
        </p:spPr>
        <p:txBody>
          <a:bodyPr wrap="square" rtlCol="0">
            <a:spAutoFit/>
          </a:bodyPr>
          <a:lstStyle/>
          <a:p>
            <a:r>
              <a:rPr lang="cs-CZ" sz="1600" b="1" dirty="0" smtClean="0"/>
              <a:t>    Název DUM:  </a:t>
            </a:r>
            <a:r>
              <a:rPr lang="cs-CZ" sz="1600" dirty="0" smtClean="0"/>
              <a:t>VY_32_INOVACE_ X _2_01_</a:t>
            </a:r>
            <a:r>
              <a:rPr lang="cs-CZ" sz="1600" dirty="0" err="1" smtClean="0"/>
              <a:t>Olympische</a:t>
            </a:r>
            <a:r>
              <a:rPr lang="cs-CZ" sz="1600" dirty="0" smtClean="0"/>
              <a:t> </a:t>
            </a:r>
            <a:r>
              <a:rPr lang="cs-CZ" sz="1600" dirty="0" err="1" smtClean="0"/>
              <a:t>Spiele</a:t>
            </a:r>
            <a:endParaRPr lang="cs-CZ" sz="1600" dirty="0" smtClean="0"/>
          </a:p>
          <a:p>
            <a:endParaRPr lang="cs-CZ" sz="1600" b="1" dirty="0"/>
          </a:p>
          <a:p>
            <a:r>
              <a:rPr lang="cs-CZ" sz="1600" b="1" dirty="0" smtClean="0"/>
              <a:t>    Šablona číslo:  </a:t>
            </a:r>
            <a:r>
              <a:rPr lang="cs-CZ" sz="1600" dirty="0" smtClean="0"/>
              <a:t>X</a:t>
            </a:r>
            <a:r>
              <a:rPr lang="cs-CZ" sz="1600" b="1" dirty="0" smtClean="0"/>
              <a:t>         Sada číslo:  </a:t>
            </a:r>
            <a:r>
              <a:rPr lang="cs-CZ" sz="1600" dirty="0"/>
              <a:t>2</a:t>
            </a:r>
            <a:r>
              <a:rPr lang="cs-CZ" sz="1600" dirty="0" smtClean="0"/>
              <a:t> </a:t>
            </a:r>
            <a:r>
              <a:rPr lang="cs-CZ" sz="1600" b="1" dirty="0" smtClean="0"/>
              <a:t>       Pořadové číslo DUM:  01</a:t>
            </a:r>
            <a:endParaRPr lang="cs-CZ" sz="1600" dirty="0" smtClean="0"/>
          </a:p>
          <a:p>
            <a:endParaRPr lang="cs-CZ" sz="1600" b="1" dirty="0" smtClean="0"/>
          </a:p>
          <a:p>
            <a:r>
              <a:rPr lang="cs-CZ" sz="1600" b="1" dirty="0" smtClean="0"/>
              <a:t>    Autor: </a:t>
            </a:r>
            <a:r>
              <a:rPr lang="cs-CZ" sz="1600" dirty="0" smtClean="0"/>
              <a:t>Mgr. Radmila Sálová  </a:t>
            </a:r>
            <a:endParaRPr lang="cs-CZ" sz="1600" dirty="0"/>
          </a:p>
        </p:txBody>
      </p:sp>
    </p:spTree>
    <p:extLst>
      <p:ext uri="{BB962C8B-B14F-4D97-AF65-F5344CB8AC3E}">
        <p14:creationId xmlns:p14="http://schemas.microsoft.com/office/powerpoint/2010/main" xmlns="" val="370578860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3000">
              <a:schemeClr val="accent1">
                <a:tint val="66000"/>
                <a:satMod val="160000"/>
              </a:schemeClr>
            </a:gs>
            <a:gs pos="11247">
              <a:srgbClr val="F8AAA1"/>
            </a:gs>
            <a:gs pos="23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p:txBody>
          <a:bodyPr>
            <a:normAutofit/>
          </a:bodyPr>
          <a:lstStyle/>
          <a:p>
            <a:r>
              <a:rPr lang="cs-CZ" dirty="0" smtClean="0"/>
              <a:t>Anotace: </a:t>
            </a:r>
            <a:r>
              <a:rPr lang="cs-CZ" smtClean="0"/>
              <a:t>Žáci si připomenou základní informace, které se vztahují k letním olympijským hrám  </a:t>
            </a:r>
            <a:endParaRPr lang="cs-CZ" dirty="0" smtClean="0"/>
          </a:p>
          <a:p>
            <a:r>
              <a:rPr lang="cs-CZ" dirty="0" smtClean="0"/>
              <a:t>Očekávaný výstup: Používají </a:t>
            </a:r>
            <a:r>
              <a:rPr lang="cs-CZ" smtClean="0"/>
              <a:t>správně německé názvy sportovních disciplín</a:t>
            </a:r>
            <a:endParaRPr lang="cs-CZ" dirty="0" smtClean="0"/>
          </a:p>
          <a:p>
            <a:r>
              <a:rPr lang="cs-CZ" dirty="0" smtClean="0"/>
              <a:t>Druh učebního materiálu</a:t>
            </a:r>
            <a:r>
              <a:rPr lang="cs-CZ" smtClean="0"/>
              <a:t>: prezentace</a:t>
            </a:r>
            <a:endParaRPr lang="cs-CZ" dirty="0" smtClean="0"/>
          </a:p>
          <a:p>
            <a:r>
              <a:rPr lang="cs-CZ" dirty="0" smtClean="0"/>
              <a:t>Typická věková skupina: 13 </a:t>
            </a:r>
            <a:r>
              <a:rPr lang="cs-CZ" smtClean="0"/>
              <a:t>– 15 </a:t>
            </a:r>
            <a:r>
              <a:rPr lang="cs-CZ" dirty="0" smtClean="0"/>
              <a:t>let</a:t>
            </a:r>
          </a:p>
          <a:p>
            <a:r>
              <a:rPr lang="cs-CZ" dirty="0" smtClean="0"/>
              <a:t>Klíčová slova</a:t>
            </a:r>
            <a:r>
              <a:rPr lang="cs-CZ" smtClean="0"/>
              <a:t>: Olympische Spiele, Geschichte, Wettkampfsprogramm</a:t>
            </a:r>
          </a:p>
          <a:p>
            <a:r>
              <a:rPr lang="cs-CZ" smtClean="0"/>
              <a:t>Pomůcky a materiál: PC</a:t>
            </a:r>
            <a:r>
              <a:rPr lang="cs-CZ" dirty="0" smtClean="0"/>
              <a:t>, </a:t>
            </a:r>
            <a:r>
              <a:rPr lang="cs-CZ" smtClean="0"/>
              <a:t>sešit </a:t>
            </a:r>
            <a:endParaRPr lang="cs-CZ" dirty="0" smtClean="0"/>
          </a:p>
        </p:txBody>
      </p:sp>
    </p:spTree>
    <p:extLst>
      <p:ext uri="{BB962C8B-B14F-4D97-AF65-F5344CB8AC3E}">
        <p14:creationId xmlns:p14="http://schemas.microsoft.com/office/powerpoint/2010/main" xmlns="" val="172914587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1187624" y="980728"/>
            <a:ext cx="6400800" cy="5145752"/>
          </a:xfrm>
        </p:spPr>
        <p:txBody>
          <a:bodyPr>
            <a:normAutofit/>
          </a:bodyPr>
          <a:lstStyle/>
          <a:p>
            <a:r>
              <a:rPr lang="cs-CZ" dirty="0" smtClean="0"/>
              <a:t>Metodické zhodnocení a popis práce s digitálním učebním materiálem:</a:t>
            </a:r>
          </a:p>
          <a:p>
            <a:pPr marL="45720" indent="0">
              <a:buNone/>
            </a:pPr>
            <a:endParaRPr lang="cs-CZ" dirty="0" smtClean="0"/>
          </a:p>
          <a:p>
            <a:pPr>
              <a:buFont typeface="Arial" pitchFamily="34" charset="0"/>
              <a:buChar char="•"/>
            </a:pPr>
            <a:r>
              <a:rPr lang="cs-CZ" dirty="0" smtClean="0"/>
              <a:t>Žáci </a:t>
            </a:r>
            <a:r>
              <a:rPr lang="cs-CZ" smtClean="0"/>
              <a:t>si připomenou základní myšlenky OH</a:t>
            </a:r>
            <a:endParaRPr lang="cs-CZ" dirty="0" smtClean="0"/>
          </a:p>
          <a:p>
            <a:pPr>
              <a:buFont typeface="Arial" pitchFamily="34" charset="0"/>
              <a:buChar char="•"/>
            </a:pPr>
            <a:r>
              <a:rPr lang="cs-CZ" smtClean="0"/>
              <a:t>Seznámí se stručně s jejich historií</a:t>
            </a:r>
            <a:endParaRPr lang="cs-CZ" dirty="0" smtClean="0"/>
          </a:p>
          <a:p>
            <a:pPr>
              <a:buFont typeface="Arial" pitchFamily="34" charset="0"/>
              <a:buChar char="•"/>
            </a:pPr>
            <a:r>
              <a:rPr lang="cs-CZ" dirty="0" err="1" smtClean="0"/>
              <a:t>Dokáží</a:t>
            </a:r>
            <a:r>
              <a:rPr lang="cs-CZ" dirty="0" smtClean="0"/>
              <a:t> </a:t>
            </a:r>
            <a:r>
              <a:rPr lang="cs-CZ" smtClean="0"/>
              <a:t>správně označit jednotlivé disciplíny německy</a:t>
            </a:r>
          </a:p>
          <a:p>
            <a:pPr>
              <a:buFont typeface="Arial" pitchFamily="34" charset="0"/>
              <a:buChar char="•"/>
            </a:pPr>
            <a:r>
              <a:rPr lang="cs-CZ" smtClean="0"/>
              <a:t>Vyhledají v textu potřebné informace</a:t>
            </a:r>
            <a:endParaRPr lang="cs-CZ" dirty="0" smtClean="0"/>
          </a:p>
        </p:txBody>
      </p:sp>
    </p:spTree>
    <p:extLst>
      <p:ext uri="{BB962C8B-B14F-4D97-AF65-F5344CB8AC3E}">
        <p14:creationId xmlns:p14="http://schemas.microsoft.com/office/powerpoint/2010/main" xmlns="" val="351352577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Nadpis 8"/>
          <p:cNvSpPr>
            <a:spLocks noGrp="1"/>
          </p:cNvSpPr>
          <p:nvPr>
            <p:ph type="title"/>
          </p:nvPr>
        </p:nvSpPr>
        <p:spPr>
          <a:xfrm>
            <a:off x="1331640" y="548680"/>
            <a:ext cx="7239000" cy="936104"/>
          </a:xfrm>
        </p:spPr>
        <p:txBody>
          <a:bodyPr vert="horz" lIns="91440" tIns="45720" rIns="91440" bIns="45720" rtlCol="0">
            <a:normAutofit/>
          </a:bodyPr>
          <a:lstStyle/>
          <a:p>
            <a:pPr marL="342900" indent="-342900">
              <a:spcBef>
                <a:spcPct val="20000"/>
              </a:spcBef>
              <a:buFont typeface="Arial" pitchFamily="34" charset="0"/>
              <a:buChar char="»"/>
            </a:pPr>
            <a:r>
              <a:rPr lang="cs-CZ" sz="3200" b="0" smtClean="0">
                <a:solidFill>
                  <a:schemeClr val="tx2"/>
                </a:solidFill>
                <a:effectLst/>
                <a:latin typeface="+mn-lt"/>
                <a:ea typeface="+mn-ea"/>
                <a:cs typeface="+mn-cs"/>
              </a:rPr>
              <a:t>Geschichte:</a:t>
            </a:r>
            <a:endParaRPr lang="cs-CZ" sz="3200" b="0" dirty="0">
              <a:solidFill>
                <a:schemeClr val="tx2"/>
              </a:solidFill>
              <a:effectLst/>
              <a:latin typeface="+mn-lt"/>
              <a:ea typeface="+mn-ea"/>
              <a:cs typeface="+mn-cs"/>
            </a:endParaRPr>
          </a:p>
        </p:txBody>
      </p:sp>
      <p:sp>
        <p:nvSpPr>
          <p:cNvPr id="3" name="Podnadpis 2"/>
          <p:cNvSpPr>
            <a:spLocks noGrp="1"/>
          </p:cNvSpPr>
          <p:nvPr>
            <p:ph sz="quarter" idx="1"/>
          </p:nvPr>
        </p:nvSpPr>
        <p:spPr>
          <a:xfrm>
            <a:off x="755576" y="1628800"/>
            <a:ext cx="8064896" cy="4464496"/>
          </a:xfrm>
        </p:spPr>
        <p:txBody>
          <a:bodyPr>
            <a:noAutofit/>
          </a:bodyPr>
          <a:lstStyle/>
          <a:p>
            <a:pPr marL="0" indent="0">
              <a:buNone/>
            </a:pPr>
            <a:r>
              <a:rPr lang="cs-CZ" sz="3200" smtClean="0">
                <a:solidFill>
                  <a:schemeClr val="bg2">
                    <a:lumMod val="10000"/>
                  </a:schemeClr>
                </a:solidFill>
              </a:rPr>
              <a:t>   Der Ursprung der Olympischen Spiele fällt ins Altertum. Sie waren damals das Nationalfest der alten Griechen. Sie bedeuteten der Körperkultur und hatten eine wichtige politische Bedeutung – „heilige Waffenstillstand“. </a:t>
            </a:r>
          </a:p>
          <a:p>
            <a:pPr marL="0" indent="0">
              <a:buNone/>
            </a:pPr>
            <a:r>
              <a:rPr lang="cs-CZ" sz="3200">
                <a:solidFill>
                  <a:schemeClr val="bg2">
                    <a:lumMod val="10000"/>
                  </a:schemeClr>
                </a:solidFill>
              </a:rPr>
              <a:t> </a:t>
            </a:r>
            <a:r>
              <a:rPr lang="cs-CZ" sz="3200" smtClean="0">
                <a:solidFill>
                  <a:schemeClr val="bg2">
                    <a:lumMod val="10000"/>
                  </a:schemeClr>
                </a:solidFill>
              </a:rPr>
              <a:t>  Die Spiele fanden zum ersten Mal 776 v.Chr. statt, dann fanden sie alle vier Jahre in Olympia statt. Sie setzten sich aus Kampfspielen und aus künstlerischen Wettspielen. Frauen durften sich nicht beteiligen.</a:t>
            </a:r>
            <a:endParaRPr lang="cs-CZ" sz="3200" dirty="0" smtClean="0">
              <a:solidFill>
                <a:schemeClr val="bg2">
                  <a:lumMod val="10000"/>
                </a:schemeClr>
              </a:solidFill>
            </a:endParaRPr>
          </a:p>
          <a:p>
            <a:pPr marL="0" indent="0">
              <a:buNone/>
            </a:pPr>
            <a:endParaRPr lang="cs-CZ" sz="3200" dirty="0">
              <a:solidFill>
                <a:schemeClr val="bg2">
                  <a:lumMod val="10000"/>
                </a:schemeClr>
              </a:solidFill>
            </a:endParaRPr>
          </a:p>
        </p:txBody>
      </p:sp>
    </p:spTree>
    <p:extLst>
      <p:ext uri="{BB962C8B-B14F-4D97-AF65-F5344CB8AC3E}">
        <p14:creationId xmlns:p14="http://schemas.microsoft.com/office/powerpoint/2010/main" xmlns="" val="65655397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644008" y="4645700"/>
            <a:ext cx="4176464" cy="2025585"/>
          </a:xfrm>
          <a:prstGeom prst="rect">
            <a:avLst/>
          </a:prstGeom>
        </p:spPr>
      </p:pic>
      <p:sp>
        <p:nvSpPr>
          <p:cNvPr id="3" name="Podnadpis 2"/>
          <p:cNvSpPr>
            <a:spLocks noGrp="1"/>
          </p:cNvSpPr>
          <p:nvPr>
            <p:ph sz="quarter" idx="1"/>
          </p:nvPr>
        </p:nvSpPr>
        <p:spPr>
          <a:xfrm>
            <a:off x="683568" y="404664"/>
            <a:ext cx="8064896" cy="5544616"/>
          </a:xfrm>
        </p:spPr>
        <p:txBody>
          <a:bodyPr>
            <a:noAutofit/>
          </a:bodyPr>
          <a:lstStyle/>
          <a:p>
            <a:pPr marL="0" indent="0">
              <a:buNone/>
            </a:pPr>
            <a:r>
              <a:rPr lang="cs-CZ" sz="3200" smtClean="0">
                <a:solidFill>
                  <a:schemeClr val="bg2">
                    <a:lumMod val="10000"/>
                  </a:schemeClr>
                </a:solidFill>
              </a:rPr>
              <a:t>   Den Gedanken der Olympischen Spiele erweckte Pierre de Coubertin zu neuem Leben. Die ersten neuzeitlichen Spiele – 1896 in Athen. Seit damals finden sie alle vier Jahre statt ( mit Ausnahme der Kriegsjahre). Sie dienen dem Frieden und der Völkerverständigung. Diese Ideen symbolisieren die Olympische Flagge und das Olympische Feuer, das in Olympia entzündet wird. Die Fahne hat fünf Ringe auf weißem Feld, die  das friedliche Zusammenleben der Völker aller fünf</a:t>
            </a:r>
          </a:p>
          <a:p>
            <a:pPr marL="0" indent="0">
              <a:buNone/>
            </a:pPr>
            <a:r>
              <a:rPr lang="cs-CZ" sz="3200" smtClean="0">
                <a:solidFill>
                  <a:schemeClr val="bg2">
                    <a:lumMod val="10000"/>
                  </a:schemeClr>
                </a:solidFill>
              </a:rPr>
              <a:t>Erdteile symbolisieren.</a:t>
            </a:r>
            <a:endParaRPr lang="cs-CZ" sz="3200" dirty="0">
              <a:solidFill>
                <a:schemeClr val="bg2">
                  <a:lumMod val="10000"/>
                </a:schemeClr>
              </a:solidFill>
            </a:endParaRPr>
          </a:p>
        </p:txBody>
      </p:sp>
    </p:spTree>
    <p:extLst>
      <p:ext uri="{BB962C8B-B14F-4D97-AF65-F5344CB8AC3E}">
        <p14:creationId xmlns:p14="http://schemas.microsoft.com/office/powerpoint/2010/main" xmlns="" val="65655397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Nadpis 8"/>
          <p:cNvSpPr>
            <a:spLocks noGrp="1"/>
          </p:cNvSpPr>
          <p:nvPr>
            <p:ph type="title"/>
          </p:nvPr>
        </p:nvSpPr>
        <p:spPr>
          <a:xfrm>
            <a:off x="1331640" y="548680"/>
            <a:ext cx="7239000" cy="936104"/>
          </a:xfrm>
        </p:spPr>
        <p:txBody>
          <a:bodyPr vert="horz" lIns="91440" tIns="45720" rIns="91440" bIns="45720" rtlCol="0">
            <a:normAutofit fontScale="90000"/>
          </a:bodyPr>
          <a:lstStyle/>
          <a:p>
            <a:pPr marL="342900" indent="-342900">
              <a:spcBef>
                <a:spcPct val="20000"/>
              </a:spcBef>
              <a:buFont typeface="Arial" pitchFamily="34" charset="0"/>
              <a:buChar char="»"/>
            </a:pPr>
            <a:r>
              <a:rPr lang="cs-CZ" sz="3200" b="0" smtClean="0">
                <a:solidFill>
                  <a:schemeClr val="tx2"/>
                </a:solidFill>
                <a:effectLst/>
                <a:latin typeface="+mn-lt"/>
                <a:ea typeface="+mn-ea"/>
                <a:cs typeface="+mn-cs"/>
              </a:rPr>
              <a:t>Fragen zum Text:</a:t>
            </a:r>
            <a:r>
              <a:rPr lang="cs-CZ" sz="3200" b="0" dirty="0" smtClean="0">
                <a:solidFill>
                  <a:schemeClr val="tx2"/>
                </a:solidFill>
                <a:effectLst/>
                <a:latin typeface="+mn-lt"/>
                <a:ea typeface="+mn-ea"/>
                <a:cs typeface="+mn-cs"/>
              </a:rPr>
              <a:t/>
            </a:r>
            <a:br>
              <a:rPr lang="cs-CZ" sz="3200" b="0" dirty="0" smtClean="0">
                <a:solidFill>
                  <a:schemeClr val="tx2"/>
                </a:solidFill>
                <a:effectLst/>
                <a:latin typeface="+mn-lt"/>
                <a:ea typeface="+mn-ea"/>
                <a:cs typeface="+mn-cs"/>
              </a:rPr>
            </a:br>
            <a:endParaRPr lang="cs-CZ" sz="3200" b="0" dirty="0">
              <a:solidFill>
                <a:schemeClr val="bg2">
                  <a:lumMod val="10000"/>
                </a:schemeClr>
              </a:solidFill>
              <a:effectLst/>
              <a:latin typeface="+mn-lt"/>
              <a:ea typeface="+mn-ea"/>
              <a:cs typeface="+mn-cs"/>
            </a:endParaRPr>
          </a:p>
        </p:txBody>
      </p:sp>
      <p:sp>
        <p:nvSpPr>
          <p:cNvPr id="3" name="Podnadpis 2"/>
          <p:cNvSpPr>
            <a:spLocks noGrp="1"/>
          </p:cNvSpPr>
          <p:nvPr>
            <p:ph sz="quarter" idx="1"/>
          </p:nvPr>
        </p:nvSpPr>
        <p:spPr>
          <a:xfrm>
            <a:off x="683568" y="1268760"/>
            <a:ext cx="8136904" cy="5040560"/>
          </a:xfrm>
        </p:spPr>
        <p:txBody>
          <a:bodyPr>
            <a:noAutofit/>
          </a:bodyPr>
          <a:lstStyle/>
          <a:p>
            <a:pPr marL="0" indent="0">
              <a:buNone/>
            </a:pPr>
            <a:r>
              <a:rPr lang="cs-CZ" smtClean="0">
                <a:solidFill>
                  <a:schemeClr val="bg2">
                    <a:lumMod val="10000"/>
                  </a:schemeClr>
                </a:solidFill>
              </a:rPr>
              <a:t> </a:t>
            </a:r>
            <a:r>
              <a:rPr lang="cs-CZ" sz="2800" smtClean="0">
                <a:solidFill>
                  <a:schemeClr val="bg2">
                    <a:lumMod val="10000"/>
                  </a:schemeClr>
                </a:solidFill>
              </a:rPr>
              <a:t>1) Wann fanden die Olympische Spiele zum erstenmal statt</a:t>
            </a:r>
            <a:r>
              <a:rPr lang="cs-CZ" smtClean="0">
                <a:solidFill>
                  <a:schemeClr val="bg2">
                    <a:lumMod val="10000"/>
                  </a:schemeClr>
                </a:solidFill>
              </a:rPr>
              <a:t>?</a:t>
            </a:r>
          </a:p>
          <a:p>
            <a:pPr marL="0" indent="0">
              <a:buNone/>
            </a:pPr>
            <a:r>
              <a:rPr lang="cs-CZ" sz="2800">
                <a:solidFill>
                  <a:schemeClr val="bg2">
                    <a:lumMod val="10000"/>
                  </a:schemeClr>
                </a:solidFill>
              </a:rPr>
              <a:t> </a:t>
            </a:r>
            <a:r>
              <a:rPr lang="cs-CZ" sz="2800" smtClean="0">
                <a:solidFill>
                  <a:schemeClr val="bg2">
                    <a:lumMod val="10000"/>
                  </a:schemeClr>
                </a:solidFill>
              </a:rPr>
              <a:t>2) Wie oft haben sie stattgefunden? Und wo?</a:t>
            </a:r>
          </a:p>
          <a:p>
            <a:pPr marL="0" indent="0">
              <a:buNone/>
            </a:pPr>
            <a:r>
              <a:rPr lang="cs-CZ" sz="2800">
                <a:solidFill>
                  <a:schemeClr val="bg2">
                    <a:lumMod val="10000"/>
                  </a:schemeClr>
                </a:solidFill>
              </a:rPr>
              <a:t> </a:t>
            </a:r>
            <a:r>
              <a:rPr lang="cs-CZ" sz="2800" smtClean="0">
                <a:solidFill>
                  <a:schemeClr val="bg2">
                    <a:lumMod val="10000"/>
                  </a:schemeClr>
                </a:solidFill>
              </a:rPr>
              <a:t>3) Wer kann nicht beteiligen?</a:t>
            </a:r>
          </a:p>
          <a:p>
            <a:pPr marL="0" indent="0">
              <a:buNone/>
            </a:pPr>
            <a:r>
              <a:rPr lang="cs-CZ" sz="2800">
                <a:solidFill>
                  <a:schemeClr val="bg2">
                    <a:lumMod val="10000"/>
                  </a:schemeClr>
                </a:solidFill>
              </a:rPr>
              <a:t> </a:t>
            </a:r>
            <a:r>
              <a:rPr lang="cs-CZ" sz="2800" smtClean="0">
                <a:solidFill>
                  <a:schemeClr val="bg2">
                    <a:lumMod val="10000"/>
                  </a:schemeClr>
                </a:solidFill>
              </a:rPr>
              <a:t>4) Wo und wann waren die ersten neuzeitlichen Spiele?</a:t>
            </a:r>
          </a:p>
          <a:p>
            <a:pPr marL="0" indent="0">
              <a:buNone/>
            </a:pPr>
            <a:r>
              <a:rPr lang="cs-CZ" sz="2800">
                <a:solidFill>
                  <a:schemeClr val="bg2">
                    <a:lumMod val="10000"/>
                  </a:schemeClr>
                </a:solidFill>
              </a:rPr>
              <a:t> </a:t>
            </a:r>
            <a:r>
              <a:rPr lang="cs-CZ" sz="2800" smtClean="0">
                <a:solidFill>
                  <a:schemeClr val="bg2">
                    <a:lumMod val="10000"/>
                  </a:schemeClr>
                </a:solidFill>
              </a:rPr>
              <a:t>5) Was für eine Idee fördern sie?</a:t>
            </a:r>
          </a:p>
          <a:p>
            <a:pPr marL="0" indent="0">
              <a:buNone/>
            </a:pPr>
            <a:r>
              <a:rPr lang="cs-CZ" sz="2800">
                <a:solidFill>
                  <a:schemeClr val="bg2">
                    <a:lumMod val="10000"/>
                  </a:schemeClr>
                </a:solidFill>
              </a:rPr>
              <a:t> </a:t>
            </a:r>
            <a:r>
              <a:rPr lang="cs-CZ" sz="2800" smtClean="0">
                <a:solidFill>
                  <a:schemeClr val="bg2">
                    <a:lumMod val="10000"/>
                  </a:schemeClr>
                </a:solidFill>
              </a:rPr>
              <a:t>6) Wodurch ist der Gedanke symbolisiert?</a:t>
            </a:r>
          </a:p>
          <a:p>
            <a:pPr marL="0" indent="0">
              <a:buNone/>
            </a:pPr>
            <a:r>
              <a:rPr lang="cs-CZ" sz="2800">
                <a:solidFill>
                  <a:schemeClr val="bg2">
                    <a:lumMod val="10000"/>
                  </a:schemeClr>
                </a:solidFill>
              </a:rPr>
              <a:t> </a:t>
            </a:r>
            <a:r>
              <a:rPr lang="cs-CZ" sz="2800" smtClean="0">
                <a:solidFill>
                  <a:schemeClr val="bg2">
                    <a:lumMod val="10000"/>
                  </a:schemeClr>
                </a:solidFill>
              </a:rPr>
              <a:t>7) Wer war der französische Historiker und Pädagoge Pierre </a:t>
            </a:r>
          </a:p>
          <a:p>
            <a:pPr marL="0" indent="0">
              <a:buNone/>
            </a:pPr>
            <a:r>
              <a:rPr lang="cs-CZ" sz="2800">
                <a:solidFill>
                  <a:schemeClr val="bg2">
                    <a:lumMod val="10000"/>
                  </a:schemeClr>
                </a:solidFill>
              </a:rPr>
              <a:t> </a:t>
            </a:r>
            <a:r>
              <a:rPr lang="cs-CZ" sz="2800" smtClean="0">
                <a:solidFill>
                  <a:schemeClr val="bg2">
                    <a:lumMod val="10000"/>
                  </a:schemeClr>
                </a:solidFill>
              </a:rPr>
              <a:t>   de Coubertin?</a:t>
            </a:r>
          </a:p>
          <a:p>
            <a:pPr marL="0" indent="0">
              <a:buNone/>
            </a:pPr>
            <a:r>
              <a:rPr lang="cs-CZ" sz="2800">
                <a:solidFill>
                  <a:schemeClr val="bg2">
                    <a:lumMod val="10000"/>
                  </a:schemeClr>
                </a:solidFill>
              </a:rPr>
              <a:t> </a:t>
            </a:r>
            <a:r>
              <a:rPr lang="cs-CZ" sz="2800" smtClean="0">
                <a:solidFill>
                  <a:schemeClr val="bg2">
                    <a:lumMod val="10000"/>
                  </a:schemeClr>
                </a:solidFill>
              </a:rPr>
              <a:t>8) Worin unterschieden sich die antiken und die  neuzeitli-</a:t>
            </a:r>
          </a:p>
          <a:p>
            <a:pPr marL="0" indent="0">
              <a:buNone/>
            </a:pPr>
            <a:r>
              <a:rPr lang="cs-CZ" sz="2800">
                <a:solidFill>
                  <a:schemeClr val="bg2">
                    <a:lumMod val="10000"/>
                  </a:schemeClr>
                </a:solidFill>
              </a:rPr>
              <a:t> </a:t>
            </a:r>
            <a:r>
              <a:rPr lang="cs-CZ" sz="2800" smtClean="0">
                <a:solidFill>
                  <a:schemeClr val="bg2">
                    <a:lumMod val="10000"/>
                  </a:schemeClr>
                </a:solidFill>
              </a:rPr>
              <a:t>   chen Spiele?</a:t>
            </a:r>
            <a:endParaRPr lang="cs-CZ" sz="2800" dirty="0">
              <a:solidFill>
                <a:schemeClr val="bg2">
                  <a:lumMod val="10000"/>
                </a:schemeClr>
              </a:solidFill>
            </a:endParaRPr>
          </a:p>
        </p:txBody>
      </p:sp>
    </p:spTree>
    <p:extLst>
      <p:ext uri="{BB962C8B-B14F-4D97-AF65-F5344CB8AC3E}">
        <p14:creationId xmlns:p14="http://schemas.microsoft.com/office/powerpoint/2010/main" xmlns="" val="95531837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Nadpis 8"/>
          <p:cNvSpPr>
            <a:spLocks noGrp="1"/>
          </p:cNvSpPr>
          <p:nvPr>
            <p:ph type="title"/>
          </p:nvPr>
        </p:nvSpPr>
        <p:spPr>
          <a:xfrm>
            <a:off x="1331640" y="548680"/>
            <a:ext cx="7239000" cy="936104"/>
          </a:xfrm>
        </p:spPr>
        <p:txBody>
          <a:bodyPr vert="horz" lIns="91440" tIns="45720" rIns="91440" bIns="45720" rtlCol="0">
            <a:normAutofit fontScale="90000"/>
          </a:bodyPr>
          <a:lstStyle/>
          <a:p>
            <a:pPr marL="342900" indent="-342900">
              <a:spcBef>
                <a:spcPct val="20000"/>
              </a:spcBef>
              <a:buFont typeface="Arial" pitchFamily="34" charset="0"/>
              <a:buChar char="»"/>
            </a:pPr>
            <a:r>
              <a:rPr lang="cs-CZ" sz="3200" b="0" smtClean="0">
                <a:solidFill>
                  <a:schemeClr val="bg2">
                    <a:lumMod val="10000"/>
                  </a:schemeClr>
                </a:solidFill>
                <a:effectLst/>
                <a:latin typeface="+mn-lt"/>
                <a:ea typeface="+mn-ea"/>
                <a:cs typeface="+mn-cs"/>
              </a:rPr>
              <a:t>Die Olympischen Sommerspiele 2012</a:t>
            </a:r>
            <a:endParaRPr lang="cs-CZ" sz="3200" b="0">
              <a:solidFill>
                <a:schemeClr val="bg2">
                  <a:lumMod val="10000"/>
                </a:schemeClr>
              </a:solidFill>
              <a:effectLst/>
              <a:latin typeface="+mn-lt"/>
              <a:ea typeface="+mn-ea"/>
              <a:cs typeface="+mn-cs"/>
            </a:endParaRPr>
          </a:p>
        </p:txBody>
      </p:sp>
      <p:sp>
        <p:nvSpPr>
          <p:cNvPr id="3" name="Podnadpis 2"/>
          <p:cNvSpPr>
            <a:spLocks noGrp="1"/>
          </p:cNvSpPr>
          <p:nvPr>
            <p:ph sz="quarter" idx="1"/>
          </p:nvPr>
        </p:nvSpPr>
        <p:spPr>
          <a:xfrm>
            <a:off x="755576" y="1916832"/>
            <a:ext cx="8064896" cy="4176464"/>
          </a:xfrm>
        </p:spPr>
        <p:txBody>
          <a:bodyPr>
            <a:noAutofit/>
          </a:bodyPr>
          <a:lstStyle/>
          <a:p>
            <a:pPr marL="0" indent="0">
              <a:buNone/>
            </a:pPr>
            <a:endParaRPr lang="cs-CZ" sz="2800" smtClean="0">
              <a:solidFill>
                <a:schemeClr val="bg2">
                  <a:lumMod val="10000"/>
                </a:schemeClr>
              </a:solidFill>
            </a:endParaRPr>
          </a:p>
          <a:p>
            <a:pPr marL="0" indent="0">
              <a:buNone/>
            </a:pPr>
            <a:r>
              <a:rPr lang="cs-CZ" sz="2800" smtClean="0">
                <a:solidFill>
                  <a:schemeClr val="bg2">
                    <a:lumMod val="10000"/>
                  </a:schemeClr>
                </a:solidFill>
              </a:rPr>
              <a:t>(offiziel </a:t>
            </a:r>
            <a:r>
              <a:rPr lang="cs-CZ" sz="2800" i="1" smtClean="0">
                <a:solidFill>
                  <a:schemeClr val="bg2">
                    <a:lumMod val="10000"/>
                  </a:schemeClr>
                </a:solidFill>
              </a:rPr>
              <a:t> Spiele der XXX. Olympiade </a:t>
            </a:r>
            <a:r>
              <a:rPr lang="cs-CZ" sz="2800" smtClean="0">
                <a:solidFill>
                  <a:schemeClr val="bg2">
                    <a:lumMod val="10000"/>
                  </a:schemeClr>
                </a:solidFill>
              </a:rPr>
              <a:t>gennant) </a:t>
            </a:r>
          </a:p>
          <a:p>
            <a:pPr marL="0" indent="0">
              <a:buNone/>
            </a:pPr>
            <a:endParaRPr lang="cs-CZ" sz="2800">
              <a:solidFill>
                <a:schemeClr val="bg2">
                  <a:lumMod val="10000"/>
                </a:schemeClr>
              </a:solidFill>
            </a:endParaRPr>
          </a:p>
          <a:p>
            <a:pPr marL="0" indent="0">
              <a:buNone/>
            </a:pPr>
            <a:r>
              <a:rPr lang="cs-CZ" sz="2800" smtClean="0">
                <a:solidFill>
                  <a:schemeClr val="bg2">
                    <a:lumMod val="10000"/>
                  </a:schemeClr>
                </a:solidFill>
              </a:rPr>
              <a:t>wann: </a:t>
            </a:r>
            <a:r>
              <a:rPr lang="cs-CZ" sz="2800" b="1" smtClean="0">
                <a:solidFill>
                  <a:schemeClr val="bg2">
                    <a:lumMod val="10000"/>
                  </a:schemeClr>
                </a:solidFill>
              </a:rPr>
              <a:t> </a:t>
            </a:r>
            <a:r>
              <a:rPr lang="cs-CZ" sz="3200" b="1" smtClean="0">
                <a:solidFill>
                  <a:schemeClr val="bg2">
                    <a:lumMod val="10000"/>
                  </a:schemeClr>
                </a:solidFill>
              </a:rPr>
              <a:t>vom 27. Juli bis 12. August </a:t>
            </a:r>
          </a:p>
          <a:p>
            <a:pPr marL="0" indent="0">
              <a:buNone/>
            </a:pPr>
            <a:r>
              <a:rPr lang="cs-CZ" sz="2800" smtClean="0">
                <a:solidFill>
                  <a:schemeClr val="bg2">
                    <a:lumMod val="10000"/>
                  </a:schemeClr>
                </a:solidFill>
              </a:rPr>
              <a:t>wo:       </a:t>
            </a:r>
            <a:r>
              <a:rPr lang="cs-CZ" sz="3200" b="1" smtClean="0">
                <a:solidFill>
                  <a:schemeClr val="bg2">
                    <a:lumMod val="10000"/>
                  </a:schemeClr>
                </a:solidFill>
              </a:rPr>
              <a:t>in London</a:t>
            </a:r>
          </a:p>
          <a:p>
            <a:pPr marL="0" indent="0">
              <a:buNone/>
            </a:pPr>
            <a:endParaRPr lang="cs-CZ" sz="3200" b="1">
              <a:solidFill>
                <a:schemeClr val="bg2">
                  <a:lumMod val="10000"/>
                </a:schemeClr>
              </a:solidFill>
            </a:endParaRPr>
          </a:p>
          <a:p>
            <a:pPr marL="0" indent="0">
              <a:buNone/>
            </a:pPr>
            <a:endParaRPr lang="cs-CZ" sz="2800">
              <a:solidFill>
                <a:schemeClr val="bg2">
                  <a:lumMod val="10000"/>
                </a:schemeClr>
              </a:solidFill>
            </a:endParaRPr>
          </a:p>
        </p:txBody>
      </p:sp>
    </p:spTree>
    <p:extLst>
      <p:ext uri="{BB962C8B-B14F-4D97-AF65-F5344CB8AC3E}">
        <p14:creationId xmlns:p14="http://schemas.microsoft.com/office/powerpoint/2010/main" xmlns="" val="39349163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Nadpis 8"/>
          <p:cNvSpPr>
            <a:spLocks noGrp="1"/>
          </p:cNvSpPr>
          <p:nvPr>
            <p:ph type="title"/>
          </p:nvPr>
        </p:nvSpPr>
        <p:spPr>
          <a:xfrm>
            <a:off x="1331640" y="548680"/>
            <a:ext cx="7239000" cy="936104"/>
          </a:xfrm>
        </p:spPr>
        <p:txBody>
          <a:bodyPr vert="horz" lIns="91440" tIns="45720" rIns="91440" bIns="45720" rtlCol="0">
            <a:normAutofit/>
          </a:bodyPr>
          <a:lstStyle/>
          <a:p>
            <a:pPr marL="342900" indent="-342900">
              <a:spcBef>
                <a:spcPct val="20000"/>
              </a:spcBef>
              <a:buFont typeface="Arial" pitchFamily="34" charset="0"/>
              <a:buChar char="»"/>
            </a:pPr>
            <a:r>
              <a:rPr lang="cs-CZ" sz="3200" b="0" smtClean="0">
                <a:solidFill>
                  <a:schemeClr val="tx2"/>
                </a:solidFill>
                <a:effectLst/>
                <a:latin typeface="+mn-lt"/>
                <a:ea typeface="+mn-ea"/>
                <a:cs typeface="+mn-cs"/>
              </a:rPr>
              <a:t>Wettkampfprogramm:</a:t>
            </a:r>
            <a:endParaRPr lang="cs-CZ" sz="3200" b="0" dirty="0">
              <a:solidFill>
                <a:schemeClr val="tx2"/>
              </a:solidFill>
              <a:effectLst/>
              <a:latin typeface="+mn-lt"/>
              <a:ea typeface="+mn-ea"/>
              <a:cs typeface="+mn-cs"/>
            </a:endParaRPr>
          </a:p>
        </p:txBody>
      </p:sp>
      <p:sp>
        <p:nvSpPr>
          <p:cNvPr id="3" name="Podnadpis 2"/>
          <p:cNvSpPr>
            <a:spLocks noGrp="1"/>
          </p:cNvSpPr>
          <p:nvPr>
            <p:ph sz="quarter" idx="1"/>
          </p:nvPr>
        </p:nvSpPr>
        <p:spPr>
          <a:xfrm>
            <a:off x="755576" y="1916832"/>
            <a:ext cx="8064896" cy="4176464"/>
          </a:xfrm>
        </p:spPr>
        <p:txBody>
          <a:bodyPr>
            <a:noAutofit/>
          </a:bodyPr>
          <a:lstStyle/>
          <a:p>
            <a:pPr marL="0" indent="0">
              <a:buNone/>
            </a:pPr>
            <a:r>
              <a:rPr lang="cs-CZ" smtClean="0">
                <a:solidFill>
                  <a:schemeClr val="bg2">
                    <a:lumMod val="10000"/>
                  </a:schemeClr>
                </a:solidFill>
              </a:rPr>
              <a:t>Badminton</a:t>
            </a:r>
          </a:p>
          <a:p>
            <a:pPr marL="0" indent="0">
              <a:buNone/>
            </a:pPr>
            <a:r>
              <a:rPr lang="cs-CZ" smtClean="0">
                <a:solidFill>
                  <a:schemeClr val="bg2">
                    <a:lumMod val="10000"/>
                  </a:schemeClr>
                </a:solidFill>
              </a:rPr>
              <a:t>Baskettball</a:t>
            </a:r>
          </a:p>
          <a:p>
            <a:pPr marL="0" indent="0">
              <a:buNone/>
            </a:pPr>
            <a:r>
              <a:rPr lang="cs-CZ" smtClean="0">
                <a:solidFill>
                  <a:schemeClr val="bg2">
                    <a:lumMod val="10000"/>
                  </a:schemeClr>
                </a:solidFill>
              </a:rPr>
              <a:t>Bogenschießen  (lukostřelba)</a:t>
            </a:r>
          </a:p>
          <a:p>
            <a:pPr marL="0" indent="0">
              <a:buNone/>
            </a:pPr>
            <a:r>
              <a:rPr lang="cs-CZ" smtClean="0">
                <a:solidFill>
                  <a:schemeClr val="bg2">
                    <a:lumMod val="10000"/>
                  </a:schemeClr>
                </a:solidFill>
              </a:rPr>
              <a:t>Boxen</a:t>
            </a:r>
          </a:p>
          <a:p>
            <a:pPr marL="0" indent="0">
              <a:buNone/>
            </a:pPr>
            <a:r>
              <a:rPr lang="cs-CZ" smtClean="0">
                <a:solidFill>
                  <a:schemeClr val="bg2">
                    <a:lumMod val="10000"/>
                  </a:schemeClr>
                </a:solidFill>
              </a:rPr>
              <a:t>Fechten</a:t>
            </a:r>
          </a:p>
          <a:p>
            <a:pPr marL="0" indent="0">
              <a:buNone/>
            </a:pPr>
            <a:r>
              <a:rPr lang="cs-CZ" smtClean="0">
                <a:solidFill>
                  <a:schemeClr val="bg2">
                    <a:lumMod val="10000"/>
                  </a:schemeClr>
                </a:solidFill>
              </a:rPr>
              <a:t>Feldhockey</a:t>
            </a:r>
          </a:p>
          <a:p>
            <a:pPr marL="0" indent="0">
              <a:buNone/>
            </a:pPr>
            <a:r>
              <a:rPr lang="cs-CZ" smtClean="0">
                <a:solidFill>
                  <a:schemeClr val="bg2">
                    <a:lumMod val="10000"/>
                  </a:schemeClr>
                </a:solidFill>
              </a:rPr>
              <a:t>Fußball</a:t>
            </a:r>
          </a:p>
          <a:p>
            <a:pPr marL="0" indent="0">
              <a:buNone/>
            </a:pPr>
            <a:r>
              <a:rPr lang="cs-CZ" smtClean="0">
                <a:solidFill>
                  <a:schemeClr val="bg2">
                    <a:lumMod val="10000"/>
                  </a:schemeClr>
                </a:solidFill>
              </a:rPr>
              <a:t>Gewichtheben   (vzpírání)</a:t>
            </a:r>
          </a:p>
          <a:p>
            <a:pPr marL="0" indent="0">
              <a:buNone/>
            </a:pPr>
            <a:r>
              <a:rPr lang="cs-CZ" smtClean="0">
                <a:solidFill>
                  <a:schemeClr val="bg2">
                    <a:lumMod val="10000"/>
                  </a:schemeClr>
                </a:solidFill>
              </a:rPr>
              <a:t>Handball</a:t>
            </a:r>
          </a:p>
        </p:txBody>
      </p:sp>
    </p:spTree>
    <p:extLst>
      <p:ext uri="{BB962C8B-B14F-4D97-AF65-F5344CB8AC3E}">
        <p14:creationId xmlns:p14="http://schemas.microsoft.com/office/powerpoint/2010/main" xmlns="" val="150980116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sz="quarter" idx="4294967295"/>
          </p:nvPr>
        </p:nvSpPr>
        <p:spPr>
          <a:xfrm>
            <a:off x="539552" y="764704"/>
            <a:ext cx="8136904" cy="5255096"/>
          </a:xfrm>
        </p:spPr>
        <p:txBody>
          <a:bodyPr>
            <a:normAutofit fontScale="92500" lnSpcReduction="10000"/>
          </a:bodyPr>
          <a:lstStyle/>
          <a:p>
            <a:pPr marL="0" indent="0">
              <a:buNone/>
            </a:pPr>
            <a:r>
              <a:rPr lang="cs-CZ" smtClean="0"/>
              <a:t>Judo</a:t>
            </a:r>
          </a:p>
          <a:p>
            <a:pPr marL="0" indent="0">
              <a:buNone/>
            </a:pPr>
            <a:r>
              <a:rPr lang="cs-CZ" smtClean="0"/>
              <a:t>Kanusport – Kanurennsport, Kanuslalom</a:t>
            </a:r>
          </a:p>
          <a:p>
            <a:pPr marL="0" indent="0">
              <a:buNone/>
            </a:pPr>
            <a:r>
              <a:rPr lang="cs-CZ" smtClean="0"/>
              <a:t>Leichtathletik</a:t>
            </a:r>
          </a:p>
          <a:p>
            <a:pPr marL="0" indent="0">
              <a:buNone/>
            </a:pPr>
            <a:r>
              <a:rPr lang="cs-CZ" smtClean="0"/>
              <a:t>Moderner Fünfkampf</a:t>
            </a:r>
          </a:p>
          <a:p>
            <a:pPr marL="0" indent="0">
              <a:buNone/>
            </a:pPr>
            <a:r>
              <a:rPr lang="cs-CZ" smtClean="0"/>
              <a:t>Radsport – Bahnradsport, BMX, Cross Country, Straßenrennen</a:t>
            </a:r>
          </a:p>
          <a:p>
            <a:pPr marL="0" indent="0">
              <a:buNone/>
            </a:pPr>
            <a:r>
              <a:rPr lang="cs-CZ" smtClean="0"/>
              <a:t>Reitsport </a:t>
            </a:r>
          </a:p>
          <a:p>
            <a:pPr marL="0" indent="0">
              <a:buNone/>
            </a:pPr>
            <a:r>
              <a:rPr lang="cs-CZ" smtClean="0"/>
              <a:t>Ringen  (zápas) – Freistil und griechisch-römisch</a:t>
            </a:r>
          </a:p>
          <a:p>
            <a:pPr marL="0" indent="0">
              <a:buNone/>
            </a:pPr>
            <a:r>
              <a:rPr lang="cs-CZ" smtClean="0"/>
              <a:t>Rudern</a:t>
            </a:r>
          </a:p>
          <a:p>
            <a:pPr marL="0" indent="0">
              <a:buNone/>
            </a:pPr>
            <a:r>
              <a:rPr lang="cs-CZ" smtClean="0"/>
              <a:t>Sportschießen  (sportovní střelba)</a:t>
            </a:r>
          </a:p>
          <a:p>
            <a:pPr marL="0" indent="0">
              <a:buNone/>
            </a:pPr>
            <a:r>
              <a:rPr lang="cs-CZ" smtClean="0"/>
              <a:t>Schwimmsport –  Kunst- und Turmspringen, Synchronschwim-</a:t>
            </a:r>
          </a:p>
          <a:p>
            <a:pPr marL="0" indent="0">
              <a:buNone/>
            </a:pPr>
            <a:r>
              <a:rPr lang="cs-CZ"/>
              <a:t> </a:t>
            </a:r>
            <a:r>
              <a:rPr lang="cs-CZ" smtClean="0"/>
              <a:t>                            men, Wasserball</a:t>
            </a:r>
            <a:endParaRPr lang="cs-CZ" dirty="0"/>
          </a:p>
        </p:txBody>
      </p:sp>
    </p:spTree>
    <p:extLst>
      <p:ext uri="{BB962C8B-B14F-4D97-AF65-F5344CB8AC3E}">
        <p14:creationId xmlns:p14="http://schemas.microsoft.com/office/powerpoint/2010/main" xmlns="" val="150980116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sz="quarter" idx="4294967295"/>
          </p:nvPr>
        </p:nvSpPr>
        <p:spPr>
          <a:xfrm>
            <a:off x="539552" y="764704"/>
            <a:ext cx="8136904" cy="5255096"/>
          </a:xfrm>
        </p:spPr>
        <p:txBody>
          <a:bodyPr/>
          <a:lstStyle/>
          <a:p>
            <a:pPr marL="0" indent="0">
              <a:buNone/>
            </a:pPr>
            <a:r>
              <a:rPr lang="cs-CZ" smtClean="0"/>
              <a:t>Segeln</a:t>
            </a:r>
          </a:p>
          <a:p>
            <a:pPr marL="0" indent="0">
              <a:buNone/>
            </a:pPr>
            <a:r>
              <a:rPr lang="cs-CZ" smtClean="0"/>
              <a:t>Taekwondo</a:t>
            </a:r>
          </a:p>
          <a:p>
            <a:pPr marL="0" indent="0">
              <a:buNone/>
            </a:pPr>
            <a:r>
              <a:rPr lang="cs-CZ" smtClean="0"/>
              <a:t>Tennis</a:t>
            </a:r>
          </a:p>
          <a:p>
            <a:pPr marL="0" indent="0">
              <a:buNone/>
            </a:pPr>
            <a:r>
              <a:rPr lang="cs-CZ" smtClean="0"/>
              <a:t>Tischtennis</a:t>
            </a:r>
          </a:p>
          <a:p>
            <a:pPr marL="0" indent="0">
              <a:buNone/>
            </a:pPr>
            <a:r>
              <a:rPr lang="cs-CZ" smtClean="0"/>
              <a:t>Triathlon</a:t>
            </a:r>
          </a:p>
          <a:p>
            <a:pPr marL="0" indent="0">
              <a:buNone/>
            </a:pPr>
            <a:r>
              <a:rPr lang="cs-CZ" smtClean="0"/>
              <a:t>Turnen – Gerätturnen, Rhythmische Sportgymnastik, Trampolin-</a:t>
            </a:r>
          </a:p>
          <a:p>
            <a:pPr marL="0" indent="0">
              <a:buNone/>
            </a:pPr>
            <a:r>
              <a:rPr lang="cs-CZ"/>
              <a:t> </a:t>
            </a:r>
            <a:r>
              <a:rPr lang="cs-CZ" smtClean="0"/>
              <a:t>               turnen</a:t>
            </a:r>
          </a:p>
          <a:p>
            <a:pPr marL="0" indent="0">
              <a:buNone/>
            </a:pPr>
            <a:r>
              <a:rPr lang="cs-CZ" smtClean="0"/>
              <a:t>Volleyball – Beachvolleyball</a:t>
            </a:r>
          </a:p>
          <a:p>
            <a:pPr marL="0" indent="0">
              <a:buNone/>
            </a:pPr>
            <a:r>
              <a:rPr lang="cs-CZ" smtClean="0"/>
              <a:t>Yachting</a:t>
            </a:r>
            <a:endParaRPr lang="cs-CZ" dirty="0"/>
          </a:p>
        </p:txBody>
      </p:sp>
    </p:spTree>
    <p:extLst>
      <p:ext uri="{BB962C8B-B14F-4D97-AF65-F5344CB8AC3E}">
        <p14:creationId xmlns:p14="http://schemas.microsoft.com/office/powerpoint/2010/main" xmlns="" val="831983208"/>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sz="quarter" idx="4294967295"/>
          </p:nvPr>
        </p:nvSpPr>
        <p:spPr>
          <a:xfrm>
            <a:off x="539552" y="836712"/>
            <a:ext cx="8136904" cy="5255096"/>
          </a:xfrm>
        </p:spPr>
        <p:txBody>
          <a:bodyPr>
            <a:normAutofit/>
          </a:bodyPr>
          <a:lstStyle/>
          <a:p>
            <a:pPr marL="0" indent="0">
              <a:buNone/>
            </a:pPr>
            <a:endParaRPr lang="cs-CZ" sz="2400" i="1" smtClean="0"/>
          </a:p>
          <a:p>
            <a:pPr marL="0" indent="0">
              <a:buNone/>
            </a:pPr>
            <a:r>
              <a:rPr lang="cs-CZ" sz="2400" i="1"/>
              <a:t> </a:t>
            </a:r>
            <a:r>
              <a:rPr lang="cs-CZ" sz="2400" i="1" smtClean="0"/>
              <a:t>   Použité zdroje:</a:t>
            </a:r>
          </a:p>
          <a:p>
            <a:pPr marL="0" indent="0">
              <a:buNone/>
            </a:pPr>
            <a:r>
              <a:rPr lang="cs-CZ" sz="2400" smtClean="0"/>
              <a:t>Podhorná Lenka:  Němčina přehledně</a:t>
            </a:r>
          </a:p>
          <a:p>
            <a:pPr marL="0" indent="0">
              <a:buNone/>
            </a:pPr>
            <a:r>
              <a:rPr lang="cs-CZ" sz="2400" smtClean="0"/>
              <a:t>Olomouc, 2004, Rubico, ISBN: 80-7346-030-0</a:t>
            </a:r>
          </a:p>
          <a:p>
            <a:pPr marL="0" indent="0">
              <a:buNone/>
            </a:pPr>
            <a:endParaRPr lang="cs-CZ" sz="2400"/>
          </a:p>
          <a:p>
            <a:pPr marL="0" indent="0">
              <a:buNone/>
            </a:pPr>
            <a:r>
              <a:rPr lang="cs-CZ" sz="2400" smtClean="0"/>
              <a:t>Dostupný </a:t>
            </a:r>
            <a:r>
              <a:rPr lang="cs-CZ" sz="2400"/>
              <a:t>pod licencí Creative Commons na WWW: </a:t>
            </a:r>
            <a:r>
              <a:rPr lang="cs-CZ" sz="2400" smtClean="0"/>
              <a:t>&lt;</a:t>
            </a:r>
            <a:r>
              <a:rPr lang="cs-CZ" sz="2400"/>
              <a:t>http://</a:t>
            </a:r>
            <a:r>
              <a:rPr lang="cs-CZ" sz="2400" smtClean="0"/>
              <a:t>cs.wikipedia.org/wiki/Soubor:Olympic_rings_with_white_rims.svg&gt; </a:t>
            </a:r>
            <a:endParaRPr lang="cs-CZ" sz="2400"/>
          </a:p>
          <a:p>
            <a:pPr marL="0" indent="0">
              <a:buNone/>
            </a:pPr>
            <a:endParaRPr lang="cs-CZ" sz="2400" smtClean="0"/>
          </a:p>
        </p:txBody>
      </p:sp>
    </p:spTree>
    <p:extLst>
      <p:ext uri="{BB962C8B-B14F-4D97-AF65-F5344CB8AC3E}">
        <p14:creationId xmlns:p14="http://schemas.microsoft.com/office/powerpoint/2010/main" xmlns="" val="2952177035"/>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Jmění">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1093</TotalTime>
  <Words>534</Words>
  <Application>Microsoft Office PowerPoint</Application>
  <PresentationFormat>Předvádění na obrazovce (4:3)</PresentationFormat>
  <Paragraphs>83</Paragraphs>
  <Slides>11</Slides>
  <Notes>1</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Jmění</vt:lpstr>
      <vt:lpstr>Snímek 1</vt:lpstr>
      <vt:lpstr>Snímek 2</vt:lpstr>
      <vt:lpstr>Snímek 3</vt:lpstr>
      <vt:lpstr>Geschichte:</vt:lpstr>
      <vt:lpstr>Snímek 5</vt:lpstr>
      <vt:lpstr>Fragen zum Text: </vt:lpstr>
      <vt:lpstr>Die Olympischen Sommerspiele 2012</vt:lpstr>
      <vt:lpstr>Wettkampfprogramm:</vt:lpstr>
      <vt:lpstr>Snímek 9</vt:lpstr>
      <vt:lpstr>Snímek 10</vt:lpstr>
      <vt:lpstr>Snímek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salovar</dc:creator>
  <cp:lastModifiedBy>ucitel</cp:lastModifiedBy>
  <cp:revision>115</cp:revision>
  <dcterms:created xsi:type="dcterms:W3CDTF">2012-10-28T12:20:09Z</dcterms:created>
  <dcterms:modified xsi:type="dcterms:W3CDTF">2013-06-10T05:48:54Z</dcterms:modified>
</cp:coreProperties>
</file>