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8"/>
  </p:notesMasterIdLst>
  <p:handoutMasterIdLst>
    <p:handoutMasterId r:id="rId19"/>
  </p:handoutMasterIdLst>
  <p:sldIdLst>
    <p:sldId id="257" r:id="rId2"/>
    <p:sldId id="258" r:id="rId3"/>
    <p:sldId id="259" r:id="rId4"/>
    <p:sldId id="284" r:id="rId5"/>
    <p:sldId id="291" r:id="rId6"/>
    <p:sldId id="292" r:id="rId7"/>
    <p:sldId id="293" r:id="rId8"/>
    <p:sldId id="294" r:id="rId9"/>
    <p:sldId id="289" r:id="rId10"/>
    <p:sldId id="295" r:id="rId11"/>
    <p:sldId id="296" r:id="rId12"/>
    <p:sldId id="297" r:id="rId13"/>
    <p:sldId id="298" r:id="rId14"/>
    <p:sldId id="299" r:id="rId15"/>
    <p:sldId id="290" r:id="rId16"/>
    <p:sldId id="30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73890" autoAdjust="0"/>
  </p:normalViewPr>
  <p:slideViewPr>
    <p:cSldViewPr>
      <p:cViewPr varScale="1">
        <p:scale>
          <a:sx n="80" d="100"/>
          <a:sy n="80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066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</a:t>
            </a:r>
            <a:r>
              <a:rPr lang="cs-CZ"/>
              <a:t>X</a:t>
            </a:r>
            <a:r>
              <a:rPr lang="cs-CZ" smtClean="0"/>
              <a:t> _2_02_Schulsachen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02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5788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se seznámí s názvy některých předmětů, které používají při výuce 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Po procvičení používají správné tvary těchto podstatných jmen v jednotném i množném čísle</a:t>
            </a:r>
          </a:p>
          <a:p>
            <a:r>
              <a:rPr lang="cs-CZ" smtClean="0"/>
              <a:t> Druh učebního materiálu: prezentace  </a:t>
            </a:r>
          </a:p>
          <a:p>
            <a:r>
              <a:rPr lang="cs-CZ" smtClean="0"/>
              <a:t>Typická věková skupina: 13 – 15 let</a:t>
            </a:r>
          </a:p>
          <a:p>
            <a:r>
              <a:rPr lang="cs-CZ" smtClean="0"/>
              <a:t>Klíčová </a:t>
            </a:r>
            <a:r>
              <a:rPr lang="cs-CZ" dirty="0" smtClean="0"/>
              <a:t>slova</a:t>
            </a:r>
            <a:r>
              <a:rPr lang="cs-CZ" smtClean="0"/>
              <a:t>: das Heft – die Hefte,...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xmlns="" val="1729145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se seznámí s názvy některých předmětů, které používají při vyučování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Rozlišují tvary podstatných jmen v čísle jednotném a množném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Uvědomují si, že v množném čísle mají podstatná jména všech rodů stejný člen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Po procvičení je dokáží správně použít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13525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das Heft                            die Hefte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C:\Users\salovar\Desktop\obrazky\sešit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2060848"/>
            <a:ext cx="2952328" cy="331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alovar\Desktop\obrazky\seši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44824"/>
            <a:ext cx="4608512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6553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der Bleistift                    die Bleistifte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alovar\Desktop\obrazky\tužka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3096344" cy="38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alovar\Desktop\obrazky\tuž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0848"/>
            <a:ext cx="3096344" cy="374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4601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der Block                      die Blöcke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alovar\Desktop\obrazky\blok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9" y="2276871"/>
            <a:ext cx="3672408" cy="360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obrazky\blok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48880"/>
            <a:ext cx="331236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7206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der Radiergummi          die Radiergummis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salovar\Desktop\obrazky\guma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5" y="2543175"/>
            <a:ext cx="3168351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alovar\Desktop\obrazky\gum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04864"/>
            <a:ext cx="3672408" cy="293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87193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der Kugelschreiber       die Kugelschreiber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salovar\Desktop\obrazky\gum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945156" y="2204864"/>
            <a:ext cx="283027" cy="293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alovar\Desktop\obrazky\propis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893731">
            <a:off x="1325733" y="2753482"/>
            <a:ext cx="2881592" cy="261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alovar\Desktop\obrazky\propisk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6525" y="1782914"/>
            <a:ext cx="4091939" cy="229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alovar\Desktop\obrazky\propisky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6525" y="3955774"/>
            <a:ext cx="4091939" cy="249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55358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der Pinsel                         die Pinsel</a:t>
            </a:r>
            <a:endParaRPr lang="cs-CZ" sz="3200" b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6147" name="Picture 3" descr="C:\Users\salovar\Desktop\obrazky\štětce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48880"/>
            <a:ext cx="4032448" cy="346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salovar\Desktop\obrazky\stete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48880"/>
            <a:ext cx="2730219" cy="346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6553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das Mäppchen             die Mäppchen</a:t>
            </a:r>
            <a:endParaRPr lang="cs-CZ" sz="3200" dirty="0"/>
          </a:p>
        </p:txBody>
      </p:sp>
      <p:pic>
        <p:nvPicPr>
          <p:cNvPr id="7170" name="Picture 2" descr="C:\Users\salovar\Desktop\obrazky\penál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683568" y="2204864"/>
            <a:ext cx="3528392" cy="3416323"/>
          </a:xfrm>
        </p:spPr>
      </p:pic>
      <p:pic>
        <p:nvPicPr>
          <p:cNvPr id="7171" name="Picture 3" descr="C:\Users\salovar\Desktop\obrazky\penál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52485">
            <a:off x="5220822" y="2602073"/>
            <a:ext cx="3194171" cy="317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3678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der Filzstift                  die Filzstifte</a:t>
            </a:r>
            <a:endParaRPr lang="cs-CZ" sz="3200" dirty="0"/>
          </a:p>
        </p:txBody>
      </p:sp>
      <p:pic>
        <p:nvPicPr>
          <p:cNvPr id="8194" name="Picture 2" descr="C:\Users\salovar\Desktop\obrazky\fix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0808"/>
            <a:ext cx="2736304" cy="431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alovar\Desktop\obrazky\fix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0130" y="1700808"/>
            <a:ext cx="3744416" cy="444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7559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der Zirkel                     die Zirkel</a:t>
            </a:r>
            <a:endParaRPr lang="cs-CZ" sz="3200" dirty="0"/>
          </a:p>
        </p:txBody>
      </p:sp>
      <p:pic>
        <p:nvPicPr>
          <p:cNvPr id="9218" name="Picture 2" descr="C:\Users\salovar\Desktop\obrazky\kružítko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6"/>
            <a:ext cx="2880320" cy="302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alovar\Desktop\obrazky\kružít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04865"/>
            <a:ext cx="409803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36499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der Malkasten              die Malkästen</a:t>
            </a:r>
            <a:endParaRPr lang="cs-CZ" sz="3200" dirty="0"/>
          </a:p>
        </p:txBody>
      </p:sp>
      <p:pic>
        <p:nvPicPr>
          <p:cNvPr id="10242" name="Picture 2" descr="C:\Users\salovar\Desktop\obrazky\vodovky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759014">
            <a:off x="530725" y="2656456"/>
            <a:ext cx="4050921" cy="2699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alovar\Desktop\obrazky\vodovky dvoj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92896"/>
            <a:ext cx="424847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3381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tx1"/>
                </a:solidFill>
              </a:rPr>
              <a:t>das Buch                       die Bücher</a:t>
            </a:r>
            <a:endParaRPr lang="cs-CZ" sz="3200" dirty="0"/>
          </a:p>
        </p:txBody>
      </p:sp>
      <p:pic>
        <p:nvPicPr>
          <p:cNvPr id="11266" name="Picture 2" descr="C:\Users\salovar\Desktop\obrazky\kníha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360040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salovar\Desktop\obrazky\knih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7291" y="2204864"/>
            <a:ext cx="302433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1361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43204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Použité zdroje:</a:t>
            </a:r>
            <a:endParaRPr lang="cs-CZ" sz="12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683568" y="1196752"/>
            <a:ext cx="77724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000" i="1" dirty="0"/>
          </a:p>
          <a:p>
            <a:pPr marL="0" indent="0">
              <a:buNone/>
            </a:pPr>
            <a:r>
              <a:rPr lang="cs-CZ" sz="1000" dirty="0" smtClean="0"/>
              <a:t>Dostupný </a:t>
            </a:r>
            <a:r>
              <a:rPr lang="cs-CZ" sz="1000" dirty="0"/>
              <a:t>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</a:t>
            </a:r>
            <a:r>
              <a:rPr lang="cs-CZ" sz="1000" dirty="0" smtClean="0"/>
              <a:t>: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pl-PL" sz="1000" dirty="0"/>
              <a:t>http://www.ivj.cz/pic_zbozi/21803000.jpg sešity</a:t>
            </a:r>
          </a:p>
          <a:p>
            <a:pPr marL="0" indent="0">
              <a:buNone/>
            </a:pPr>
            <a:r>
              <a:rPr lang="pl-PL" sz="1000" dirty="0"/>
              <a:t>http://www.skolni-potreby.eu/media/catalog/product/cache/1/image/5e06319eda06f020e43594a9c230972d/1/1/110280_3.jpg sešit</a:t>
            </a:r>
          </a:p>
          <a:p>
            <a:pPr marL="0" indent="0">
              <a:buNone/>
            </a:pPr>
            <a:r>
              <a:rPr lang="pl-PL" sz="1000" dirty="0"/>
              <a:t>http://www.krasa.cz/photos/k/v/AR/stetec-na-mineralni-korektor-mineral-concealer-brush.jpg štětec</a:t>
            </a:r>
          </a:p>
          <a:p>
            <a:pPr marL="0" indent="0">
              <a:buNone/>
            </a:pPr>
            <a:r>
              <a:rPr lang="pl-PL" sz="1000" dirty="0"/>
              <a:t>http://1.bp.blogspot.com/-p9MXTOrJX4U/T_TafQwXcOI/AAAAAAAAAS4/fNIWDIxhwFY/s320/pinceis+akakia+070.JPG štětce</a:t>
            </a:r>
          </a:p>
          <a:p>
            <a:pPr marL="0" indent="0">
              <a:buNone/>
            </a:pPr>
            <a:r>
              <a:rPr lang="pl-PL" sz="1000" dirty="0"/>
              <a:t>http://nd03.jxs.cz/259/088/f3891e6792_54525928_o2.jpg tužka</a:t>
            </a:r>
          </a:p>
          <a:p>
            <a:pPr marL="0" indent="0">
              <a:buNone/>
            </a:pPr>
            <a:r>
              <a:rPr lang="pl-PL" sz="1000" dirty="0"/>
              <a:t>http://www.krasa.cz/photos/k/v/DK/oboustranna-tuzka-na-oci-color-trend-1-98-g.jpg tužky</a:t>
            </a:r>
          </a:p>
          <a:p>
            <a:pPr marL="0" indent="0">
              <a:buNone/>
            </a:pPr>
            <a:r>
              <a:rPr lang="pl-PL" sz="1000" dirty="0"/>
              <a:t>http://data.prochytrehlavicky.quonia.cz/Psaci_a_kreslici_potreby/anilinky_velke.jpg.jpg dvoje vodovky</a:t>
            </a:r>
          </a:p>
          <a:p>
            <a:pPr marL="0" indent="0">
              <a:buNone/>
            </a:pPr>
            <a:r>
              <a:rPr lang="pl-PL" sz="1000" dirty="0"/>
              <a:t>http://data.prochytrehlavicky.quonia.cz/Psaci_a_kreslici_potreby/vodovky_12.jpg vodovky</a:t>
            </a:r>
          </a:p>
          <a:p>
            <a:pPr marL="0" indent="0">
              <a:buNone/>
            </a:pPr>
            <a:r>
              <a:rPr lang="pl-PL" sz="1000" dirty="0"/>
              <a:t>http://www.obchodhracek.cz/shop/pictures/MH13044.jpg penály</a:t>
            </a:r>
          </a:p>
          <a:p>
            <a:pPr marL="0" indent="0">
              <a:buNone/>
            </a:pPr>
            <a:r>
              <a:rPr lang="pl-PL" sz="1000" dirty="0"/>
              <a:t>http://upload.wikimedia.org/wikipedia/commons/thumb/0/07/Skolni_penal.jpg/220px-Skolni_penal.jpg</a:t>
            </a:r>
          </a:p>
          <a:p>
            <a:pPr marL="0" indent="0">
              <a:buNone/>
            </a:pPr>
            <a:r>
              <a:rPr lang="pl-PL" sz="1000" dirty="0"/>
              <a:t>http://www.skolnibrasnicka.cz/img/p/199-310-large.jpg kniha</a:t>
            </a:r>
          </a:p>
          <a:p>
            <a:pPr marL="0" indent="0">
              <a:buNone/>
            </a:pPr>
            <a:r>
              <a:rPr lang="pl-PL" sz="1000" dirty="0"/>
              <a:t>http://www.levne-vyprodej.cz/wp-content/uploads/2010/03/1184809_79081312.jpg </a:t>
            </a:r>
            <a:r>
              <a:rPr lang="pl-PL" sz="1000" dirty="0" smtClean="0"/>
              <a:t>knihy</a:t>
            </a:r>
          </a:p>
          <a:p>
            <a:pPr marL="0" indent="0">
              <a:buNone/>
            </a:pPr>
            <a:endParaRPr lang="pl-PL" sz="1400" dirty="0"/>
          </a:p>
        </p:txBody>
      </p:sp>
    </p:spTree>
    <p:extLst>
      <p:ext uri="{BB962C8B-B14F-4D97-AF65-F5344CB8AC3E}">
        <p14:creationId xmlns:p14="http://schemas.microsoft.com/office/powerpoint/2010/main" xmlns="" val="1509801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432048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Použité zdroje:</a:t>
            </a:r>
            <a:endParaRPr lang="cs-CZ" sz="12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683568" y="1196752"/>
            <a:ext cx="77724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/>
              <a:t>http://www.eshop.mitap.cz/608-664-large/propiska-gelova-pilot-g2-cervena.jpg propisky</a:t>
            </a:r>
          </a:p>
          <a:p>
            <a:pPr marL="0" indent="0">
              <a:buNone/>
            </a:pPr>
            <a:r>
              <a:rPr lang="en-US" sz="1400"/>
              <a:t>http://www.mpm-quality.cz/3D-Reklama/files/Image/sluzby/propiska2.jpg propiska</a:t>
            </a:r>
          </a:p>
          <a:p>
            <a:pPr marL="0" indent="0">
              <a:buNone/>
            </a:pPr>
            <a:r>
              <a:rPr lang="en-US" sz="1400"/>
              <a:t>http://www.enjoyprodejna.cz/upload/images/zbozi/3308_ANX-00003_logo_440x307.jpg bloky</a:t>
            </a:r>
          </a:p>
          <a:p>
            <a:pPr marL="0" indent="0">
              <a:buNone/>
            </a:pPr>
            <a:r>
              <a:rPr lang="en-US" sz="1400"/>
              <a:t>http://www.bobo.cz/img/storage/storage-blok2.jpg blok</a:t>
            </a:r>
          </a:p>
          <a:p>
            <a:pPr marL="0" indent="0">
              <a:buNone/>
            </a:pPr>
            <a:r>
              <a:rPr lang="en-US" sz="1400"/>
              <a:t>http://activacek.cz/public/images/855/60855/0043_9010010_maly.jpg guma</a:t>
            </a:r>
          </a:p>
          <a:p>
            <a:pPr marL="0" indent="0">
              <a:buNone/>
            </a:pPr>
            <a:r>
              <a:rPr lang="en-US" sz="1400"/>
              <a:t>http://blog.idnes.cz/blog/5634/323974/mladi0039.jpg gumy</a:t>
            </a:r>
          </a:p>
          <a:p>
            <a:pPr marL="0" indent="0">
              <a:buNone/>
            </a:pPr>
            <a:r>
              <a:rPr lang="en-US" sz="1400"/>
              <a:t>http://www.papirnictvipavlik.cz/galerie/1_4787/kruzitko-maped-study-9119450-original.jpg kružítka</a:t>
            </a:r>
          </a:p>
          <a:p>
            <a:pPr marL="0" indent="0">
              <a:buNone/>
            </a:pPr>
            <a:r>
              <a:rPr lang="en-US" sz="1400"/>
              <a:t>http://www.google.cz/search?hl=cs&amp;site=imghp&amp;tbm=isch&amp;source2526product_id%253D54%3B429%3B500 kružítko</a:t>
            </a:r>
          </a:p>
          <a:p>
            <a:pPr marL="0" indent="0">
              <a:buNone/>
            </a:pPr>
            <a:r>
              <a:rPr lang="en-US" sz="1400"/>
              <a:t>http://activacek.cz/public/images/9928/69928/0081_4053200_velky_02.jpg fix</a:t>
            </a:r>
          </a:p>
          <a:p>
            <a:pPr marL="0" indent="0">
              <a:buNone/>
            </a:pPr>
            <a:r>
              <a:rPr lang="en-US" sz="1400"/>
              <a:t>http://activacek.cz/public/images/9/70009/0081_9846020_velky_03.jpg </a:t>
            </a:r>
            <a:r>
              <a:rPr lang="en-US" sz="1200" i="1" smtClean="0"/>
              <a:t>fixy</a:t>
            </a:r>
            <a:endParaRPr lang="cs-CZ" sz="1200" i="1" smtClean="0"/>
          </a:p>
          <a:p>
            <a:pPr marL="0" indent="0">
              <a:buNone/>
            </a:pPr>
            <a:endParaRPr lang="cs-CZ" sz="1200" i="1"/>
          </a:p>
          <a:p>
            <a:pPr marL="0" indent="0">
              <a:buNone/>
            </a:pPr>
            <a:endParaRPr lang="cs-CZ" sz="1200" i="1" smtClean="0"/>
          </a:p>
          <a:p>
            <a:pPr marL="0" indent="0">
              <a:buNone/>
            </a:pPr>
            <a:endParaRPr lang="cs-CZ" sz="1200" i="1"/>
          </a:p>
        </p:txBody>
      </p:sp>
    </p:spTree>
    <p:extLst>
      <p:ext uri="{BB962C8B-B14F-4D97-AF65-F5344CB8AC3E}">
        <p14:creationId xmlns:p14="http://schemas.microsoft.com/office/powerpoint/2010/main" xmlns="" val="1143548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986</TotalTime>
  <Words>316</Words>
  <Application>Microsoft Office PowerPoint</Application>
  <PresentationFormat>Předvádění na obrazovce (4:3)</PresentationFormat>
  <Paragraphs>64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Snímek 1</vt:lpstr>
      <vt:lpstr>Snímek 2</vt:lpstr>
      <vt:lpstr>Snímek 3</vt:lpstr>
      <vt:lpstr>das Heft                            die Hefte</vt:lpstr>
      <vt:lpstr>der Bleistift                    die Bleistifte</vt:lpstr>
      <vt:lpstr>der Block                      die Blöcke</vt:lpstr>
      <vt:lpstr>der Radiergummi          die Radiergummis</vt:lpstr>
      <vt:lpstr>der Kugelschreiber       die Kugelschreiber</vt:lpstr>
      <vt:lpstr>der Pinsel                         die Pinsel</vt:lpstr>
      <vt:lpstr>das Mäppchen             die Mäppchen</vt:lpstr>
      <vt:lpstr>der Filzstift                  die Filzstifte</vt:lpstr>
      <vt:lpstr>der Zirkel                     die Zirkel</vt:lpstr>
      <vt:lpstr>der Malkasten              die Malkästen</vt:lpstr>
      <vt:lpstr>das Buch                       die Bücher</vt:lpstr>
      <vt:lpstr> Použité zdroje: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ucitel</cp:lastModifiedBy>
  <cp:revision>106</cp:revision>
  <dcterms:created xsi:type="dcterms:W3CDTF">2012-10-28T12:20:09Z</dcterms:created>
  <dcterms:modified xsi:type="dcterms:W3CDTF">2013-06-11T10:44:56Z</dcterms:modified>
</cp:coreProperties>
</file>