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12"/>
  </p:notesMasterIdLst>
  <p:handoutMasterIdLst>
    <p:handoutMasterId r:id="rId13"/>
  </p:handoutMasterIdLst>
  <p:sldIdLst>
    <p:sldId id="257" r:id="rId2"/>
    <p:sldId id="258" r:id="rId3"/>
    <p:sldId id="259" r:id="rId4"/>
    <p:sldId id="284" r:id="rId5"/>
    <p:sldId id="301" r:id="rId6"/>
    <p:sldId id="302" r:id="rId7"/>
    <p:sldId id="304" r:id="rId8"/>
    <p:sldId id="305" r:id="rId9"/>
    <p:sldId id="303" r:id="rId10"/>
    <p:sldId id="30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73890" autoAdjust="0"/>
  </p:normalViewPr>
  <p:slideViewPr>
    <p:cSldViewPr>
      <p:cViewPr varScale="1">
        <p:scale>
          <a:sx n="80" d="100"/>
          <a:sy n="80" d="100"/>
        </p:scale>
        <p:origin x="-852" y="-90"/>
      </p:cViewPr>
      <p:guideLst>
        <p:guide orient="horz" pos="2160"/>
        <p:guide pos="2880"/>
      </p:guideLst>
    </p:cSldViewPr>
  </p:slideViewPr>
  <p:notesTextViewPr>
    <p:cViewPr>
      <p:scale>
        <a:sx n="1" d="1"/>
        <a:sy n="1" d="1"/>
      </p:scale>
      <p:origin x="0" y="0"/>
    </p:cViewPr>
  </p:notesTextViewPr>
  <p:notesViewPr>
    <p:cSldViewPr>
      <p:cViewPr varScale="1">
        <p:scale>
          <a:sx n="53" d="100"/>
          <a:sy n="53" d="100"/>
        </p:scale>
        <p:origin x="-2868"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88275BD-6694-4376-9EAB-D2B26DD34D48}" type="datetimeFigureOut">
              <a:rPr lang="cs-CZ" smtClean="0"/>
              <a:pPr/>
              <a:t>10.6.2013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0237BFE-7CBD-4EBC-B252-FF96C7BE3018}" type="slidenum">
              <a:rPr lang="cs-CZ" smtClean="0"/>
              <a:pPr/>
              <a:t>‹#›</a:t>
            </a:fld>
            <a:endParaRPr lang="cs-CZ"/>
          </a:p>
        </p:txBody>
      </p:sp>
    </p:spTree>
    <p:extLst>
      <p:ext uri="{BB962C8B-B14F-4D97-AF65-F5344CB8AC3E}">
        <p14:creationId xmlns:p14="http://schemas.microsoft.com/office/powerpoint/2010/main" xmlns="" val="42022680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86F806-18B5-4C33-BC6C-C31AFA4C8AC0}" type="datetimeFigureOut">
              <a:rPr lang="cs-CZ" smtClean="0"/>
              <a:pPr/>
              <a:t>10.6.2013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65BC5F-A73A-4422-8FC9-713438C58E9B}" type="slidenum">
              <a:rPr lang="cs-CZ" smtClean="0"/>
              <a:pPr/>
              <a:t>‹#›</a:t>
            </a:fld>
            <a:endParaRPr lang="cs-CZ"/>
          </a:p>
        </p:txBody>
      </p:sp>
    </p:spTree>
    <p:extLst>
      <p:ext uri="{BB962C8B-B14F-4D97-AF65-F5344CB8AC3E}">
        <p14:creationId xmlns:p14="http://schemas.microsoft.com/office/powerpoint/2010/main" xmlns="" val="3619211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p:txBody>
          <a:bodyPr/>
          <a:lstStyle/>
          <a:p>
            <a:fld id="{7F77ED01-D692-4953-8E28-23B57CDF0743}" type="datetimeFigureOut">
              <a:rPr lang="cs-CZ" smtClean="0"/>
              <a:pPr/>
              <a:t>10.6.2013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A909F938-DA2E-4F2C-8505-64B5328D2608}"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909F938-DA2E-4F2C-8505-64B5328D2608}"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A909F938-DA2E-4F2C-8505-64B5328D2608}"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7F77ED01-D692-4953-8E28-23B57CDF0743}" type="datetimeFigureOut">
              <a:rPr lang="cs-CZ" smtClean="0"/>
              <a:pPr/>
              <a:t>10.6.2013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909F938-DA2E-4F2C-8505-64B5328D2608}"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7" name="Zástupný symbol pro datum 6"/>
          <p:cNvSpPr>
            <a:spLocks noGrp="1"/>
          </p:cNvSpPr>
          <p:nvPr>
            <p:ph type="dt" sz="half" idx="10"/>
          </p:nvPr>
        </p:nvSpPr>
        <p:spPr/>
        <p:txBody>
          <a:bodyPr/>
          <a:lstStyle/>
          <a:p>
            <a:fld id="{7F77ED01-D692-4953-8E28-23B57CDF0743}" type="datetimeFigureOut">
              <a:rPr lang="cs-CZ" smtClean="0"/>
              <a:pPr/>
              <a:t>10.6.2013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909F938-DA2E-4F2C-8505-64B5328D2608}"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7F77ED01-D692-4953-8E28-23B57CDF0743}" type="datetimeFigureOut">
              <a:rPr lang="cs-CZ" smtClean="0"/>
              <a:pPr/>
              <a:t>10.6.2013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F77ED01-D692-4953-8E28-23B57CDF0743}" type="datetimeFigureOut">
              <a:rPr lang="cs-CZ" smtClean="0"/>
              <a:pPr/>
              <a:t>10.6.2013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7F77ED01-D692-4953-8E28-23B57CDF0743}" type="datetimeFigureOut">
              <a:rPr lang="cs-CZ" smtClean="0"/>
              <a:pPr/>
              <a:t>10.6.2013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909F938-DA2E-4F2C-8505-64B5328D2608}"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Kliknutím lze upravit styl.</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7F77ED01-D692-4953-8E28-23B57CDF0743}" type="datetimeFigureOut">
              <a:rPr lang="cs-CZ" smtClean="0"/>
              <a:pPr/>
              <a:t>10.6.2013</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A909F938-DA2E-4F2C-8505-64B5328D2608}"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Kliknutím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7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7F77ED01-D692-4953-8E28-23B57CDF0743}" type="datetimeFigureOut">
              <a:rPr lang="cs-CZ" smtClean="0"/>
              <a:pPr/>
              <a:t>10.6.2013</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909F938-DA2E-4F2C-8505-64B5328D260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extLst>
              <p:ext uri="{D42A27DB-BD31-4B8C-83A1-F6EECF244321}">
                <p14:modId xmlns:p14="http://schemas.microsoft.com/office/powerpoint/2010/main" xmlns="" val="3373872060"/>
              </p:ext>
            </p:extLst>
          </p:nvPr>
        </p:nvGraphicFramePr>
        <p:xfrm>
          <a:off x="1547664" y="1916833"/>
          <a:ext cx="6264696" cy="2350405"/>
        </p:xfrm>
        <a:graphic>
          <a:graphicData uri="http://schemas.openxmlformats.org/drawingml/2006/table">
            <a:tbl>
              <a:tblPr/>
              <a:tblGrid>
                <a:gridCol w="2006236"/>
                <a:gridCol w="4258460"/>
              </a:tblGrid>
              <a:tr h="821325">
                <a:tc>
                  <a:txBody>
                    <a:bodyPr/>
                    <a:lstStyle/>
                    <a:p>
                      <a:pPr algn="l">
                        <a:lnSpc>
                          <a:spcPct val="115000"/>
                        </a:lnSpc>
                        <a:spcAft>
                          <a:spcPts val="1000"/>
                        </a:spcAft>
                      </a:pPr>
                      <a:r>
                        <a:rPr lang="cs-CZ" sz="2000" b="1">
                          <a:solidFill>
                            <a:srgbClr val="000000"/>
                          </a:solidFill>
                          <a:latin typeface="Calibri"/>
                          <a:ea typeface="Calibri"/>
                          <a:cs typeface="Times New Roman"/>
                        </a:rPr>
                        <a:t>Název školy</a:t>
                      </a:r>
                      <a:endParaRPr lang="cs-CZ" sz="2000" b="1">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ZÁKLADNÍ ŠKOLA, JIČÍN, HUSOVA 170</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62850">
                <a:tc>
                  <a:txBody>
                    <a:bodyPr/>
                    <a:lstStyle/>
                    <a:p>
                      <a:pPr algn="l">
                        <a:lnSpc>
                          <a:spcPct val="115000"/>
                        </a:lnSpc>
                        <a:spcAft>
                          <a:spcPts val="1000"/>
                        </a:spcAft>
                      </a:pPr>
                      <a:r>
                        <a:rPr lang="cs-CZ" sz="2000" b="1">
                          <a:solidFill>
                            <a:srgbClr val="000000"/>
                          </a:solidFill>
                          <a:latin typeface="Calibri"/>
                          <a:ea typeface="Calibri"/>
                          <a:cs typeface="Times New Roman"/>
                        </a:rPr>
                        <a:t>Číslo projektu</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endParaRPr lang="cs-CZ" sz="2000" b="1" smtClean="0">
                        <a:solidFill>
                          <a:srgbClr val="000000"/>
                        </a:solidFill>
                        <a:latin typeface="Calibri"/>
                        <a:ea typeface="Calibri"/>
                        <a:cs typeface="Times New Roman"/>
                      </a:endParaRPr>
                    </a:p>
                    <a:p>
                      <a:pPr algn="l">
                        <a:lnSpc>
                          <a:spcPct val="115000"/>
                        </a:lnSpc>
                        <a:spcAft>
                          <a:spcPts val="1000"/>
                        </a:spcAft>
                      </a:pPr>
                      <a:r>
                        <a:rPr lang="cs-CZ" sz="2000" b="1" smtClean="0">
                          <a:solidFill>
                            <a:srgbClr val="000000"/>
                          </a:solidFill>
                          <a:latin typeface="Calibri"/>
                          <a:ea typeface="Calibri"/>
                          <a:cs typeface="Times New Roman"/>
                        </a:rPr>
                        <a:t>CZ.1.07/1.4.00/21.2862</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a:solidFill>
                            <a:srgbClr val="000000"/>
                          </a:solidFill>
                          <a:latin typeface="Calibri"/>
                          <a:ea typeface="Calibri"/>
                          <a:cs typeface="Times New Roman"/>
                        </a:rPr>
                        <a:t>Číslo a název klíčové aktivity</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3.2 Inovace a zkvalitnění výuky prostřednictvím ICT</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6" name="Picture 2"/>
          <p:cNvPicPr>
            <a:picLocks noChangeAspect="1" noChangeArrowheads="1"/>
          </p:cNvPicPr>
          <p:nvPr/>
        </p:nvPicPr>
        <p:blipFill>
          <a:blip r:embed="rId2" cstate="print"/>
          <a:srcRect/>
          <a:stretch>
            <a:fillRect/>
          </a:stretch>
        </p:blipFill>
        <p:spPr bwMode="auto">
          <a:xfrm>
            <a:off x="2627784" y="548680"/>
            <a:ext cx="3767138" cy="1328738"/>
          </a:xfrm>
          <a:prstGeom prst="rect">
            <a:avLst/>
          </a:prstGeom>
          <a:solidFill>
            <a:srgbClr val="FFFFFF"/>
          </a:solidFill>
          <a:ln w="9525">
            <a:noFill/>
            <a:miter lim="800000"/>
            <a:headEnd/>
            <a:tailEnd/>
          </a:ln>
        </p:spPr>
      </p:pic>
      <p:sp>
        <p:nvSpPr>
          <p:cNvPr id="7" name="TextovéPole 6"/>
          <p:cNvSpPr txBox="1"/>
          <p:nvPr/>
        </p:nvSpPr>
        <p:spPr>
          <a:xfrm>
            <a:off x="1187624" y="4509120"/>
            <a:ext cx="7416824" cy="1323439"/>
          </a:xfrm>
          <a:prstGeom prst="rect">
            <a:avLst/>
          </a:prstGeom>
          <a:noFill/>
        </p:spPr>
        <p:txBody>
          <a:bodyPr wrap="square" rtlCol="0">
            <a:spAutoFit/>
          </a:bodyPr>
          <a:lstStyle/>
          <a:p>
            <a:r>
              <a:rPr lang="cs-CZ" sz="1600" b="1" dirty="0" smtClean="0"/>
              <a:t>    Název DUM:  </a:t>
            </a:r>
            <a:r>
              <a:rPr lang="cs-CZ" sz="1600" dirty="0" smtClean="0"/>
              <a:t>VY_32_INOVACE_ </a:t>
            </a:r>
            <a:r>
              <a:rPr lang="cs-CZ" sz="1600" dirty="0"/>
              <a:t>X</a:t>
            </a:r>
            <a:r>
              <a:rPr lang="cs-CZ" sz="1600" dirty="0" smtClean="0"/>
              <a:t> _2_03_</a:t>
            </a:r>
            <a:r>
              <a:rPr lang="cs-CZ" sz="1600" dirty="0" err="1" smtClean="0"/>
              <a:t>Freizeit</a:t>
            </a:r>
            <a:r>
              <a:rPr lang="cs-CZ" sz="1600" dirty="0" smtClean="0"/>
              <a:t>, </a:t>
            </a:r>
            <a:r>
              <a:rPr lang="cs-CZ" sz="1600" dirty="0" err="1" smtClean="0"/>
              <a:t>Hobbys</a:t>
            </a:r>
            <a:endParaRPr lang="cs-CZ" sz="1600" dirty="0" smtClean="0"/>
          </a:p>
          <a:p>
            <a:endParaRPr lang="cs-CZ" sz="1600" b="1" dirty="0"/>
          </a:p>
          <a:p>
            <a:r>
              <a:rPr lang="cs-CZ" sz="1600" b="1" dirty="0" smtClean="0"/>
              <a:t>    Šablona číslo:  </a:t>
            </a:r>
            <a:r>
              <a:rPr lang="cs-CZ" sz="1600" dirty="0" smtClean="0"/>
              <a:t>X</a:t>
            </a:r>
            <a:r>
              <a:rPr lang="cs-CZ" sz="1600" b="1" dirty="0" smtClean="0"/>
              <a:t>         Sada číslo:  </a:t>
            </a:r>
            <a:r>
              <a:rPr lang="cs-CZ" sz="1600" dirty="0"/>
              <a:t>2</a:t>
            </a:r>
            <a:r>
              <a:rPr lang="cs-CZ" sz="1600" dirty="0" smtClean="0"/>
              <a:t> </a:t>
            </a:r>
            <a:r>
              <a:rPr lang="cs-CZ" sz="1600" b="1" dirty="0" smtClean="0"/>
              <a:t>       Pořadové číslo DUM:  03</a:t>
            </a:r>
            <a:endParaRPr lang="cs-CZ" sz="1600" dirty="0" smtClean="0"/>
          </a:p>
          <a:p>
            <a:endParaRPr lang="cs-CZ" sz="1600" b="1" dirty="0" smtClean="0"/>
          </a:p>
          <a:p>
            <a:r>
              <a:rPr lang="cs-CZ" sz="1600" b="1" dirty="0" smtClean="0"/>
              <a:t>    Autor: </a:t>
            </a:r>
            <a:r>
              <a:rPr lang="cs-CZ" sz="1600" dirty="0" smtClean="0"/>
              <a:t>Mgr. Radmila Sálová  </a:t>
            </a:r>
            <a:endParaRPr lang="cs-CZ" sz="1600" dirty="0"/>
          </a:p>
        </p:txBody>
      </p:sp>
    </p:spTree>
    <p:extLst>
      <p:ext uri="{BB962C8B-B14F-4D97-AF65-F5344CB8AC3E}">
        <p14:creationId xmlns:p14="http://schemas.microsoft.com/office/powerpoint/2010/main" xmlns="" val="370578860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3000">
              <a:schemeClr val="accent1">
                <a:tint val="66000"/>
                <a:satMod val="160000"/>
              </a:schemeClr>
            </a:gs>
            <a:gs pos="11247">
              <a:srgbClr val="F8AAA1"/>
            </a:gs>
            <a:gs pos="23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normAutofit lnSpcReduction="10000"/>
          </a:bodyPr>
          <a:lstStyle/>
          <a:p>
            <a:r>
              <a:rPr lang="cs-CZ" dirty="0" smtClean="0"/>
              <a:t>Anotace: </a:t>
            </a:r>
            <a:r>
              <a:rPr lang="cs-CZ" smtClean="0"/>
              <a:t>Žáci se seznámí s pojmem Freizeit, uvědomí si, které aktivity je možné k tomuto pojmu přiřadit  </a:t>
            </a:r>
            <a:endParaRPr lang="cs-CZ" dirty="0" smtClean="0"/>
          </a:p>
          <a:p>
            <a:r>
              <a:rPr lang="cs-CZ" dirty="0" smtClean="0"/>
              <a:t>Očekávaný výstup</a:t>
            </a:r>
            <a:r>
              <a:rPr lang="cs-CZ" smtClean="0"/>
              <a:t>: Dokáží jednoduše konverzovat o činnostech, kterým se věnují ve svém volném čase</a:t>
            </a:r>
          </a:p>
          <a:p>
            <a:r>
              <a:rPr lang="cs-CZ" smtClean="0"/>
              <a:t> Druh učebního materiálu: prezentace  </a:t>
            </a:r>
          </a:p>
          <a:p>
            <a:r>
              <a:rPr lang="cs-CZ" smtClean="0"/>
              <a:t>Typická věková skupina: 13 – 15 let</a:t>
            </a:r>
          </a:p>
          <a:p>
            <a:r>
              <a:rPr lang="cs-CZ" smtClean="0"/>
              <a:t>Klíčová </a:t>
            </a:r>
            <a:r>
              <a:rPr lang="cs-CZ" dirty="0" smtClean="0"/>
              <a:t>slova</a:t>
            </a:r>
            <a:r>
              <a:rPr lang="cs-CZ" smtClean="0"/>
              <a:t>: die Freizeit, weibliche/männliche/aktive/passive Hobbys</a:t>
            </a:r>
          </a:p>
          <a:p>
            <a:r>
              <a:rPr lang="cs-CZ" smtClean="0"/>
              <a:t>Pomůcky a materiál: PC, sešit </a:t>
            </a:r>
          </a:p>
        </p:txBody>
      </p:sp>
    </p:spTree>
    <p:extLst>
      <p:ext uri="{BB962C8B-B14F-4D97-AF65-F5344CB8AC3E}">
        <p14:creationId xmlns:p14="http://schemas.microsoft.com/office/powerpoint/2010/main" xmlns="" val="172914587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1187624" y="980728"/>
            <a:ext cx="6400800" cy="5145752"/>
          </a:xfrm>
        </p:spPr>
        <p:txBody>
          <a:bodyPr>
            <a:normAutofit/>
          </a:bodyPr>
          <a:lstStyle/>
          <a:p>
            <a:r>
              <a:rPr lang="cs-CZ" dirty="0" smtClean="0"/>
              <a:t>Metodické zhodnocení a popis práce s digitálním učebním materiálem:</a:t>
            </a:r>
          </a:p>
          <a:p>
            <a:pPr marL="45720" indent="0">
              <a:buNone/>
            </a:pPr>
            <a:endParaRPr lang="cs-CZ" dirty="0" smtClean="0"/>
          </a:p>
          <a:p>
            <a:pPr>
              <a:buFont typeface="Arial" pitchFamily="34" charset="0"/>
              <a:buChar char="•"/>
            </a:pPr>
            <a:r>
              <a:rPr lang="cs-CZ" smtClean="0"/>
              <a:t>Žáci si připomenou některé volnočasové aktivity</a:t>
            </a:r>
            <a:endParaRPr lang="cs-CZ" dirty="0" smtClean="0"/>
          </a:p>
          <a:p>
            <a:pPr>
              <a:buFont typeface="Arial" pitchFamily="34" charset="0"/>
              <a:buChar char="•"/>
            </a:pPr>
            <a:r>
              <a:rPr lang="cs-CZ" smtClean="0"/>
              <a:t>Uvědomují si rozdíl mezi aktivním a pasivním trávením volného času</a:t>
            </a:r>
            <a:endParaRPr lang="cs-CZ" dirty="0" smtClean="0"/>
          </a:p>
          <a:p>
            <a:pPr>
              <a:buFont typeface="Arial" pitchFamily="34" charset="0"/>
              <a:buChar char="•"/>
            </a:pPr>
            <a:r>
              <a:rPr lang="cs-CZ" smtClean="0"/>
              <a:t>Dokáží o svých zálibách pohovořit se svými spolužáky a možná tak i některé z nich lépe poznat</a:t>
            </a:r>
            <a:endParaRPr lang="cs-CZ" dirty="0" smtClean="0"/>
          </a:p>
        </p:txBody>
      </p:sp>
    </p:spTree>
    <p:extLst>
      <p:ext uri="{BB962C8B-B14F-4D97-AF65-F5344CB8AC3E}">
        <p14:creationId xmlns:p14="http://schemas.microsoft.com/office/powerpoint/2010/main" xmlns="" val="351352577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1115616" y="548680"/>
            <a:ext cx="7272808" cy="936104"/>
          </a:xfrm>
        </p:spPr>
        <p:txBody>
          <a:bodyPr vert="horz" lIns="91440" tIns="45720" rIns="91440" bIns="45720" rtlCol="0">
            <a:normAutofit fontScale="90000"/>
          </a:bodyPr>
          <a:lstStyle/>
          <a:p>
            <a:pPr>
              <a:spcBef>
                <a:spcPct val="20000"/>
              </a:spcBef>
            </a:pPr>
            <a:r>
              <a:rPr lang="cs-CZ" sz="3200" b="0" smtClean="0">
                <a:solidFill>
                  <a:schemeClr val="tx1"/>
                </a:solidFill>
                <a:effectLst/>
                <a:latin typeface="+mn-lt"/>
                <a:ea typeface="+mn-ea"/>
                <a:cs typeface="+mn-cs"/>
              </a:rPr>
              <a:t>Was versteht man unter dem Begriff „</a:t>
            </a:r>
            <a:r>
              <a:rPr lang="cs-CZ" sz="3200" b="1" smtClean="0">
                <a:solidFill>
                  <a:schemeClr val="tx1"/>
                </a:solidFill>
                <a:effectLst/>
                <a:latin typeface="+mn-lt"/>
                <a:ea typeface="+mn-ea"/>
                <a:cs typeface="+mn-cs"/>
              </a:rPr>
              <a:t>Freizeit</a:t>
            </a:r>
            <a:r>
              <a:rPr lang="cs-CZ" sz="3200" b="0" smtClean="0">
                <a:solidFill>
                  <a:schemeClr val="tx1"/>
                </a:solidFill>
                <a:effectLst/>
                <a:latin typeface="+mn-lt"/>
                <a:ea typeface="+mn-ea"/>
                <a:cs typeface="+mn-cs"/>
              </a:rPr>
              <a:t>“?</a:t>
            </a:r>
            <a:endParaRPr lang="cs-CZ" sz="3200" b="0" dirty="0">
              <a:solidFill>
                <a:schemeClr val="tx1"/>
              </a:solidFill>
              <a:effectLst/>
              <a:latin typeface="+mn-lt"/>
              <a:ea typeface="+mn-ea"/>
              <a:cs typeface="+mn-cs"/>
            </a:endParaRPr>
          </a:p>
        </p:txBody>
      </p:sp>
      <p:sp>
        <p:nvSpPr>
          <p:cNvPr id="2" name="Zástupný symbol pro obsah 1"/>
          <p:cNvSpPr>
            <a:spLocks noGrp="1"/>
          </p:cNvSpPr>
          <p:nvPr>
            <p:ph sz="quarter" idx="1"/>
          </p:nvPr>
        </p:nvSpPr>
        <p:spPr>
          <a:xfrm>
            <a:off x="914400" y="1772816"/>
            <a:ext cx="7772400" cy="4246984"/>
          </a:xfrm>
        </p:spPr>
        <p:txBody>
          <a:bodyPr>
            <a:normAutofit fontScale="85000" lnSpcReduction="10000"/>
          </a:bodyPr>
          <a:lstStyle/>
          <a:p>
            <a:pPr marL="0" indent="0">
              <a:buNone/>
            </a:pPr>
            <a:r>
              <a:rPr lang="cs-CZ" sz="3200"/>
              <a:t>D</a:t>
            </a:r>
            <a:r>
              <a:rPr lang="cs-CZ" sz="3200" smtClean="0"/>
              <a:t>as ist die Zeit,</a:t>
            </a:r>
          </a:p>
          <a:p>
            <a:pPr marL="0" indent="0">
              <a:buNone/>
            </a:pPr>
            <a:r>
              <a:rPr lang="cs-CZ" sz="3200" smtClean="0"/>
              <a:t> - die wir nicht in der Schule verbringen</a:t>
            </a:r>
          </a:p>
          <a:p>
            <a:pPr marL="0" indent="0">
              <a:buNone/>
            </a:pPr>
            <a:r>
              <a:rPr lang="cs-CZ" sz="3200" smtClean="0"/>
              <a:t> - wenn wir keine Pflichten haben</a:t>
            </a:r>
          </a:p>
          <a:p>
            <a:pPr marL="0" indent="0">
              <a:buNone/>
            </a:pPr>
            <a:r>
              <a:rPr lang="cs-CZ" sz="3200"/>
              <a:t> </a:t>
            </a:r>
            <a:r>
              <a:rPr lang="cs-CZ" sz="3200" smtClean="0"/>
              <a:t>- die man nicht für die Fahrt von der Schule </a:t>
            </a:r>
          </a:p>
          <a:p>
            <a:pPr marL="0" indent="0">
              <a:buNone/>
            </a:pPr>
            <a:r>
              <a:rPr lang="cs-CZ" sz="3200"/>
              <a:t> </a:t>
            </a:r>
            <a:r>
              <a:rPr lang="cs-CZ" sz="3200" smtClean="0"/>
              <a:t>   braucht</a:t>
            </a:r>
          </a:p>
          <a:p>
            <a:pPr marL="0" indent="0">
              <a:buNone/>
            </a:pPr>
            <a:r>
              <a:rPr lang="cs-CZ" sz="3200"/>
              <a:t> </a:t>
            </a:r>
            <a:r>
              <a:rPr lang="cs-CZ" sz="3200" smtClean="0"/>
              <a:t>- die wir nicht beim Einkaufen oder bei nötigen</a:t>
            </a:r>
          </a:p>
          <a:p>
            <a:pPr marL="0" indent="0">
              <a:buNone/>
            </a:pPr>
            <a:r>
              <a:rPr lang="cs-CZ" sz="3200"/>
              <a:t> </a:t>
            </a:r>
            <a:r>
              <a:rPr lang="cs-CZ" sz="3200" smtClean="0"/>
              <a:t>  Hausarbeiten verbringen</a:t>
            </a:r>
          </a:p>
          <a:p>
            <a:pPr marL="0" indent="0">
              <a:buNone/>
            </a:pPr>
            <a:r>
              <a:rPr lang="cs-CZ" sz="3200"/>
              <a:t> </a:t>
            </a:r>
            <a:r>
              <a:rPr lang="cs-CZ" sz="3200" smtClean="0"/>
              <a:t>- wenn wir tun können, was uns Spaß macht.</a:t>
            </a:r>
            <a:endParaRPr lang="cs-CZ" sz="3200"/>
          </a:p>
        </p:txBody>
      </p:sp>
    </p:spTree>
    <p:extLst>
      <p:ext uri="{BB962C8B-B14F-4D97-AF65-F5344CB8AC3E}">
        <p14:creationId xmlns:p14="http://schemas.microsoft.com/office/powerpoint/2010/main" xmlns="" val="65655397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899592" y="548680"/>
            <a:ext cx="7560840" cy="936104"/>
          </a:xfrm>
        </p:spPr>
        <p:txBody>
          <a:bodyPr vert="horz" lIns="91440" tIns="45720" rIns="91440" bIns="45720" rtlCol="0">
            <a:noAutofit/>
          </a:bodyPr>
          <a:lstStyle/>
          <a:p>
            <a:pPr>
              <a:spcBef>
                <a:spcPct val="20000"/>
              </a:spcBef>
            </a:pPr>
            <a:r>
              <a:rPr lang="cs-CZ" sz="3200" b="0" smtClean="0">
                <a:solidFill>
                  <a:schemeClr val="tx1"/>
                </a:solidFill>
                <a:effectLst/>
                <a:latin typeface="+mn-lt"/>
                <a:ea typeface="+mn-ea"/>
                <a:cs typeface="+mn-cs"/>
              </a:rPr>
              <a:t>Womit kann man sich in der Freizeit beschäftigen?</a:t>
            </a:r>
            <a:endParaRPr lang="cs-CZ" sz="3200" b="0" dirty="0">
              <a:solidFill>
                <a:schemeClr val="tx1"/>
              </a:solidFill>
              <a:effectLst/>
              <a:latin typeface="+mn-lt"/>
              <a:ea typeface="+mn-ea"/>
              <a:cs typeface="+mn-cs"/>
            </a:endParaRPr>
          </a:p>
        </p:txBody>
      </p:sp>
      <p:sp>
        <p:nvSpPr>
          <p:cNvPr id="2" name="Zástupný symbol pro obsah 1"/>
          <p:cNvSpPr>
            <a:spLocks noGrp="1"/>
          </p:cNvSpPr>
          <p:nvPr>
            <p:ph sz="quarter" idx="1"/>
          </p:nvPr>
        </p:nvSpPr>
        <p:spPr>
          <a:xfrm>
            <a:off x="914400" y="1772816"/>
            <a:ext cx="7772400" cy="4246984"/>
          </a:xfrm>
        </p:spPr>
        <p:txBody>
          <a:bodyPr>
            <a:normAutofit fontScale="92500" lnSpcReduction="10000"/>
          </a:bodyPr>
          <a:lstStyle/>
          <a:p>
            <a:pPr marL="0" indent="0">
              <a:buNone/>
            </a:pPr>
            <a:r>
              <a:rPr lang="cs-CZ" sz="3200" smtClean="0"/>
              <a:t>Einige Frauen ( aber auch Männer ) mögen Handarbeiten wie Nähen, Häkeln, Stricken, andere sitzen lieber am Fluss und angeln.</a:t>
            </a:r>
          </a:p>
          <a:p>
            <a:pPr marL="0" indent="0">
              <a:buNone/>
            </a:pPr>
            <a:r>
              <a:rPr lang="cs-CZ" sz="3200" smtClean="0"/>
              <a:t>Es ist toll, das Angenehme mit dem Nützlichen verbinden – z.B. beim Basteln oder bei der Garten-arbeit.</a:t>
            </a:r>
          </a:p>
          <a:p>
            <a:pPr marL="0" indent="0">
              <a:buNone/>
            </a:pPr>
            <a:r>
              <a:rPr lang="cs-CZ" sz="3200" smtClean="0"/>
              <a:t>Es gibt billige und teuere, aktive und passive, ver-   breitene und seltene Hobbys.  ( z.B. – ergänze )</a:t>
            </a:r>
            <a:endParaRPr lang="cs-CZ" sz="3200"/>
          </a:p>
        </p:txBody>
      </p:sp>
    </p:spTree>
    <p:extLst>
      <p:ext uri="{BB962C8B-B14F-4D97-AF65-F5344CB8AC3E}">
        <p14:creationId xmlns:p14="http://schemas.microsoft.com/office/powerpoint/2010/main" xmlns="" val="13851724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
          </p:nvPr>
        </p:nvSpPr>
        <p:spPr>
          <a:xfrm>
            <a:off x="914400" y="908720"/>
            <a:ext cx="7618040" cy="5111080"/>
          </a:xfrm>
        </p:spPr>
        <p:txBody>
          <a:bodyPr>
            <a:normAutofit fontScale="92500" lnSpcReduction="20000"/>
          </a:bodyPr>
          <a:lstStyle/>
          <a:p>
            <a:pPr marL="0" indent="0">
              <a:buNone/>
            </a:pPr>
            <a:r>
              <a:rPr lang="cs-CZ" sz="3200" smtClean="0"/>
              <a:t>   Sehr beliebt ist das Sammeln. Manche Leute sammeln, tauschen, verkaufen und kaufen nicht nur Breifmarken, sondern auch Schallplatten,  Münzen, Abzeichen, Bierdeckel, Etiketten, Puppen, Ansichtskarten und viele andere Sachen und Kuriositäten. Einige von ihnen sammeln auch zum Beispiel Sportwagen oder alte Autos – Vete- ranen, aber das ist viel zu teuer.</a:t>
            </a:r>
          </a:p>
          <a:p>
            <a:pPr marL="0" indent="0">
              <a:buNone/>
            </a:pPr>
            <a:r>
              <a:rPr lang="cs-CZ" sz="3200"/>
              <a:t> </a:t>
            </a:r>
            <a:r>
              <a:rPr lang="cs-CZ" sz="3200" smtClean="0"/>
              <a:t>  Für den Modellbau  ( Eisenbahnen, Flugzeuge, Schiffe, ) braucht man viel Geduld und Geschick.</a:t>
            </a:r>
            <a:endParaRPr lang="cs-CZ" sz="3200"/>
          </a:p>
        </p:txBody>
      </p:sp>
    </p:spTree>
    <p:extLst>
      <p:ext uri="{BB962C8B-B14F-4D97-AF65-F5344CB8AC3E}">
        <p14:creationId xmlns:p14="http://schemas.microsoft.com/office/powerpoint/2010/main" xmlns="" val="249285723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
          </p:nvPr>
        </p:nvSpPr>
        <p:spPr>
          <a:xfrm>
            <a:off x="914400" y="908720"/>
            <a:ext cx="7618040" cy="5111080"/>
          </a:xfrm>
        </p:spPr>
        <p:txBody>
          <a:bodyPr>
            <a:normAutofit fontScale="92500" lnSpcReduction="20000"/>
          </a:bodyPr>
          <a:lstStyle/>
          <a:p>
            <a:pPr marL="0" indent="0">
              <a:buNone/>
            </a:pPr>
            <a:r>
              <a:rPr lang="cs-CZ" sz="3200" smtClean="0"/>
              <a:t>   Zu den passiven Hobbys gehört z.B. Fernsehen, Lesen oder Musikhören, zu den aktiven Reisen oder Sporttreiben. </a:t>
            </a:r>
          </a:p>
          <a:p>
            <a:pPr marL="0" indent="0">
              <a:buNone/>
            </a:pPr>
            <a:r>
              <a:rPr lang="cs-CZ" sz="3200"/>
              <a:t> </a:t>
            </a:r>
            <a:r>
              <a:rPr lang="cs-CZ" sz="3200" smtClean="0"/>
              <a:t>  Man muss auch Fotografieren,Filmen, Schach-  spiel, Aquaristik, Kleintier- und Exotenzucht,  Kochen, Backen usw. nennen.</a:t>
            </a:r>
          </a:p>
          <a:p>
            <a:pPr marL="0" indent="0">
              <a:buNone/>
            </a:pPr>
            <a:r>
              <a:rPr lang="cs-CZ" sz="3200"/>
              <a:t> </a:t>
            </a:r>
            <a:r>
              <a:rPr lang="cs-CZ" sz="3200" smtClean="0"/>
              <a:t>  Viele Leute besuchen verschiedene Sprachkurse, Kunst-, Mal- und Tanzzirkeln, spielen ein Musik- instrument, sind Mitglied eines Chores oder Theaterensembles, gehen ins Kino, Theater, zur Ausstellung oder in die Disco.</a:t>
            </a:r>
            <a:endParaRPr lang="cs-CZ" sz="3200"/>
          </a:p>
        </p:txBody>
      </p:sp>
    </p:spTree>
    <p:extLst>
      <p:ext uri="{BB962C8B-B14F-4D97-AF65-F5344CB8AC3E}">
        <p14:creationId xmlns:p14="http://schemas.microsoft.com/office/powerpoint/2010/main" xmlns="" val="280505855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
          </p:nvPr>
        </p:nvSpPr>
        <p:spPr>
          <a:xfrm>
            <a:off x="914400" y="908720"/>
            <a:ext cx="7618040" cy="5111080"/>
          </a:xfrm>
        </p:spPr>
        <p:txBody>
          <a:bodyPr>
            <a:normAutofit lnSpcReduction="10000"/>
          </a:bodyPr>
          <a:lstStyle/>
          <a:p>
            <a:pPr marL="0" indent="0">
              <a:buNone/>
            </a:pPr>
            <a:r>
              <a:rPr lang="cs-CZ" sz="3200"/>
              <a:t> </a:t>
            </a:r>
            <a:r>
              <a:rPr lang="cs-CZ" sz="3200" smtClean="0"/>
              <a:t>Und was machst du am liebsten?   </a:t>
            </a:r>
          </a:p>
          <a:p>
            <a:pPr marL="0" indent="0">
              <a:buNone/>
            </a:pPr>
            <a:r>
              <a:rPr lang="cs-CZ" sz="3200" smtClean="0"/>
              <a:t>Interessierst du dich für Sport, Reisen, Musik, Kunst, Literatur, fremde Sprachen?</a:t>
            </a:r>
          </a:p>
          <a:p>
            <a:pPr marL="0" indent="0">
              <a:buNone/>
            </a:pPr>
            <a:r>
              <a:rPr lang="cs-CZ" sz="3200" smtClean="0"/>
              <a:t>Was machst du im Sommer / im Winter ?</a:t>
            </a:r>
          </a:p>
          <a:p>
            <a:pPr marL="0" indent="0">
              <a:buNone/>
            </a:pPr>
            <a:r>
              <a:rPr lang="cs-CZ" sz="3200" smtClean="0"/>
              <a:t>Schwimmst du? Fährst du Rad? </a:t>
            </a:r>
          </a:p>
          <a:p>
            <a:pPr marL="0" indent="0">
              <a:buNone/>
            </a:pPr>
            <a:r>
              <a:rPr lang="cs-CZ" sz="3200" smtClean="0"/>
              <a:t>Gehst du gerne spazieren?</a:t>
            </a:r>
          </a:p>
          <a:p>
            <a:pPr marL="0" indent="0">
              <a:buNone/>
            </a:pPr>
            <a:r>
              <a:rPr lang="cs-CZ" sz="3200" smtClean="0"/>
              <a:t>Diskutierst du oft mit deinen Freunden?</a:t>
            </a:r>
          </a:p>
          <a:p>
            <a:pPr marL="0" indent="0">
              <a:buNone/>
            </a:pPr>
            <a:r>
              <a:rPr lang="cs-CZ" sz="3200" smtClean="0"/>
              <a:t>Hast du ein Tier zu Hause?</a:t>
            </a:r>
          </a:p>
          <a:p>
            <a:pPr marL="0" indent="0">
              <a:buNone/>
            </a:pPr>
            <a:r>
              <a:rPr lang="cs-CZ" sz="3200" smtClean="0"/>
              <a:t>Besuchst du deine Großeltern?</a:t>
            </a:r>
            <a:endParaRPr lang="cs-CZ" sz="3200"/>
          </a:p>
        </p:txBody>
      </p:sp>
    </p:spTree>
    <p:extLst>
      <p:ext uri="{BB962C8B-B14F-4D97-AF65-F5344CB8AC3E}">
        <p14:creationId xmlns:p14="http://schemas.microsoft.com/office/powerpoint/2010/main" xmlns="" val="40540070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899592" y="548680"/>
            <a:ext cx="7560840" cy="936104"/>
          </a:xfrm>
        </p:spPr>
        <p:txBody>
          <a:bodyPr vert="horz" lIns="91440" tIns="45720" rIns="91440" bIns="45720" rtlCol="0">
            <a:noAutofit/>
          </a:bodyPr>
          <a:lstStyle/>
          <a:p>
            <a:pPr>
              <a:spcBef>
                <a:spcPct val="20000"/>
              </a:spcBef>
            </a:pPr>
            <a:r>
              <a:rPr lang="cs-CZ" sz="3200" b="0" smtClean="0">
                <a:solidFill>
                  <a:schemeClr val="tx1"/>
                </a:solidFill>
                <a:effectLst/>
                <a:latin typeface="+mn-lt"/>
                <a:ea typeface="+mn-ea"/>
                <a:cs typeface="+mn-cs"/>
              </a:rPr>
              <a:t>Wohin gehen sie / fahren sie ?</a:t>
            </a:r>
            <a:endParaRPr lang="cs-CZ" sz="3200" b="0" dirty="0">
              <a:solidFill>
                <a:schemeClr val="tx1"/>
              </a:solidFill>
              <a:effectLst/>
              <a:latin typeface="+mn-lt"/>
              <a:ea typeface="+mn-ea"/>
              <a:cs typeface="+mn-cs"/>
            </a:endParaRPr>
          </a:p>
        </p:txBody>
      </p:sp>
      <p:sp>
        <p:nvSpPr>
          <p:cNvPr id="2" name="Zástupný symbol pro obsah 1"/>
          <p:cNvSpPr>
            <a:spLocks noGrp="1"/>
          </p:cNvSpPr>
          <p:nvPr>
            <p:ph sz="quarter" idx="1"/>
          </p:nvPr>
        </p:nvSpPr>
        <p:spPr>
          <a:xfrm>
            <a:off x="755576" y="1772816"/>
            <a:ext cx="7931224" cy="4246984"/>
          </a:xfrm>
        </p:spPr>
        <p:txBody>
          <a:bodyPr>
            <a:normAutofit fontScale="92500" lnSpcReduction="20000"/>
          </a:bodyPr>
          <a:lstStyle/>
          <a:p>
            <a:pPr marL="0" indent="0">
              <a:buNone/>
            </a:pPr>
            <a:r>
              <a:rPr lang="cs-CZ" sz="3200" smtClean="0"/>
              <a:t>Eva trinkt gern Kaffee und diskutiert mit Freunden. Sie geht oft </a:t>
            </a:r>
            <a:r>
              <a:rPr lang="cs-CZ" sz="3200" i="1" smtClean="0"/>
              <a:t>ins Café.</a:t>
            </a:r>
          </a:p>
          <a:p>
            <a:pPr marL="0" indent="0">
              <a:buNone/>
            </a:pPr>
            <a:r>
              <a:rPr lang="cs-CZ" sz="3200" smtClean="0"/>
              <a:t>Filip schwimmt gern. Er geht............</a:t>
            </a:r>
          </a:p>
          <a:p>
            <a:pPr marL="0" indent="0">
              <a:buNone/>
            </a:pPr>
            <a:r>
              <a:rPr lang="cs-CZ" sz="3200" smtClean="0"/>
              <a:t>Petra und Klara möchten einkaufen. Sie .......</a:t>
            </a:r>
          </a:p>
          <a:p>
            <a:pPr marL="0" indent="0">
              <a:buNone/>
            </a:pPr>
            <a:r>
              <a:rPr lang="cs-CZ" sz="3200" smtClean="0"/>
              <a:t>Jana tanzt gerne. Am Freitag geht sie immer ......</a:t>
            </a:r>
          </a:p>
          <a:p>
            <a:pPr marL="0" indent="0">
              <a:buNone/>
            </a:pPr>
            <a:r>
              <a:rPr lang="cs-CZ" sz="3200" smtClean="0"/>
              <a:t>Monika mag Tiere. Sie........</a:t>
            </a:r>
          </a:p>
          <a:p>
            <a:pPr marL="0" indent="0">
              <a:buNone/>
            </a:pPr>
            <a:r>
              <a:rPr lang="cs-CZ" sz="3200" smtClean="0"/>
              <a:t>Martina läuft sehr gut. Sie geht immer ..........</a:t>
            </a:r>
          </a:p>
          <a:p>
            <a:pPr marL="0" indent="0">
              <a:buNone/>
            </a:pPr>
            <a:r>
              <a:rPr lang="cs-CZ" sz="3200" smtClean="0"/>
              <a:t>Jan spielt am Computer gern. Er geht schnell...... </a:t>
            </a:r>
          </a:p>
          <a:p>
            <a:pPr marL="0" indent="0">
              <a:buNone/>
            </a:pPr>
            <a:endParaRPr lang="cs-CZ" sz="3200"/>
          </a:p>
        </p:txBody>
      </p:sp>
    </p:spTree>
    <p:extLst>
      <p:ext uri="{BB962C8B-B14F-4D97-AF65-F5344CB8AC3E}">
        <p14:creationId xmlns:p14="http://schemas.microsoft.com/office/powerpoint/2010/main" xmlns="" val="385234691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899592" y="548680"/>
            <a:ext cx="7560840" cy="936104"/>
          </a:xfrm>
        </p:spPr>
        <p:txBody>
          <a:bodyPr vert="horz" lIns="91440" tIns="45720" rIns="91440" bIns="45720" rtlCol="0">
            <a:noAutofit/>
          </a:bodyPr>
          <a:lstStyle/>
          <a:p>
            <a:pPr>
              <a:spcBef>
                <a:spcPct val="20000"/>
              </a:spcBef>
            </a:pPr>
            <a:r>
              <a:rPr lang="cs-CZ" sz="3200" b="0" smtClean="0">
                <a:solidFill>
                  <a:schemeClr val="tx1"/>
                </a:solidFill>
                <a:effectLst/>
                <a:latin typeface="+mn-lt"/>
                <a:ea typeface="+mn-ea"/>
                <a:cs typeface="+mn-cs"/>
              </a:rPr>
              <a:t>Wohin gehen sie / fahren sie ?</a:t>
            </a:r>
            <a:endParaRPr lang="cs-CZ" sz="3200" b="0" dirty="0">
              <a:solidFill>
                <a:schemeClr val="tx1"/>
              </a:solidFill>
              <a:effectLst/>
              <a:latin typeface="+mn-lt"/>
              <a:ea typeface="+mn-ea"/>
              <a:cs typeface="+mn-cs"/>
            </a:endParaRPr>
          </a:p>
        </p:txBody>
      </p:sp>
      <p:sp>
        <p:nvSpPr>
          <p:cNvPr id="2" name="Zástupný symbol pro obsah 1"/>
          <p:cNvSpPr>
            <a:spLocks noGrp="1"/>
          </p:cNvSpPr>
          <p:nvPr>
            <p:ph sz="quarter" idx="1"/>
          </p:nvPr>
        </p:nvSpPr>
        <p:spPr>
          <a:xfrm>
            <a:off x="755576" y="1772816"/>
            <a:ext cx="7931224" cy="4246984"/>
          </a:xfrm>
        </p:spPr>
        <p:txBody>
          <a:bodyPr>
            <a:normAutofit fontScale="77500" lnSpcReduction="20000"/>
          </a:bodyPr>
          <a:lstStyle/>
          <a:p>
            <a:pPr marL="0" indent="0">
              <a:buNone/>
            </a:pPr>
            <a:r>
              <a:rPr lang="cs-CZ" sz="3200" smtClean="0"/>
              <a:t>Eva trinkt gern Kaffee und diskutiert mit Freunden. Sie geht oft </a:t>
            </a:r>
            <a:r>
              <a:rPr lang="cs-CZ" sz="3200" i="1" smtClean="0"/>
              <a:t>ins Café.</a:t>
            </a:r>
          </a:p>
          <a:p>
            <a:pPr marL="0" indent="0">
              <a:buNone/>
            </a:pPr>
            <a:r>
              <a:rPr lang="cs-CZ" sz="3200" smtClean="0"/>
              <a:t>Filip schwimmt gern. Er geht </a:t>
            </a:r>
            <a:r>
              <a:rPr lang="cs-CZ" sz="3200" i="1" smtClean="0">
                <a:solidFill>
                  <a:srgbClr val="00B050"/>
                </a:solidFill>
              </a:rPr>
              <a:t>ins Schwimmbad</a:t>
            </a:r>
            <a:r>
              <a:rPr lang="cs-CZ" sz="3200" smtClean="0"/>
              <a:t>.</a:t>
            </a:r>
          </a:p>
          <a:p>
            <a:pPr marL="0" indent="0">
              <a:buNone/>
            </a:pPr>
            <a:r>
              <a:rPr lang="cs-CZ" sz="3200" smtClean="0"/>
              <a:t>Petra und Klara möchten einkaufen. Sie </a:t>
            </a:r>
            <a:r>
              <a:rPr lang="cs-CZ" sz="3200" i="1" smtClean="0">
                <a:solidFill>
                  <a:srgbClr val="00B050"/>
                </a:solidFill>
              </a:rPr>
              <a:t>fahren in die Stadt</a:t>
            </a:r>
            <a:r>
              <a:rPr lang="cs-CZ" sz="3200" smtClean="0"/>
              <a:t>.</a:t>
            </a:r>
          </a:p>
          <a:p>
            <a:pPr marL="0" indent="0">
              <a:buNone/>
            </a:pPr>
            <a:r>
              <a:rPr lang="cs-CZ" sz="3200" smtClean="0"/>
              <a:t>Jana tanzt gerne. Am Freitag geht sie immer </a:t>
            </a:r>
            <a:r>
              <a:rPr lang="cs-CZ" sz="3200" i="1" smtClean="0">
                <a:solidFill>
                  <a:srgbClr val="00B050"/>
                </a:solidFill>
              </a:rPr>
              <a:t>in die Disco</a:t>
            </a:r>
            <a:r>
              <a:rPr lang="cs-CZ" sz="3200" smtClean="0"/>
              <a:t>. </a:t>
            </a:r>
          </a:p>
          <a:p>
            <a:pPr marL="0" indent="0">
              <a:buNone/>
            </a:pPr>
            <a:r>
              <a:rPr lang="cs-CZ" sz="3200" smtClean="0"/>
              <a:t>Monika mag Tiere. Sie </a:t>
            </a:r>
            <a:r>
              <a:rPr lang="cs-CZ" sz="3200" i="1" smtClean="0">
                <a:solidFill>
                  <a:srgbClr val="00B050"/>
                </a:solidFill>
              </a:rPr>
              <a:t>geht/fährt in den ZOO/Zirkus</a:t>
            </a:r>
            <a:r>
              <a:rPr lang="cs-CZ" sz="3200" smtClean="0"/>
              <a:t>.</a:t>
            </a:r>
          </a:p>
          <a:p>
            <a:pPr marL="0" indent="0">
              <a:buNone/>
            </a:pPr>
            <a:r>
              <a:rPr lang="cs-CZ" sz="3200" smtClean="0"/>
              <a:t>Martina läuft sehr gut. Sie geht immer </a:t>
            </a:r>
            <a:r>
              <a:rPr lang="cs-CZ" sz="3200" i="1" smtClean="0">
                <a:solidFill>
                  <a:srgbClr val="00B050"/>
                </a:solidFill>
              </a:rPr>
              <a:t>auf den Sportplatz</a:t>
            </a:r>
            <a:r>
              <a:rPr lang="cs-CZ" sz="3200" smtClean="0"/>
              <a:t>.</a:t>
            </a:r>
          </a:p>
          <a:p>
            <a:pPr marL="0" indent="0">
              <a:buNone/>
            </a:pPr>
            <a:r>
              <a:rPr lang="cs-CZ" sz="3200" smtClean="0"/>
              <a:t>Jan spielt am Computer gern. Er geht schnell </a:t>
            </a:r>
            <a:r>
              <a:rPr lang="cs-CZ" sz="3200" i="1" smtClean="0">
                <a:solidFill>
                  <a:srgbClr val="00B050"/>
                </a:solidFill>
              </a:rPr>
              <a:t>nach</a:t>
            </a:r>
            <a:r>
              <a:rPr lang="cs-CZ" sz="3200" smtClean="0"/>
              <a:t> </a:t>
            </a:r>
            <a:r>
              <a:rPr lang="cs-CZ" sz="3200" i="1" smtClean="0">
                <a:solidFill>
                  <a:srgbClr val="00B050"/>
                </a:solidFill>
              </a:rPr>
              <a:t>Hause</a:t>
            </a:r>
            <a:r>
              <a:rPr lang="cs-CZ" sz="3200" smtClean="0"/>
              <a:t>. </a:t>
            </a:r>
          </a:p>
          <a:p>
            <a:pPr marL="0" indent="0">
              <a:buNone/>
            </a:pPr>
            <a:endParaRPr lang="cs-CZ" sz="3200"/>
          </a:p>
        </p:txBody>
      </p:sp>
    </p:spTree>
    <p:extLst>
      <p:ext uri="{BB962C8B-B14F-4D97-AF65-F5344CB8AC3E}">
        <p14:creationId xmlns:p14="http://schemas.microsoft.com/office/powerpoint/2010/main" xmlns="" val="57948932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1140</TotalTime>
  <Words>698</Words>
  <Application>Microsoft Office PowerPoint</Application>
  <PresentationFormat>Předvádění na obrazovce (4:3)</PresentationFormat>
  <Paragraphs>65</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Jmění</vt:lpstr>
      <vt:lpstr>Snímek 1</vt:lpstr>
      <vt:lpstr>Snímek 2</vt:lpstr>
      <vt:lpstr>Snímek 3</vt:lpstr>
      <vt:lpstr>Was versteht man unter dem Begriff „Freizeit“?</vt:lpstr>
      <vt:lpstr>Womit kann man sich in der Freizeit beschäftigen?</vt:lpstr>
      <vt:lpstr>Snímek 6</vt:lpstr>
      <vt:lpstr>Snímek 7</vt:lpstr>
      <vt:lpstr>Snímek 8</vt:lpstr>
      <vt:lpstr>Wohin gehen sie / fahren sie ?</vt:lpstr>
      <vt:lpstr>Wohin gehen sie / fahren sie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salovar</dc:creator>
  <cp:lastModifiedBy>ucitel</cp:lastModifiedBy>
  <cp:revision>120</cp:revision>
  <dcterms:created xsi:type="dcterms:W3CDTF">2012-10-28T12:20:09Z</dcterms:created>
  <dcterms:modified xsi:type="dcterms:W3CDTF">2013-06-10T05:47:52Z</dcterms:modified>
</cp:coreProperties>
</file>