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59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63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60213" autoAdjust="0"/>
  </p:normalViewPr>
  <p:slideViewPr>
    <p:cSldViewPr>
      <p:cViewPr varScale="1">
        <p:scale>
          <a:sx n="65" d="100"/>
          <a:sy n="65" d="100"/>
        </p:scale>
        <p:origin x="-13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465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    Název DUM:  </a:t>
            </a:r>
            <a:r>
              <a:rPr lang="cs-CZ" sz="1600" dirty="0" smtClean="0"/>
              <a:t>VY_32_INOVACE_ </a:t>
            </a:r>
            <a:r>
              <a:rPr lang="cs-CZ" sz="1600" dirty="0"/>
              <a:t>X</a:t>
            </a:r>
            <a:r>
              <a:rPr lang="cs-CZ" sz="1600" dirty="0" smtClean="0"/>
              <a:t> _2_05_Imperativ</a:t>
            </a:r>
          </a:p>
          <a:p>
            <a:endParaRPr lang="cs-CZ" sz="1600" b="1" dirty="0"/>
          </a:p>
          <a:p>
            <a:r>
              <a:rPr lang="cs-CZ" sz="1600" b="1" dirty="0" smtClean="0"/>
              <a:t>    Šablona číslo:  </a:t>
            </a:r>
            <a:r>
              <a:rPr lang="cs-CZ" sz="1600" dirty="0" smtClean="0"/>
              <a:t>X</a:t>
            </a:r>
            <a:r>
              <a:rPr lang="cs-CZ" sz="1600" b="1" dirty="0" smtClean="0"/>
              <a:t>         Sada číslo:  </a:t>
            </a:r>
            <a:r>
              <a:rPr lang="cs-CZ" sz="1600" dirty="0"/>
              <a:t>2</a:t>
            </a:r>
            <a:r>
              <a:rPr lang="cs-CZ" sz="1600" dirty="0" smtClean="0"/>
              <a:t> </a:t>
            </a:r>
            <a:r>
              <a:rPr lang="cs-CZ" sz="1600" b="1" dirty="0" smtClean="0"/>
              <a:t>       Pořadové číslo DUM:  05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    Autor: </a:t>
            </a:r>
            <a:r>
              <a:rPr lang="cs-CZ" sz="1600" dirty="0" smtClean="0"/>
              <a:t>Mgr. Radmila Sálová 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70578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 </a:t>
            </a:r>
            <a:r>
              <a:rPr lang="cs-CZ" smtClean="0"/>
              <a:t>Žáci se seznámí s tvořením rozkazovacího způsobu v němčině 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Po procvičení dokáží utvořit i použít tyto tvary správně</a:t>
            </a:r>
          </a:p>
          <a:p>
            <a:r>
              <a:rPr lang="cs-CZ" smtClean="0"/>
              <a:t> Druh učebního materiálu: prezentace  </a:t>
            </a:r>
          </a:p>
          <a:p>
            <a:r>
              <a:rPr lang="cs-CZ" smtClean="0"/>
              <a:t>Typická věková skupina: 13 – 15 let</a:t>
            </a:r>
          </a:p>
          <a:p>
            <a:r>
              <a:rPr lang="cs-CZ" smtClean="0"/>
              <a:t>Klíčová </a:t>
            </a:r>
            <a:r>
              <a:rPr lang="cs-CZ" dirty="0" smtClean="0"/>
              <a:t>slova</a:t>
            </a:r>
            <a:r>
              <a:rPr lang="cs-CZ" smtClean="0"/>
              <a:t>:  rozkazovací způsob, du, ihr, wir, Sie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xmlns="" val="1729145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7128792" cy="51457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smtClean="0"/>
              <a:t>Žáci se seznámí s tvořením rozkazovacího způsobu v němčině</a:t>
            </a:r>
          </a:p>
          <a:p>
            <a:pPr>
              <a:buFont typeface="Arial" pitchFamily="34" charset="0"/>
              <a:buChar char="•"/>
            </a:pPr>
            <a:r>
              <a:rPr lang="cs-CZ" sz="3200" smtClean="0"/>
              <a:t>Uvědomí si, že na rozdíl od češtiny můžeme utvořit čtyři tvary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smtClean="0"/>
              <a:t>Po procvičení je dokáží správně utvořit i použít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352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tx1"/>
                </a:solidFill>
              </a:rPr>
              <a:t>Rozkazovací způsob / Imperativ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smtClean="0"/>
              <a:t>může vyjadřovat prosbu</a:t>
            </a:r>
          </a:p>
          <a:p>
            <a:pPr marL="0" indent="0">
              <a:buNone/>
            </a:pPr>
            <a:r>
              <a:rPr lang="cs-CZ" sz="2800" smtClean="0"/>
              <a:t>                               příkaz</a:t>
            </a:r>
          </a:p>
          <a:p>
            <a:pPr marL="0" indent="0">
              <a:buNone/>
            </a:pPr>
            <a:r>
              <a:rPr lang="cs-CZ" sz="2800" smtClean="0"/>
              <a:t>                               návrh</a:t>
            </a:r>
          </a:p>
          <a:p>
            <a:pPr marL="0" indent="0">
              <a:buNone/>
            </a:pPr>
            <a:r>
              <a:rPr lang="cs-CZ" sz="2800" smtClean="0"/>
              <a:t>                               </a:t>
            </a:r>
            <a:r>
              <a:rPr lang="cs-CZ" sz="2800"/>
              <a:t>radu</a:t>
            </a:r>
          </a:p>
          <a:p>
            <a:pPr marL="0" indent="0">
              <a:buNone/>
            </a:pPr>
            <a:r>
              <a:rPr lang="cs-CZ" sz="2800"/>
              <a:t>                          </a:t>
            </a:r>
            <a:r>
              <a:rPr lang="cs-CZ" sz="2800" smtClean="0"/>
              <a:t>    </a:t>
            </a:r>
            <a:r>
              <a:rPr lang="cs-CZ" sz="2800"/>
              <a:t>doporučení</a:t>
            </a:r>
          </a:p>
          <a:p>
            <a:pPr marL="0" indent="0">
              <a:buNone/>
            </a:pPr>
            <a:r>
              <a:rPr lang="cs-CZ" sz="2800"/>
              <a:t>                          </a:t>
            </a:r>
            <a:r>
              <a:rPr lang="cs-CZ" sz="2800" smtClean="0"/>
              <a:t>    </a:t>
            </a:r>
            <a:r>
              <a:rPr lang="cs-CZ" sz="2800"/>
              <a:t>varování  apod.</a:t>
            </a:r>
          </a:p>
          <a:p>
            <a:pPr>
              <a:buFont typeface="Wingdings" pitchFamily="2" charset="2"/>
              <a:buChar char="v"/>
            </a:pPr>
            <a:r>
              <a:rPr lang="cs-CZ" sz="2800"/>
              <a:t>netvoří ho modální</a:t>
            </a:r>
          </a:p>
          <a:p>
            <a:pPr marL="0" indent="0">
              <a:buNone/>
            </a:pPr>
            <a:r>
              <a:rPr lang="cs-CZ" sz="2800"/>
              <a:t>                   a neosobní slovesa (např. regnen-pršet)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68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7772400" cy="1080120"/>
          </a:xfrm>
        </p:spPr>
        <p:txBody>
          <a:bodyPr>
            <a:normAutofit/>
          </a:bodyPr>
          <a:lstStyle/>
          <a:p>
            <a:r>
              <a:rPr lang="cs-CZ" sz="2800" smtClean="0">
                <a:solidFill>
                  <a:schemeClr val="tx1"/>
                </a:solidFill>
              </a:rPr>
              <a:t>Němčina používá tvary rozkazovacího způsobu</a:t>
            </a:r>
            <a:endParaRPr lang="cs-CZ" sz="28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988840"/>
            <a:ext cx="7474024" cy="40309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/>
              <a:t>pro:</a:t>
            </a:r>
          </a:p>
          <a:p>
            <a:pPr marL="0" indent="0">
              <a:buNone/>
            </a:pPr>
            <a:endParaRPr lang="cs-CZ" sz="3200" smtClean="0"/>
          </a:p>
          <a:p>
            <a:pPr>
              <a:buFont typeface="Wingdings" pitchFamily="2" charset="2"/>
              <a:buChar char="v"/>
            </a:pPr>
            <a:r>
              <a:rPr lang="cs-CZ" sz="3200" smtClean="0"/>
              <a:t>2. os. č. j.     -   </a:t>
            </a:r>
            <a:r>
              <a:rPr lang="cs-CZ" sz="3200" b="1" smtClean="0"/>
              <a:t>du</a:t>
            </a:r>
            <a:r>
              <a:rPr lang="cs-CZ" sz="3200" smtClean="0"/>
              <a:t>  ( tykání jedné osobě )</a:t>
            </a:r>
          </a:p>
          <a:p>
            <a:pPr>
              <a:buFont typeface="Wingdings" pitchFamily="2" charset="2"/>
              <a:buChar char="v"/>
            </a:pPr>
            <a:r>
              <a:rPr lang="cs-CZ" sz="3200" smtClean="0"/>
              <a:t>2. os. č. mn. -   </a:t>
            </a:r>
            <a:r>
              <a:rPr lang="cs-CZ" sz="3200" b="1" smtClean="0"/>
              <a:t>ihr  </a:t>
            </a:r>
            <a:r>
              <a:rPr lang="cs-CZ" sz="3200" smtClean="0"/>
              <a:t>( tykání více osobám )</a:t>
            </a:r>
          </a:p>
          <a:p>
            <a:pPr>
              <a:buFont typeface="Wingdings" pitchFamily="2" charset="2"/>
              <a:buChar char="v"/>
            </a:pPr>
            <a:r>
              <a:rPr lang="cs-CZ" sz="3200" smtClean="0"/>
              <a:t>1. os. č. mn. -   </a:t>
            </a:r>
            <a:r>
              <a:rPr lang="cs-CZ" sz="3200" b="1" smtClean="0"/>
              <a:t>wir</a:t>
            </a:r>
            <a:endParaRPr lang="cs-CZ" sz="3200" smtClean="0"/>
          </a:p>
          <a:p>
            <a:pPr>
              <a:buFont typeface="Wingdings" pitchFamily="2" charset="2"/>
              <a:buChar char="v"/>
            </a:pPr>
            <a:r>
              <a:rPr lang="cs-CZ" sz="3200" smtClean="0"/>
              <a:t>3. os. č.mn.  -   </a:t>
            </a:r>
            <a:r>
              <a:rPr lang="cs-CZ" sz="3200" b="1" smtClean="0"/>
              <a:t>Sie  </a:t>
            </a:r>
            <a:r>
              <a:rPr lang="cs-CZ" sz="3200" smtClean="0"/>
              <a:t>( vykání jedné nebo</a:t>
            </a:r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/>
              <a:t>                                     více osobám )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58367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>
                <a:solidFill>
                  <a:schemeClr val="tx1"/>
                </a:solidFill>
              </a:rPr>
              <a:t>2. osoba čísla jednotného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Oznamovací způsob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Rozkazovací způsob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/>
              <a:t>du schreibst (</a:t>
            </a:r>
            <a:r>
              <a:rPr lang="cs-CZ" sz="3200" i="1" smtClean="0"/>
              <a:t>píšeš)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du kommst  </a:t>
            </a:r>
            <a:r>
              <a:rPr lang="cs-CZ" sz="3200" i="1" smtClean="0"/>
              <a:t>(přijdeš)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du badest    </a:t>
            </a:r>
            <a:r>
              <a:rPr lang="cs-CZ" sz="3200" i="1" smtClean="0"/>
              <a:t>(koupeš se)</a:t>
            </a:r>
          </a:p>
          <a:p>
            <a:pPr marL="0" indent="0">
              <a:buNone/>
            </a:pPr>
            <a:r>
              <a:rPr lang="cs-CZ" sz="3200" smtClean="0"/>
              <a:t>du liest  (</a:t>
            </a:r>
            <a:r>
              <a:rPr lang="cs-CZ" sz="3200" i="1" smtClean="0"/>
              <a:t>čteš)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du sprichst  </a:t>
            </a:r>
            <a:r>
              <a:rPr lang="cs-CZ" sz="3200" i="1" smtClean="0"/>
              <a:t>(mluvíš)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du nimmst </a:t>
            </a:r>
            <a:r>
              <a:rPr lang="cs-CZ" sz="3200" i="1" smtClean="0"/>
              <a:t>(bereš)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du fährst  </a:t>
            </a:r>
            <a:r>
              <a:rPr lang="cs-CZ" sz="3200" i="1" smtClean="0"/>
              <a:t>(jedeš)</a:t>
            </a:r>
            <a:endParaRPr lang="cs-CZ" sz="32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smtClean="0"/>
              <a:t>Schreib(e)! </a:t>
            </a:r>
            <a:r>
              <a:rPr lang="cs-CZ" sz="3200" i="1" smtClean="0"/>
              <a:t>(Piš 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Komm! </a:t>
            </a:r>
            <a:r>
              <a:rPr lang="cs-CZ" sz="3200" i="1" smtClean="0"/>
              <a:t>(Přijď!/Pojď!)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Bade! </a:t>
            </a:r>
            <a:r>
              <a:rPr lang="cs-CZ" sz="3200" i="1" smtClean="0"/>
              <a:t>(Koupej se!)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Lies!</a:t>
            </a:r>
            <a:r>
              <a:rPr lang="cs-CZ" sz="3200" smtClean="0"/>
              <a:t>  </a:t>
            </a:r>
            <a:r>
              <a:rPr lang="cs-CZ" sz="3200" i="1" smtClean="0"/>
              <a:t>(Čti!)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Sprich!  </a:t>
            </a:r>
            <a:r>
              <a:rPr lang="cs-CZ" sz="3200" i="1" smtClean="0"/>
              <a:t>(Mluv!)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Nimm! </a:t>
            </a:r>
            <a:r>
              <a:rPr lang="cs-CZ" sz="3200" i="1" smtClean="0"/>
              <a:t>(Vezmi!/ Ber!)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Fahr(e)! </a:t>
            </a:r>
            <a:r>
              <a:rPr lang="cs-CZ" sz="3200" i="1" smtClean="0"/>
              <a:t>(Jeď!)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82987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>
                <a:solidFill>
                  <a:schemeClr val="tx1"/>
                </a:solidFill>
              </a:rPr>
              <a:t>2. osoba čísla množného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Oznamovací způsob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Rozkazovací způsob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/>
              <a:t>ihr schreibt (</a:t>
            </a:r>
            <a:r>
              <a:rPr lang="cs-CZ" sz="3200" i="1" smtClean="0"/>
              <a:t>píšete)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ihr kommt  </a:t>
            </a:r>
            <a:r>
              <a:rPr lang="cs-CZ" sz="3200" i="1" smtClean="0"/>
              <a:t>(přijdete)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ihr badet    </a:t>
            </a:r>
            <a:r>
              <a:rPr lang="cs-CZ" sz="3200" i="1" smtClean="0"/>
              <a:t>(koupete se)</a:t>
            </a:r>
          </a:p>
          <a:p>
            <a:pPr marL="0" indent="0">
              <a:buNone/>
            </a:pPr>
            <a:r>
              <a:rPr lang="cs-CZ" sz="3200" smtClean="0"/>
              <a:t>ihr lest  (</a:t>
            </a:r>
            <a:r>
              <a:rPr lang="cs-CZ" sz="3200" i="1" smtClean="0"/>
              <a:t>čtete)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ihr sprecht  </a:t>
            </a:r>
            <a:r>
              <a:rPr lang="cs-CZ" sz="3200" i="1" smtClean="0"/>
              <a:t>(mluvíte)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ihr nehmt </a:t>
            </a:r>
            <a:r>
              <a:rPr lang="cs-CZ" sz="3200" i="1" smtClean="0"/>
              <a:t>(berete)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ihr fahrt  </a:t>
            </a:r>
            <a:r>
              <a:rPr lang="cs-CZ" sz="3200" i="1" smtClean="0"/>
              <a:t>(jedete)</a:t>
            </a:r>
            <a:endParaRPr lang="cs-CZ" sz="32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788024" y="2247900"/>
            <a:ext cx="4104456" cy="3886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smtClean="0"/>
              <a:t>Schreibt! </a:t>
            </a:r>
            <a:r>
              <a:rPr lang="cs-CZ" sz="3200" i="1" smtClean="0"/>
              <a:t>(Pište 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Kommt! </a:t>
            </a:r>
            <a:r>
              <a:rPr lang="cs-CZ" sz="3200" i="1" smtClean="0"/>
              <a:t>(Přijďte!/Pojďte!)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Badet! </a:t>
            </a:r>
            <a:r>
              <a:rPr lang="cs-CZ" sz="3200" i="1" smtClean="0"/>
              <a:t>(Koupejte se!)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Lest!</a:t>
            </a:r>
            <a:r>
              <a:rPr lang="cs-CZ" sz="3200" smtClean="0"/>
              <a:t>  </a:t>
            </a:r>
            <a:r>
              <a:rPr lang="cs-CZ" sz="3200" i="1" smtClean="0"/>
              <a:t>(Čtěte!)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Sprecht!  </a:t>
            </a:r>
            <a:r>
              <a:rPr lang="cs-CZ" sz="3200" i="1" smtClean="0"/>
              <a:t>(Mluvte!)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Nehmt! </a:t>
            </a:r>
            <a:r>
              <a:rPr lang="cs-CZ" sz="3200" i="1" smtClean="0"/>
              <a:t>(Vezměte!/Berte!)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Fahrt! </a:t>
            </a:r>
            <a:r>
              <a:rPr lang="cs-CZ" sz="3200" i="1" smtClean="0"/>
              <a:t>(Jeďte!)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78549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>
                <a:solidFill>
                  <a:schemeClr val="tx1"/>
                </a:solidFill>
              </a:rPr>
              <a:t>1</a:t>
            </a:r>
            <a:r>
              <a:rPr lang="cs-CZ" sz="3600" smtClean="0">
                <a:solidFill>
                  <a:schemeClr val="tx1"/>
                </a:solidFill>
              </a:rPr>
              <a:t>. osoba čísla množného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Oznamovací způsob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Rozkazovací způsob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3568" y="2247900"/>
            <a:ext cx="3744416" cy="38862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200" smtClean="0"/>
              <a:t>wir schreiben (</a:t>
            </a:r>
            <a:r>
              <a:rPr lang="cs-CZ" sz="3200" i="1" smtClean="0"/>
              <a:t>píšeme)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kommen  </a:t>
            </a:r>
            <a:r>
              <a:rPr lang="cs-CZ" sz="3200" i="1" smtClean="0"/>
              <a:t>(přijdeme)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baden    </a:t>
            </a:r>
            <a:r>
              <a:rPr lang="cs-CZ" sz="3200" i="1" smtClean="0"/>
              <a:t>(koupeme se)</a:t>
            </a:r>
          </a:p>
          <a:p>
            <a:pPr marL="0" indent="0">
              <a:buNone/>
            </a:pPr>
            <a:r>
              <a:rPr lang="cs-CZ" sz="3200" smtClean="0"/>
              <a:t>wir lesen  (</a:t>
            </a:r>
            <a:r>
              <a:rPr lang="cs-CZ" sz="3200" i="1" smtClean="0"/>
              <a:t>čteme)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sprechen  </a:t>
            </a:r>
            <a:r>
              <a:rPr lang="cs-CZ" sz="3200" i="1" smtClean="0"/>
              <a:t>(mluvíme)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nehmen </a:t>
            </a:r>
            <a:r>
              <a:rPr lang="cs-CZ" sz="3200" i="1" smtClean="0"/>
              <a:t>(bereme)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fahren  </a:t>
            </a:r>
            <a:r>
              <a:rPr lang="cs-CZ" sz="3200" i="1" smtClean="0"/>
              <a:t>(jedeme)</a:t>
            </a:r>
            <a:endParaRPr lang="cs-CZ" sz="32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572000" y="2247900"/>
            <a:ext cx="4320480" cy="38862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200" b="1" smtClean="0"/>
              <a:t>Schreiben wir! </a:t>
            </a:r>
            <a:r>
              <a:rPr lang="cs-CZ" sz="3200" i="1" smtClean="0"/>
              <a:t>(Pišme 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Kommen wir! </a:t>
            </a:r>
            <a:r>
              <a:rPr lang="cs-CZ" sz="3200" i="1" smtClean="0"/>
              <a:t>(Pojďme!)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Baden wir! </a:t>
            </a:r>
            <a:r>
              <a:rPr lang="cs-CZ" sz="3200" i="1" smtClean="0"/>
              <a:t>(Koupejme se!)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Lesen wir!</a:t>
            </a:r>
            <a:r>
              <a:rPr lang="cs-CZ" sz="3200" smtClean="0"/>
              <a:t>  </a:t>
            </a:r>
            <a:r>
              <a:rPr lang="cs-CZ" sz="3200" i="1" smtClean="0"/>
              <a:t>(Čtěme!)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Sprechen wir!  </a:t>
            </a:r>
            <a:r>
              <a:rPr lang="cs-CZ" sz="3200" i="1" smtClean="0"/>
              <a:t>(Mluvme!)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Nehmen wir! </a:t>
            </a:r>
            <a:r>
              <a:rPr lang="cs-CZ" sz="3200" i="1" smtClean="0"/>
              <a:t>(Berme!)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Fahren wir! </a:t>
            </a:r>
            <a:r>
              <a:rPr lang="cs-CZ" sz="3200" i="1" smtClean="0"/>
              <a:t>(Jeďme!)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39929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>
                <a:solidFill>
                  <a:schemeClr val="tx1"/>
                </a:solidFill>
              </a:rPr>
              <a:t>3. osoba čísla množného - </a:t>
            </a:r>
            <a:r>
              <a:rPr lang="cs-CZ" sz="3600" i="1" smtClean="0">
                <a:solidFill>
                  <a:schemeClr val="tx1"/>
                </a:solidFill>
              </a:rPr>
              <a:t>vykání</a:t>
            </a:r>
            <a:endParaRPr lang="cs-CZ" sz="360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Oznamovací způsob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mtClean="0"/>
              <a:t>Rozkazovací způsob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3568" y="2247900"/>
            <a:ext cx="3744416" cy="38862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200" smtClean="0"/>
              <a:t>Sie schreiben (</a:t>
            </a:r>
            <a:r>
              <a:rPr lang="cs-CZ" sz="3200" i="1" smtClean="0"/>
              <a:t>píšete)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Sie kommen  </a:t>
            </a:r>
            <a:r>
              <a:rPr lang="cs-CZ" sz="3200" i="1" smtClean="0"/>
              <a:t>(přijdete)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Sie baden    </a:t>
            </a:r>
            <a:r>
              <a:rPr lang="cs-CZ" sz="3200" i="1" smtClean="0"/>
              <a:t>(koupete se)</a:t>
            </a:r>
          </a:p>
          <a:p>
            <a:pPr marL="0" indent="0">
              <a:buNone/>
            </a:pPr>
            <a:r>
              <a:rPr lang="cs-CZ" sz="3200" smtClean="0"/>
              <a:t>Sie lesen  (</a:t>
            </a:r>
            <a:r>
              <a:rPr lang="cs-CZ" sz="3200" i="1" smtClean="0"/>
              <a:t>čtete)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Sie sprechen  </a:t>
            </a:r>
            <a:r>
              <a:rPr lang="cs-CZ" sz="3200" i="1" smtClean="0"/>
              <a:t>(mluvíte)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Sie nehmen </a:t>
            </a:r>
            <a:r>
              <a:rPr lang="cs-CZ" sz="3200" i="1" smtClean="0"/>
              <a:t>(berete)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Sie fahren  </a:t>
            </a:r>
            <a:r>
              <a:rPr lang="cs-CZ" sz="3200" i="1" smtClean="0"/>
              <a:t>(jedete)</a:t>
            </a:r>
            <a:endParaRPr lang="cs-CZ" sz="320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427984" y="2247900"/>
            <a:ext cx="4464496" cy="3886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b="1" smtClean="0"/>
              <a:t>Schreiben Sie! </a:t>
            </a:r>
            <a:r>
              <a:rPr lang="cs-CZ" sz="3200" i="1" smtClean="0"/>
              <a:t>(Pište 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Kommen Sie! </a:t>
            </a:r>
            <a:r>
              <a:rPr lang="cs-CZ" sz="3200" i="1" smtClean="0"/>
              <a:t>(Pojďte!)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Baden Sie! </a:t>
            </a:r>
            <a:r>
              <a:rPr lang="cs-CZ" sz="3200" i="1" smtClean="0"/>
              <a:t>(Koupejte se!)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Lesen Sie!</a:t>
            </a:r>
            <a:r>
              <a:rPr lang="cs-CZ" sz="3200" smtClean="0"/>
              <a:t>  </a:t>
            </a:r>
            <a:r>
              <a:rPr lang="cs-CZ" sz="3200" i="1" smtClean="0"/>
              <a:t>(Čtěte!)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Sprechen Sie!  </a:t>
            </a:r>
            <a:r>
              <a:rPr lang="cs-CZ" sz="3200" i="1" smtClean="0"/>
              <a:t>(Mluvte!)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Nehmen Sie! </a:t>
            </a:r>
            <a:r>
              <a:rPr lang="cs-CZ" sz="3200" i="1" smtClean="0"/>
              <a:t>(Vezměte/Berte!)</a:t>
            </a:r>
            <a:endParaRPr lang="cs-CZ" sz="3200" b="1" smtClean="0"/>
          </a:p>
          <a:p>
            <a:pPr marL="0" indent="0">
              <a:buNone/>
            </a:pPr>
            <a:r>
              <a:rPr lang="cs-CZ" sz="3200" b="1" smtClean="0"/>
              <a:t>Fahren Sie! </a:t>
            </a:r>
            <a:r>
              <a:rPr lang="cs-CZ" sz="3200" i="1" smtClean="0"/>
              <a:t>(Jeďte!)</a:t>
            </a:r>
            <a:endParaRPr lang="cs-CZ" sz="3200" b="1"/>
          </a:p>
        </p:txBody>
      </p:sp>
    </p:spTree>
    <p:extLst>
      <p:ext uri="{BB962C8B-B14F-4D97-AF65-F5344CB8AC3E}">
        <p14:creationId xmlns:p14="http://schemas.microsoft.com/office/powerpoint/2010/main" xmlns="" val="352743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smtClean="0">
                <a:solidFill>
                  <a:schemeClr val="tx1"/>
                </a:solidFill>
              </a:rPr>
              <a:t>Was müssen wir machen:     </a:t>
            </a:r>
            <a:r>
              <a:rPr lang="cs-CZ" sz="2800" i="1" u="sng" smtClean="0">
                <a:solidFill>
                  <a:srgbClr val="00863D"/>
                </a:solidFill>
              </a:rPr>
              <a:t>Was sagt der Lehrer</a:t>
            </a:r>
            <a:r>
              <a:rPr lang="cs-CZ" sz="2800" i="1" u="sng" smtClean="0">
                <a:solidFill>
                  <a:schemeClr val="tx1"/>
                </a:solidFill>
              </a:rPr>
              <a:t>:</a:t>
            </a:r>
            <a:endParaRPr lang="cs-CZ" sz="2800" u="sng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Wir müssen lesen und schreiben.</a:t>
            </a:r>
          </a:p>
          <a:p>
            <a:pPr>
              <a:buFontTx/>
              <a:buChar char="-"/>
            </a:pPr>
            <a:r>
              <a:rPr lang="cs-CZ" sz="3200" i="1" smtClean="0">
                <a:solidFill>
                  <a:srgbClr val="00B050"/>
                </a:solidFill>
              </a:rPr>
              <a:t>Lest und schreibt!</a:t>
            </a:r>
          </a:p>
          <a:p>
            <a:pPr marL="0" indent="0">
              <a:buNone/>
            </a:pPr>
            <a:r>
              <a:rPr lang="cs-CZ" sz="3200" smtClean="0"/>
              <a:t>Wir müssen rechnen.</a:t>
            </a:r>
          </a:p>
          <a:p>
            <a:pPr marL="0" indent="0">
              <a:buNone/>
            </a:pPr>
            <a:r>
              <a:rPr lang="cs-CZ" sz="3200" smtClean="0"/>
              <a:t>Wir müssen Deutsch lernen.</a:t>
            </a:r>
          </a:p>
          <a:p>
            <a:pPr marL="0" indent="0">
              <a:buNone/>
            </a:pPr>
            <a:r>
              <a:rPr lang="cs-CZ" sz="3200" smtClean="0"/>
              <a:t>Wir müssen laut sprechen.</a:t>
            </a:r>
          </a:p>
          <a:p>
            <a:pPr marL="0" indent="0">
              <a:buNone/>
            </a:pPr>
            <a:r>
              <a:rPr lang="cs-CZ" sz="3200" smtClean="0"/>
              <a:t>Wir müssen erzählen.</a:t>
            </a:r>
          </a:p>
          <a:p>
            <a:pPr marL="0" indent="0">
              <a:buNone/>
            </a:pPr>
            <a:r>
              <a:rPr lang="cs-CZ" sz="3200" smtClean="0"/>
              <a:t>Wir müssen richtig antworten.</a:t>
            </a:r>
          </a:p>
          <a:p>
            <a:pPr marL="0" indent="0">
              <a:buNone/>
            </a:pPr>
            <a:r>
              <a:rPr lang="cs-CZ" sz="3200" smtClean="0"/>
              <a:t>Wir müssen fleißig sein.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183005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38138"/>
          </a:xfrm>
        </p:spPr>
        <p:txBody>
          <a:bodyPr>
            <a:normAutofit fontScale="90000"/>
          </a:bodyPr>
          <a:lstStyle/>
          <a:p>
            <a:r>
              <a:rPr lang="cs-CZ" sz="3100" smtClean="0">
                <a:solidFill>
                  <a:schemeClr val="tx1"/>
                </a:solidFill>
              </a:rPr>
              <a:t>Was müssen wir machen:     </a:t>
            </a:r>
            <a:r>
              <a:rPr lang="cs-CZ" sz="3100" i="1" smtClean="0">
                <a:solidFill>
                  <a:srgbClr val="00863D"/>
                </a:solidFill>
              </a:rPr>
              <a:t>Was sagt der Lehrer</a:t>
            </a:r>
            <a:r>
              <a:rPr lang="cs-CZ" sz="3100" i="1" smtClean="0">
                <a:solidFill>
                  <a:schemeClr val="tx1"/>
                </a:solidFill>
              </a:rPr>
              <a:t>:</a:t>
            </a:r>
            <a:r>
              <a:rPr lang="cs-CZ" sz="2800" i="1" smtClean="0">
                <a:solidFill>
                  <a:schemeClr val="tx1"/>
                </a:solidFill>
              </a:rPr>
              <a:t/>
            </a:r>
            <a:br>
              <a:rPr lang="cs-CZ" sz="2800" i="1" smtClean="0">
                <a:solidFill>
                  <a:schemeClr val="tx1"/>
                </a:solidFill>
              </a:rPr>
            </a:br>
            <a:r>
              <a:rPr lang="cs-CZ" sz="2800" i="1" smtClean="0">
                <a:solidFill>
                  <a:schemeClr val="tx1"/>
                </a:solidFill>
              </a:rPr>
              <a:t>_______________________________________________</a:t>
            </a:r>
            <a:endParaRPr lang="cs-CZ" sz="28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smtClean="0"/>
              <a:t>Wir müssen lesen und schreiben.</a:t>
            </a:r>
          </a:p>
          <a:p>
            <a:pPr>
              <a:buFontTx/>
              <a:buChar char="-"/>
            </a:pPr>
            <a:r>
              <a:rPr lang="cs-CZ" sz="3200" i="1" smtClean="0">
                <a:solidFill>
                  <a:srgbClr val="00B050"/>
                </a:solidFill>
              </a:rPr>
              <a:t>Lest und schreibt!</a:t>
            </a:r>
          </a:p>
          <a:p>
            <a:pPr marL="0" indent="0">
              <a:buNone/>
            </a:pPr>
            <a:r>
              <a:rPr lang="cs-CZ" sz="3200" smtClean="0"/>
              <a:t>Wir müssen rechnen. </a:t>
            </a:r>
            <a:r>
              <a:rPr lang="cs-CZ" sz="3200" i="1" smtClean="0">
                <a:solidFill>
                  <a:srgbClr val="00863D"/>
                </a:solidFill>
              </a:rPr>
              <a:t>– Kinder, rechnet!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müssen Deutsch lernen.- </a:t>
            </a:r>
            <a:r>
              <a:rPr lang="cs-CZ" sz="3200" i="1" smtClean="0">
                <a:solidFill>
                  <a:srgbClr val="00863D"/>
                </a:solidFill>
              </a:rPr>
              <a:t>Lernt Deutsch!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müssen laut sprechen. </a:t>
            </a:r>
            <a:r>
              <a:rPr lang="cs-CZ" sz="3200" i="1" smtClean="0">
                <a:solidFill>
                  <a:srgbClr val="00863D"/>
                </a:solidFill>
              </a:rPr>
              <a:t>- Sprecht laut!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müssen erzählen. </a:t>
            </a:r>
            <a:r>
              <a:rPr lang="cs-CZ" sz="3200" i="1" smtClean="0">
                <a:solidFill>
                  <a:srgbClr val="00863D"/>
                </a:solidFill>
              </a:rPr>
              <a:t>- Erzählt!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müssen richtig antworten. </a:t>
            </a:r>
            <a:r>
              <a:rPr lang="cs-CZ" sz="3200" i="1" smtClean="0">
                <a:solidFill>
                  <a:srgbClr val="00863D"/>
                </a:solidFill>
              </a:rPr>
              <a:t>- Antwortet richtig!</a:t>
            </a:r>
            <a:endParaRPr lang="cs-CZ" sz="3200" smtClean="0"/>
          </a:p>
          <a:p>
            <a:pPr marL="0" indent="0">
              <a:buNone/>
            </a:pPr>
            <a:r>
              <a:rPr lang="cs-CZ" sz="3200" smtClean="0"/>
              <a:t>Wir müssen fleißig sein. </a:t>
            </a:r>
            <a:r>
              <a:rPr lang="cs-CZ" sz="3200" i="1" smtClean="0">
                <a:solidFill>
                  <a:srgbClr val="00863D"/>
                </a:solidFill>
              </a:rPr>
              <a:t>- Seid fleißig!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14436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354162"/>
          </a:xfrm>
        </p:spPr>
        <p:txBody>
          <a:bodyPr>
            <a:normAutofit/>
          </a:bodyPr>
          <a:lstStyle/>
          <a:p>
            <a:r>
              <a:rPr lang="cs-CZ" sz="2800" u="sng" smtClean="0">
                <a:solidFill>
                  <a:schemeClr val="tx1"/>
                </a:solidFill>
              </a:rPr>
              <a:t>Utvoř věty s tvary rozkazovacího způsobu ve všech osobách:</a:t>
            </a:r>
            <a:endParaRPr lang="cs-CZ" sz="2800" u="sng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28800"/>
            <a:ext cx="77724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smtClean="0"/>
              <a:t>das Wort schreiben</a:t>
            </a:r>
          </a:p>
          <a:p>
            <a:pPr marL="0" indent="0">
              <a:buNone/>
            </a:pPr>
            <a:r>
              <a:rPr lang="cs-CZ" sz="3200" smtClean="0"/>
              <a:t>den Satz erklären</a:t>
            </a:r>
          </a:p>
          <a:p>
            <a:pPr marL="0" indent="0">
              <a:buNone/>
            </a:pPr>
            <a:r>
              <a:rPr lang="cs-CZ" sz="3200" smtClean="0"/>
              <a:t>Brot kaufen</a:t>
            </a:r>
          </a:p>
          <a:p>
            <a:pPr marL="0" indent="0">
              <a:buNone/>
            </a:pPr>
            <a:r>
              <a:rPr lang="cs-CZ" sz="3200" smtClean="0"/>
              <a:t>Hausaufgaben machen</a:t>
            </a:r>
          </a:p>
          <a:p>
            <a:pPr marL="0" indent="0">
              <a:buNone/>
            </a:pPr>
            <a:r>
              <a:rPr lang="cs-CZ" sz="3200" smtClean="0"/>
              <a:t>Oma besuchen</a:t>
            </a:r>
          </a:p>
          <a:p>
            <a:pPr marL="0" indent="0">
              <a:buNone/>
            </a:pPr>
            <a:r>
              <a:rPr lang="cs-CZ" sz="3200" smtClean="0"/>
              <a:t>in die Schule gehen</a:t>
            </a:r>
          </a:p>
          <a:p>
            <a:pPr marL="0" indent="0">
              <a:buNone/>
            </a:pPr>
            <a:r>
              <a:rPr lang="cs-CZ" sz="3200" smtClean="0"/>
              <a:t>Apfelsaft trinken</a:t>
            </a:r>
          </a:p>
          <a:p>
            <a:pPr marL="0" indent="0">
              <a:buNone/>
            </a:pPr>
            <a:r>
              <a:rPr lang="cs-CZ" sz="3200" smtClean="0"/>
              <a:t>lachen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xmlns="" val="149711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1153</TotalTime>
  <Words>741</Words>
  <Application>Microsoft Office PowerPoint</Application>
  <PresentationFormat>Předvádění na obrazovce (4:3)</PresentationFormat>
  <Paragraphs>136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Snímek 2</vt:lpstr>
      <vt:lpstr>Snímek 3</vt:lpstr>
      <vt:lpstr>Rozkazovací způsob / Imperativ</vt:lpstr>
      <vt:lpstr>Němčina používá tvary rozkazovacího způsobu</vt:lpstr>
      <vt:lpstr>2. osoba čísla jednotného</vt:lpstr>
      <vt:lpstr>2. osoba čísla množného</vt:lpstr>
      <vt:lpstr>1. osoba čísla množného</vt:lpstr>
      <vt:lpstr>3. osoba čísla množného - vykání</vt:lpstr>
      <vt:lpstr>Was müssen wir machen:     Was sagt der Lehrer:</vt:lpstr>
      <vt:lpstr>Was müssen wir machen:     Was sagt der Lehrer: _______________________________________________</vt:lpstr>
      <vt:lpstr>Utvoř věty s tvary rozkazovacího způsobu ve všech osobách: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ucitel</cp:lastModifiedBy>
  <cp:revision>122</cp:revision>
  <dcterms:created xsi:type="dcterms:W3CDTF">2012-10-28T12:20:09Z</dcterms:created>
  <dcterms:modified xsi:type="dcterms:W3CDTF">2013-06-10T05:49:49Z</dcterms:modified>
</cp:coreProperties>
</file>