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59" r:id="rId4"/>
    <p:sldId id="317" r:id="rId5"/>
    <p:sldId id="318" r:id="rId6"/>
    <p:sldId id="319" r:id="rId7"/>
    <p:sldId id="320" r:id="rId8"/>
    <p:sldId id="322" r:id="rId9"/>
    <p:sldId id="323" r:id="rId10"/>
    <p:sldId id="324" r:id="rId11"/>
    <p:sldId id="325" r:id="rId12"/>
    <p:sldId id="326" r:id="rId13"/>
    <p:sldId id="31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60213" autoAdjust="0"/>
  </p:normalViewPr>
  <p:slideViewPr>
    <p:cSldViewPr>
      <p:cViewPr varScale="1">
        <p:scale>
          <a:sx n="65" d="100"/>
          <a:sy n="65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0647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0233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7311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   Název DUM:  </a:t>
            </a:r>
            <a:r>
              <a:rPr lang="cs-CZ" sz="1600" dirty="0" smtClean="0"/>
              <a:t>VY_32_INOVACE_ </a:t>
            </a:r>
            <a:r>
              <a:rPr lang="cs-CZ" sz="1600" dirty="0"/>
              <a:t>X</a:t>
            </a:r>
            <a:r>
              <a:rPr lang="cs-CZ" sz="1600" dirty="0" smtClean="0"/>
              <a:t> _2_06_vazba „</a:t>
            </a:r>
            <a:r>
              <a:rPr lang="cs-CZ" sz="1600" b="1" dirty="0" smtClean="0"/>
              <a:t>es </a:t>
            </a:r>
            <a:r>
              <a:rPr lang="cs-CZ" sz="1600" b="1" dirty="0" err="1" smtClean="0"/>
              <a:t>gibt</a:t>
            </a:r>
            <a:r>
              <a:rPr lang="cs-CZ" sz="1600" b="1" dirty="0" smtClean="0"/>
              <a:t>“</a:t>
            </a:r>
            <a:endParaRPr lang="cs-CZ" sz="1600" dirty="0" smtClean="0"/>
          </a:p>
          <a:p>
            <a:endParaRPr lang="cs-CZ" sz="1600" b="1" dirty="0"/>
          </a:p>
          <a:p>
            <a:r>
              <a:rPr lang="cs-CZ" sz="1600" b="1" dirty="0" smtClean="0"/>
              <a:t>    Šablona číslo:  </a:t>
            </a:r>
            <a:r>
              <a:rPr lang="cs-CZ" sz="1600" dirty="0" smtClean="0"/>
              <a:t>X</a:t>
            </a:r>
            <a:r>
              <a:rPr lang="cs-CZ" sz="1600" b="1" dirty="0" smtClean="0"/>
              <a:t>         Sada číslo:  </a:t>
            </a:r>
            <a:r>
              <a:rPr lang="cs-CZ" sz="1600" dirty="0"/>
              <a:t>2</a:t>
            </a:r>
            <a:r>
              <a:rPr lang="cs-CZ" sz="1600" dirty="0" smtClean="0"/>
              <a:t> </a:t>
            </a:r>
            <a:r>
              <a:rPr lang="cs-CZ" sz="1600" b="1" dirty="0" smtClean="0"/>
              <a:t>       Pořadové číslo DUM:  06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    Autor: </a:t>
            </a:r>
            <a:r>
              <a:rPr lang="cs-CZ" sz="1600" dirty="0" smtClean="0"/>
              <a:t>Mgr. Radmila Sálová  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Žáci se seznámí s vazbou „es </a:t>
            </a:r>
            <a:r>
              <a:rPr lang="cs-CZ" dirty="0" err="1" smtClean="0"/>
              <a:t>gibt</a:t>
            </a:r>
            <a:r>
              <a:rPr lang="cs-CZ" dirty="0" smtClean="0"/>
              <a:t>“, která se v </a:t>
            </a:r>
            <a:r>
              <a:rPr lang="cs-CZ" dirty="0" err="1" smtClean="0"/>
              <a:t>Nj</a:t>
            </a:r>
            <a:r>
              <a:rPr lang="cs-CZ" dirty="0" smtClean="0"/>
              <a:t> velmi často používá  </a:t>
            </a:r>
          </a:p>
          <a:p>
            <a:r>
              <a:rPr lang="cs-CZ" dirty="0" smtClean="0"/>
              <a:t>Očekávaný výstup: Podle </a:t>
            </a:r>
            <a:r>
              <a:rPr lang="cs-CZ" dirty="0" err="1" smtClean="0"/>
              <a:t>there</a:t>
            </a:r>
            <a:r>
              <a:rPr lang="cs-CZ" dirty="0" smtClean="0"/>
              <a:t>´s, </a:t>
            </a:r>
            <a:r>
              <a:rPr lang="cs-CZ" dirty="0" err="1" smtClean="0"/>
              <a:t>there</a:t>
            </a:r>
            <a:r>
              <a:rPr lang="cs-CZ" dirty="0" smtClean="0"/>
              <a:t> are ji snadněji pochopí</a:t>
            </a:r>
          </a:p>
          <a:p>
            <a:r>
              <a:rPr lang="cs-CZ" dirty="0" smtClean="0"/>
              <a:t> Druh učebního materiálu: prezentace  </a:t>
            </a:r>
          </a:p>
          <a:p>
            <a:r>
              <a:rPr lang="cs-CZ" dirty="0" smtClean="0"/>
              <a:t>Typická věková skupina: 13 – 15 let</a:t>
            </a:r>
          </a:p>
          <a:p>
            <a:r>
              <a:rPr lang="cs-CZ" dirty="0" smtClean="0"/>
              <a:t>Klíčová slova: es </a:t>
            </a:r>
            <a:r>
              <a:rPr lang="cs-CZ" dirty="0" err="1" smtClean="0"/>
              <a:t>gibt</a:t>
            </a:r>
            <a:endParaRPr lang="cs-CZ" dirty="0" smtClean="0"/>
          </a:p>
          <a:p>
            <a:r>
              <a:rPr lang="cs-CZ" dirty="0" smtClean="0"/>
              <a:t>Pomůcky a materiál: PC, sešit </a:t>
            </a:r>
          </a:p>
        </p:txBody>
      </p:sp>
    </p:spTree>
    <p:extLst>
      <p:ext uri="{BB962C8B-B14F-4D97-AF65-F5344CB8AC3E}">
        <p14:creationId xmlns=""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se seznámí s nejčastějším použitím tohoto spojení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Nebudou ho zaměňovat s tvary slovesa geben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Uvědomí si, že překlad do češtiny není jednoznačný a že „es gibt“ se pojí se 4. pádem podstatných jmen čísla jednotného i množného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    geben – dát, dávat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smtClean="0"/>
              <a:t>ich gebe – dám, dáváš</a:t>
            </a:r>
          </a:p>
          <a:p>
            <a:pPr marL="0" indent="0">
              <a:buNone/>
            </a:pPr>
            <a:r>
              <a:rPr lang="cs-CZ" sz="3200" smtClean="0"/>
              <a:t>du gibst – dáš, dáváš</a:t>
            </a:r>
          </a:p>
          <a:p>
            <a:pPr marL="0" indent="0">
              <a:buNone/>
            </a:pPr>
            <a:r>
              <a:rPr lang="cs-CZ" sz="3200" smtClean="0"/>
              <a:t>er, sie es gibt - dává</a:t>
            </a:r>
          </a:p>
          <a:p>
            <a:pPr marL="0" indent="0">
              <a:buNone/>
            </a:pPr>
            <a:r>
              <a:rPr lang="cs-CZ" sz="3200" smtClean="0"/>
              <a:t>wir geben- dáváme</a:t>
            </a:r>
          </a:p>
          <a:p>
            <a:pPr marL="0" indent="0">
              <a:buNone/>
            </a:pPr>
            <a:r>
              <a:rPr lang="cs-CZ" sz="3200" smtClean="0"/>
              <a:t>ihr gebt - dáváte</a:t>
            </a:r>
          </a:p>
          <a:p>
            <a:pPr marL="0" indent="0">
              <a:buNone/>
            </a:pPr>
            <a:r>
              <a:rPr lang="cs-CZ" sz="3200" smtClean="0"/>
              <a:t>sie geben - dávají</a:t>
            </a:r>
          </a:p>
          <a:p>
            <a:pPr marL="0" indent="0">
              <a:buNone/>
            </a:pPr>
            <a:r>
              <a:rPr lang="cs-CZ" sz="3200" smtClean="0"/>
              <a:t>Sie geben - dáváte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i="1" smtClean="0"/>
              <a:t>Am Tisch sitzt ein Kind. </a:t>
            </a:r>
          </a:p>
          <a:p>
            <a:pPr>
              <a:buFontTx/>
              <a:buChar char="-"/>
            </a:pPr>
            <a:r>
              <a:rPr lang="cs-CZ" i="1" smtClean="0"/>
              <a:t>U stolu sedí dítě.</a:t>
            </a:r>
          </a:p>
          <a:p>
            <a:pPr marL="0" indent="0">
              <a:buNone/>
            </a:pPr>
            <a:r>
              <a:rPr lang="cs-CZ" i="1" smtClean="0"/>
              <a:t>Es ist klein. </a:t>
            </a:r>
          </a:p>
          <a:p>
            <a:pPr>
              <a:buFontTx/>
              <a:buChar char="-"/>
            </a:pPr>
            <a:r>
              <a:rPr lang="cs-CZ" i="1" smtClean="0"/>
              <a:t>Je malé.</a:t>
            </a:r>
          </a:p>
          <a:p>
            <a:pPr marL="0" indent="0">
              <a:buNone/>
            </a:pPr>
            <a:r>
              <a:rPr lang="cs-CZ" i="1" smtClean="0"/>
              <a:t>Es gibt mir  einen  Buntstift und ein Papier .</a:t>
            </a:r>
          </a:p>
          <a:p>
            <a:pPr>
              <a:buFontTx/>
              <a:buChar char="-"/>
            </a:pPr>
            <a:r>
              <a:rPr lang="cs-CZ" i="1" smtClean="0"/>
              <a:t>Dává mi pastelku a papír.</a:t>
            </a:r>
          </a:p>
          <a:p>
            <a:pPr marL="0" indent="0">
              <a:buNone/>
            </a:pPr>
            <a:r>
              <a:rPr lang="cs-CZ" i="1" smtClean="0"/>
              <a:t>Es gibt mir auch eine Limonade.</a:t>
            </a:r>
          </a:p>
          <a:p>
            <a:pPr marL="0" indent="0">
              <a:buNone/>
            </a:pPr>
            <a:r>
              <a:rPr lang="cs-CZ" i="1" smtClean="0"/>
              <a:t>- Dává mi také limonádu. </a:t>
            </a:r>
            <a:endParaRPr lang="cs-CZ" i="1"/>
          </a:p>
        </p:txBody>
      </p:sp>
    </p:spTree>
    <p:extLst>
      <p:ext uri="{BB962C8B-B14F-4D97-AF65-F5344CB8AC3E}">
        <p14:creationId xmlns="" xmlns:p14="http://schemas.microsoft.com/office/powerpoint/2010/main" val="2368782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</a:t>
            </a:r>
            <a:r>
              <a:rPr lang="cs-CZ" b="1" smtClean="0">
                <a:solidFill>
                  <a:schemeClr val="tx1"/>
                </a:solidFill>
              </a:rPr>
              <a:t>es gibt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do češtiny překládáme:</a:t>
            </a:r>
          </a:p>
          <a:p>
            <a:pPr>
              <a:buFont typeface="Wingdings" pitchFamily="2" charset="2"/>
              <a:buChar char="v"/>
            </a:pPr>
            <a:r>
              <a:rPr lang="cs-CZ" sz="3600" b="1" smtClean="0"/>
              <a:t>je, </a:t>
            </a:r>
            <a:r>
              <a:rPr lang="cs-CZ" sz="3600" smtClean="0"/>
              <a:t>jsou</a:t>
            </a:r>
          </a:p>
          <a:p>
            <a:pPr>
              <a:buFont typeface="Wingdings" pitchFamily="2" charset="2"/>
              <a:buChar char="v"/>
            </a:pPr>
            <a:r>
              <a:rPr lang="cs-CZ" sz="3600" b="1" smtClean="0"/>
              <a:t>existuje, </a:t>
            </a:r>
            <a:r>
              <a:rPr lang="cs-CZ" sz="3600" smtClean="0"/>
              <a:t>existují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smtClean="0"/>
              <a:t>nachází se</a:t>
            </a:r>
          </a:p>
          <a:p>
            <a:pPr>
              <a:buFont typeface="Wingdings" pitchFamily="2" charset="2"/>
              <a:buChar char="v"/>
            </a:pPr>
            <a:r>
              <a:rPr lang="cs-CZ" sz="3600" b="1" smtClean="0"/>
              <a:t>máme</a:t>
            </a:r>
          </a:p>
          <a:p>
            <a:pPr>
              <a:buFont typeface="Wingdings" pitchFamily="2" charset="2"/>
              <a:buChar char="v"/>
            </a:pPr>
            <a:r>
              <a:rPr lang="cs-CZ" sz="3600" b="1" smtClean="0"/>
              <a:t>vyskytuje se</a:t>
            </a:r>
          </a:p>
          <a:p>
            <a:pPr>
              <a:buFont typeface="Wingdings" pitchFamily="2" charset="2"/>
              <a:buChar char="v"/>
            </a:pPr>
            <a:r>
              <a:rPr lang="cs-CZ" sz="3600" b="1" smtClean="0"/>
              <a:t>je (máme) k dispozici    </a:t>
            </a:r>
            <a:r>
              <a:rPr lang="cs-CZ" sz="3600" smtClean="0"/>
              <a:t>apod.</a:t>
            </a:r>
          </a:p>
          <a:p>
            <a:pPr marL="0" indent="0">
              <a:buNone/>
            </a:pPr>
            <a:endParaRPr lang="cs-CZ" sz="3600"/>
          </a:p>
        </p:txBody>
      </p:sp>
    </p:spTree>
    <p:extLst>
      <p:ext uri="{BB962C8B-B14F-4D97-AF65-F5344CB8AC3E}">
        <p14:creationId xmlns="" xmlns:p14="http://schemas.microsoft.com/office/powerpoint/2010/main" val="333525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>
            <a:normAutofit/>
          </a:bodyPr>
          <a:lstStyle/>
          <a:p>
            <a:r>
              <a:rPr lang="cs-CZ" sz="2800" smtClean="0"/>
              <a:t>   z. B.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Heute </a:t>
            </a:r>
            <a:r>
              <a:rPr lang="cs-CZ" sz="3200" b="1" smtClean="0"/>
              <a:t>gibt es </a:t>
            </a:r>
            <a:r>
              <a:rPr lang="cs-CZ" sz="3200" smtClean="0"/>
              <a:t>eine Party bei uns. </a:t>
            </a:r>
          </a:p>
          <a:p>
            <a:pPr>
              <a:buFontTx/>
              <a:buChar char="-"/>
            </a:pPr>
            <a:r>
              <a:rPr lang="cs-CZ" sz="3200" i="1" smtClean="0"/>
              <a:t>Dnes je u nás večírek.</a:t>
            </a:r>
          </a:p>
          <a:p>
            <a:pPr marL="0" indent="0">
              <a:buNone/>
            </a:pPr>
            <a:r>
              <a:rPr lang="cs-CZ" sz="3200" smtClean="0"/>
              <a:t>Was </a:t>
            </a:r>
            <a:r>
              <a:rPr lang="cs-CZ" sz="3200" b="1" smtClean="0"/>
              <a:t>gibt es </a:t>
            </a:r>
            <a:r>
              <a:rPr lang="cs-CZ" sz="3200" smtClean="0"/>
              <a:t>zum Mittagessen ?</a:t>
            </a:r>
          </a:p>
          <a:p>
            <a:pPr>
              <a:buFontTx/>
              <a:buChar char="-"/>
            </a:pPr>
            <a:r>
              <a:rPr lang="cs-CZ" sz="3200" i="1" smtClean="0"/>
              <a:t>Co máme k obědu?  /  Co je k obědu?</a:t>
            </a:r>
          </a:p>
          <a:p>
            <a:pPr marL="0" indent="0">
              <a:buNone/>
            </a:pPr>
            <a:r>
              <a:rPr lang="cs-CZ" sz="3200" smtClean="0"/>
              <a:t>Wo </a:t>
            </a:r>
            <a:r>
              <a:rPr lang="cs-CZ" sz="3200" b="1" smtClean="0"/>
              <a:t>gibt es </a:t>
            </a:r>
            <a:r>
              <a:rPr lang="cs-CZ" sz="3200" smtClean="0"/>
              <a:t>hier eine Galerie ?</a:t>
            </a:r>
          </a:p>
          <a:p>
            <a:pPr>
              <a:buFontTx/>
              <a:buChar char="-"/>
            </a:pPr>
            <a:r>
              <a:rPr lang="cs-CZ" sz="3200" i="1" smtClean="0"/>
              <a:t>Kde se zde nachází nějaká galerie?</a:t>
            </a:r>
          </a:p>
          <a:p>
            <a:pPr marL="0" indent="0">
              <a:buNone/>
            </a:pPr>
            <a:r>
              <a:rPr lang="cs-CZ" sz="3200" b="1" smtClean="0"/>
              <a:t>Es</a:t>
            </a:r>
            <a:r>
              <a:rPr lang="cs-CZ" sz="3200" b="1" i="1" smtClean="0"/>
              <a:t> </a:t>
            </a:r>
            <a:r>
              <a:rPr lang="cs-CZ" sz="3200" b="1" smtClean="0"/>
              <a:t>gibt </a:t>
            </a:r>
            <a:r>
              <a:rPr lang="cs-CZ" sz="3200" smtClean="0"/>
              <a:t>keinen Kaffee mehr.</a:t>
            </a:r>
          </a:p>
          <a:p>
            <a:pPr marL="0" indent="0">
              <a:buNone/>
            </a:pPr>
            <a:r>
              <a:rPr lang="cs-CZ" sz="3200" smtClean="0"/>
              <a:t>-  </a:t>
            </a:r>
            <a:r>
              <a:rPr lang="cs-CZ" sz="3200" i="1" smtClean="0"/>
              <a:t>Káva už není.</a:t>
            </a:r>
            <a:endParaRPr lang="cs-CZ" sz="3200"/>
          </a:p>
        </p:txBody>
      </p:sp>
    </p:spTree>
    <p:extLst>
      <p:ext uri="{BB962C8B-B14F-4D97-AF65-F5344CB8AC3E}">
        <p14:creationId xmlns="" xmlns:p14="http://schemas.microsoft.com/office/powerpoint/2010/main" val="173724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7772400" cy="939378"/>
          </a:xfrm>
        </p:spPr>
        <p:txBody>
          <a:bodyPr>
            <a:normAutofit/>
          </a:bodyPr>
          <a:lstStyle/>
          <a:p>
            <a:r>
              <a:rPr lang="cs-CZ" sz="2800" smtClean="0"/>
              <a:t>   Porovnej:</a:t>
            </a:r>
            <a:endParaRPr lang="cs-CZ" sz="28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   Deutsch :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   Englisch :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/>
              <a:t>Es gibt ... in Deutschland</a:t>
            </a:r>
            <a:r>
              <a:rPr lang="cs-CZ" smtClean="0"/>
              <a:t>.</a:t>
            </a:r>
          </a:p>
          <a:p>
            <a:r>
              <a:rPr lang="cs-CZ"/>
              <a:t>Es gibt </a:t>
            </a:r>
            <a:r>
              <a:rPr lang="cs-CZ" smtClean="0"/>
              <a:t>heute </a:t>
            </a:r>
            <a:r>
              <a:rPr lang="cs-CZ"/>
              <a:t>... zu essen</a:t>
            </a:r>
            <a:r>
              <a:rPr lang="cs-CZ" smtClean="0"/>
              <a:t>.</a:t>
            </a:r>
          </a:p>
          <a:p>
            <a:endParaRPr lang="cs-CZ" smtClean="0"/>
          </a:p>
          <a:p>
            <a:r>
              <a:rPr lang="cs-CZ"/>
              <a:t>Was gibt es heute zu essen</a:t>
            </a:r>
            <a:r>
              <a:rPr lang="cs-CZ" smtClean="0"/>
              <a:t>?</a:t>
            </a:r>
          </a:p>
          <a:p>
            <a:endParaRPr lang="cs-CZ"/>
          </a:p>
          <a:p>
            <a:r>
              <a:rPr lang="cs-CZ"/>
              <a:t>Gibt es hier </a:t>
            </a:r>
            <a:r>
              <a:rPr lang="cs-CZ" smtClean="0"/>
              <a:t>...?</a:t>
            </a:r>
          </a:p>
          <a:p>
            <a:r>
              <a:rPr lang="cs-CZ"/>
              <a:t>Gibt es denn sowas</a:t>
            </a:r>
            <a:r>
              <a:rPr lang="cs-CZ" smtClean="0"/>
              <a:t>?</a:t>
            </a:r>
          </a:p>
          <a:p>
            <a:r>
              <a:rPr lang="cs-CZ"/>
              <a:t>Das gibt es doch nicht!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>
            <a:normAutofit fontScale="92500"/>
          </a:bodyPr>
          <a:lstStyle/>
          <a:p>
            <a:r>
              <a:rPr lang="cs-CZ" i="1" smtClean="0"/>
              <a:t>There </a:t>
            </a:r>
            <a:r>
              <a:rPr lang="cs-CZ" i="1"/>
              <a:t>is ... in Germany</a:t>
            </a:r>
            <a:r>
              <a:rPr lang="cs-CZ" i="1" smtClean="0"/>
              <a:t>.</a:t>
            </a:r>
          </a:p>
          <a:p>
            <a:r>
              <a:rPr lang="cs-CZ" i="1"/>
              <a:t>We are having ... today. (to eat</a:t>
            </a:r>
            <a:r>
              <a:rPr lang="cs-CZ" i="1" smtClean="0"/>
              <a:t>)</a:t>
            </a:r>
          </a:p>
          <a:p>
            <a:r>
              <a:rPr lang="cs-CZ" i="1"/>
              <a:t>What are we having today? (to eat</a:t>
            </a:r>
            <a:r>
              <a:rPr lang="cs-CZ" i="1" smtClean="0"/>
              <a:t>)</a:t>
            </a:r>
          </a:p>
          <a:p>
            <a:r>
              <a:rPr lang="cs-CZ" i="1"/>
              <a:t>Is there ... around here</a:t>
            </a:r>
            <a:r>
              <a:rPr lang="cs-CZ" i="1" smtClean="0"/>
              <a:t>?</a:t>
            </a:r>
          </a:p>
          <a:p>
            <a:r>
              <a:rPr lang="cs-CZ" i="1"/>
              <a:t>It is possible</a:t>
            </a:r>
            <a:r>
              <a:rPr lang="cs-CZ" i="1" smtClean="0"/>
              <a:t>?</a:t>
            </a:r>
          </a:p>
          <a:p>
            <a:r>
              <a:rPr lang="cs-CZ" i="1"/>
              <a:t>That's impossible!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989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  es gibt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  </a:t>
            </a:r>
            <a:r>
              <a:rPr lang="cs-CZ" sz="3200" smtClean="0"/>
              <a:t>Auf der Straße </a:t>
            </a:r>
            <a:r>
              <a:rPr lang="cs-CZ" sz="3200" b="1" smtClean="0"/>
              <a:t>gibt es </a:t>
            </a:r>
            <a:r>
              <a:rPr lang="cs-CZ" sz="3200" smtClean="0"/>
              <a:t>viele Leute.</a:t>
            </a:r>
            <a:endParaRPr lang="cs-CZ" sz="3200"/>
          </a:p>
        </p:txBody>
      </p:sp>
      <p:pic>
        <p:nvPicPr>
          <p:cNvPr id="2050" name="Picture 2" descr="C:\Users\salovar\Desktop\obr\P1030016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6067" b="16067"/>
          <a:stretch>
            <a:fillRect/>
          </a:stretch>
        </p:blipFill>
        <p:spPr bwMode="auto">
          <a:xfrm>
            <a:off x="395537" y="404664"/>
            <a:ext cx="8424936" cy="40324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0084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  es gibt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b="1" smtClean="0"/>
              <a:t>Es gibt </a:t>
            </a:r>
            <a:r>
              <a:rPr lang="cs-CZ" sz="3200" smtClean="0"/>
              <a:t>sieben Ratten auf dem Bild.</a:t>
            </a:r>
            <a:endParaRPr lang="cs-CZ" sz="3200"/>
          </a:p>
        </p:txBody>
      </p:sp>
      <p:pic>
        <p:nvPicPr>
          <p:cNvPr id="3074" name="Picture 2" descr="C:\Users\salovar\Desktop\obr\krysy_0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787" b="11787"/>
          <a:stretch>
            <a:fillRect/>
          </a:stretch>
        </p:blipFill>
        <p:spPr bwMode="auto">
          <a:xfrm>
            <a:off x="323529" y="332656"/>
            <a:ext cx="8424936" cy="40324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1861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  es gibt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200"/>
              <a:t> </a:t>
            </a:r>
            <a:r>
              <a:rPr lang="cs-CZ" sz="3200" smtClean="0"/>
              <a:t> Im Winter </a:t>
            </a:r>
            <a:r>
              <a:rPr lang="cs-CZ" sz="3200" b="1" smtClean="0"/>
              <a:t>gibt es </a:t>
            </a:r>
            <a:r>
              <a:rPr lang="cs-CZ" sz="3200" smtClean="0"/>
              <a:t>im Gebirge viel Schnee.</a:t>
            </a:r>
            <a:endParaRPr lang="cs-CZ" sz="3200"/>
          </a:p>
        </p:txBody>
      </p:sp>
      <p:pic>
        <p:nvPicPr>
          <p:cNvPr id="4098" name="Picture 2" descr="C:\Users\salovar\Desktop\obr\688683-img-vanoce-snih-crop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478" b="11478"/>
          <a:stretch>
            <a:fillRect/>
          </a:stretch>
        </p:blipFill>
        <p:spPr bwMode="auto">
          <a:xfrm>
            <a:off x="395536" y="332656"/>
            <a:ext cx="8424935" cy="41044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1689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012974"/>
          </a:xfrm>
        </p:spPr>
        <p:txBody>
          <a:bodyPr>
            <a:normAutofit/>
          </a:bodyPr>
          <a:lstStyle/>
          <a:p>
            <a:r>
              <a:rPr lang="cs-CZ" sz="3200" smtClean="0"/>
              <a:t>   Vyjádři vazbou </a:t>
            </a:r>
            <a:r>
              <a:rPr lang="cs-CZ" sz="3200" b="1" smtClean="0"/>
              <a:t>es gibt 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Um die Ecke steht eine Schule.</a:t>
            </a:r>
          </a:p>
          <a:p>
            <a:pPr marL="0" indent="0">
              <a:buNone/>
            </a:pPr>
            <a:r>
              <a:rPr lang="cs-CZ" sz="3200" smtClean="0"/>
              <a:t>In unserer Stadt sind zwei Bahnhöfe.</a:t>
            </a:r>
          </a:p>
          <a:p>
            <a:pPr marL="0" indent="0">
              <a:buNone/>
            </a:pPr>
            <a:r>
              <a:rPr lang="cs-CZ" sz="3200" smtClean="0"/>
              <a:t>Was haben wir heute zum Abendessen?</a:t>
            </a:r>
          </a:p>
          <a:p>
            <a:pPr marL="0" indent="0">
              <a:buNone/>
            </a:pPr>
            <a:r>
              <a:rPr lang="cs-CZ" sz="3200" smtClean="0"/>
              <a:t>Wo ist hier ein Café?</a:t>
            </a:r>
          </a:p>
          <a:p>
            <a:pPr marL="0" indent="0">
              <a:buNone/>
            </a:pPr>
            <a:r>
              <a:rPr lang="cs-CZ" sz="3200" smtClean="0"/>
              <a:t>Sind dort freie Parkplätze?</a:t>
            </a:r>
          </a:p>
          <a:p>
            <a:pPr marL="0" indent="0">
              <a:buNone/>
            </a:pPr>
            <a:r>
              <a:rPr lang="cs-CZ" sz="3200" smtClean="0"/>
              <a:t>Ist bei euch einen Arzt?</a:t>
            </a:r>
          </a:p>
          <a:p>
            <a:pPr marL="0" indent="0">
              <a:buNone/>
            </a:pPr>
            <a:r>
              <a:rPr lang="cs-CZ" sz="3200" smtClean="0"/>
              <a:t>Neben dem Hotel steht ein Reisebüro.</a:t>
            </a:r>
          </a:p>
          <a:p>
            <a:pPr marL="0" indent="0">
              <a:buNone/>
            </a:pPr>
            <a:r>
              <a:rPr lang="cs-CZ" sz="3200" smtClean="0"/>
              <a:t>Wie viele Kinos sind in der Stadt?</a:t>
            </a:r>
            <a:endParaRPr lang="cs-CZ" sz="3200"/>
          </a:p>
        </p:txBody>
      </p:sp>
    </p:spTree>
    <p:extLst>
      <p:ext uri="{BB962C8B-B14F-4D97-AF65-F5344CB8AC3E}">
        <p14:creationId xmlns="" xmlns:p14="http://schemas.microsoft.com/office/powerpoint/2010/main" val="169852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012974"/>
          </a:xfrm>
        </p:spPr>
        <p:txBody>
          <a:bodyPr>
            <a:normAutofit/>
          </a:bodyPr>
          <a:lstStyle/>
          <a:p>
            <a:r>
              <a:rPr lang="cs-CZ" sz="3200" smtClean="0"/>
              <a:t>   Vyjádři vazbou </a:t>
            </a:r>
            <a:r>
              <a:rPr lang="cs-CZ" sz="3200" b="1" smtClean="0"/>
              <a:t>es gibt 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Um die Ecke </a:t>
            </a:r>
            <a:r>
              <a:rPr lang="cs-CZ" sz="3200" b="1" smtClean="0"/>
              <a:t>gibt es </a:t>
            </a:r>
            <a:r>
              <a:rPr lang="cs-CZ" sz="3200" smtClean="0"/>
              <a:t>eine Schule.</a:t>
            </a:r>
          </a:p>
          <a:p>
            <a:pPr marL="0" indent="0">
              <a:buNone/>
            </a:pPr>
            <a:r>
              <a:rPr lang="cs-CZ" sz="3200" smtClean="0"/>
              <a:t>In unserer Stadt </a:t>
            </a:r>
            <a:r>
              <a:rPr lang="cs-CZ" sz="3200" b="1" smtClean="0"/>
              <a:t>gibt es </a:t>
            </a:r>
            <a:r>
              <a:rPr lang="cs-CZ" sz="3200" smtClean="0"/>
              <a:t>zwei Bahnhöfe.</a:t>
            </a:r>
          </a:p>
          <a:p>
            <a:pPr marL="0" indent="0">
              <a:buNone/>
            </a:pPr>
            <a:r>
              <a:rPr lang="cs-CZ" sz="3200" smtClean="0"/>
              <a:t>Was </a:t>
            </a:r>
            <a:r>
              <a:rPr lang="cs-CZ" sz="3200" b="1" smtClean="0"/>
              <a:t>gibt es </a:t>
            </a:r>
            <a:r>
              <a:rPr lang="cs-CZ" sz="3200" smtClean="0"/>
              <a:t>heute zum Abendessen?</a:t>
            </a:r>
          </a:p>
          <a:p>
            <a:pPr marL="0" indent="0">
              <a:buNone/>
            </a:pPr>
            <a:r>
              <a:rPr lang="cs-CZ" sz="3200" smtClean="0"/>
              <a:t>Wo </a:t>
            </a:r>
            <a:r>
              <a:rPr lang="cs-CZ" sz="3200" b="1" smtClean="0"/>
              <a:t>gibt es </a:t>
            </a:r>
            <a:r>
              <a:rPr lang="cs-CZ" sz="3200" smtClean="0"/>
              <a:t>hier ein Café?</a:t>
            </a:r>
          </a:p>
          <a:p>
            <a:pPr marL="0" indent="0">
              <a:buNone/>
            </a:pPr>
            <a:r>
              <a:rPr lang="cs-CZ" sz="3200" b="1" smtClean="0"/>
              <a:t>Gibt es </a:t>
            </a:r>
            <a:r>
              <a:rPr lang="cs-CZ" sz="3200" smtClean="0"/>
              <a:t>dort freie Parkplätze?</a:t>
            </a:r>
          </a:p>
          <a:p>
            <a:pPr marL="0" indent="0">
              <a:buNone/>
            </a:pPr>
            <a:r>
              <a:rPr lang="cs-CZ" sz="3200" b="1" smtClean="0"/>
              <a:t>Gibt es </a:t>
            </a:r>
            <a:r>
              <a:rPr lang="cs-CZ" sz="3200" smtClean="0"/>
              <a:t>bei euch einen Arzt?</a:t>
            </a:r>
          </a:p>
          <a:p>
            <a:pPr marL="0" indent="0">
              <a:buNone/>
            </a:pPr>
            <a:r>
              <a:rPr lang="cs-CZ" sz="3200" smtClean="0"/>
              <a:t>Neben dem Hotel </a:t>
            </a:r>
            <a:r>
              <a:rPr lang="cs-CZ" sz="3200" b="1"/>
              <a:t>g</a:t>
            </a:r>
            <a:r>
              <a:rPr lang="cs-CZ" sz="3200" b="1" smtClean="0"/>
              <a:t>ibt es </a:t>
            </a:r>
            <a:r>
              <a:rPr lang="cs-CZ" sz="3200" smtClean="0"/>
              <a:t> ein Reisebüro.</a:t>
            </a:r>
          </a:p>
          <a:p>
            <a:pPr marL="0" indent="0">
              <a:buNone/>
            </a:pPr>
            <a:r>
              <a:rPr lang="cs-CZ" sz="3200" smtClean="0"/>
              <a:t>Wie viele Kinos </a:t>
            </a:r>
            <a:r>
              <a:rPr lang="cs-CZ" sz="3200" b="1" smtClean="0"/>
              <a:t>gibt es </a:t>
            </a:r>
            <a:r>
              <a:rPr lang="cs-CZ" sz="3200" smtClean="0"/>
              <a:t>in der Stadt?</a:t>
            </a:r>
            <a:endParaRPr lang="cs-CZ" sz="3200"/>
          </a:p>
        </p:txBody>
      </p:sp>
    </p:spTree>
    <p:extLst>
      <p:ext uri="{BB962C8B-B14F-4D97-AF65-F5344CB8AC3E}">
        <p14:creationId xmlns="" xmlns:p14="http://schemas.microsoft.com/office/powerpoint/2010/main" val="163363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Dostupný </a:t>
            </a:r>
            <a:r>
              <a:rPr lang="cs-CZ" sz="1400" dirty="0"/>
              <a:t>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1600" dirty="0"/>
              <a:t>http://img.blesk.cz/img/1/full/688683-img-vanoce-snih-crop.jpg</a:t>
            </a:r>
          </a:p>
          <a:p>
            <a:r>
              <a:rPr lang="cs-CZ" sz="1600" dirty="0"/>
              <a:t>http://lh6.ggpht.com/</a:t>
            </a:r>
            <a:r>
              <a:rPr lang="cs-CZ" sz="1600" dirty="0" err="1"/>
              <a:t>pavel.mejsner</a:t>
            </a:r>
            <a:r>
              <a:rPr lang="cs-CZ" sz="1600" dirty="0"/>
              <a:t>/Rzq1qPzHpRI/</a:t>
            </a:r>
            <a:r>
              <a:rPr lang="cs-CZ" sz="1600" dirty="0" err="1"/>
              <a:t>AAAAAAAAEMc</a:t>
            </a:r>
            <a:r>
              <a:rPr lang="cs-CZ" sz="1600" dirty="0"/>
              <a:t>/</a:t>
            </a:r>
            <a:r>
              <a:rPr lang="cs-CZ" sz="1600" dirty="0" err="1"/>
              <a:t>oA</a:t>
            </a:r>
            <a:r>
              <a:rPr lang="cs-CZ" sz="1600" dirty="0"/>
              <a:t>-8Sh4kAOg/s576/P1030016.JPG</a:t>
            </a:r>
          </a:p>
          <a:p>
            <a:r>
              <a:rPr lang="cs-CZ" sz="1600" dirty="0"/>
              <a:t>http://www.</a:t>
            </a:r>
            <a:r>
              <a:rPr lang="cs-CZ" sz="1600" dirty="0" err="1"/>
              <a:t>ceskapozice.cz</a:t>
            </a:r>
            <a:r>
              <a:rPr lang="cs-CZ" sz="1600" dirty="0"/>
              <a:t>/</a:t>
            </a:r>
            <a:r>
              <a:rPr lang="cs-CZ" sz="1600" dirty="0" err="1"/>
              <a:t>sites</a:t>
            </a:r>
            <a:r>
              <a:rPr lang="cs-CZ" sz="1600" dirty="0"/>
              <a:t>/default/</a:t>
            </a:r>
            <a:r>
              <a:rPr lang="cs-CZ" sz="1600" dirty="0" err="1"/>
              <a:t>files</a:t>
            </a:r>
            <a:r>
              <a:rPr lang="cs-CZ" sz="1600" dirty="0"/>
              <a:t>/</a:t>
            </a:r>
            <a:r>
              <a:rPr lang="cs-CZ" sz="1600" dirty="0" err="1"/>
              <a:t>imagecache</a:t>
            </a:r>
            <a:r>
              <a:rPr lang="cs-CZ" sz="1600" dirty="0"/>
              <a:t>/</a:t>
            </a:r>
            <a:r>
              <a:rPr lang="cs-CZ" sz="1600" dirty="0" err="1"/>
              <a:t>full</a:t>
            </a:r>
            <a:r>
              <a:rPr lang="cs-CZ" sz="1600" dirty="0"/>
              <a:t>_</a:t>
            </a:r>
            <a:r>
              <a:rPr lang="cs-CZ" sz="1600" dirty="0" err="1"/>
              <a:t>size</a:t>
            </a:r>
            <a:r>
              <a:rPr lang="cs-CZ" sz="1600" dirty="0"/>
              <a:t>_</a:t>
            </a:r>
            <a:r>
              <a:rPr lang="cs-CZ" sz="1600" dirty="0" err="1"/>
              <a:t>content</a:t>
            </a:r>
            <a:r>
              <a:rPr lang="cs-CZ" sz="1600" dirty="0"/>
              <a:t>_image/krysy_0.jpg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 smtClean="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2000" i="1"/>
              <a:t>Použité zdroje:</a:t>
            </a:r>
            <a:endParaRPr lang="cs-CZ" sz="20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912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1130</TotalTime>
  <Words>606</Words>
  <Application>Microsoft Office PowerPoint</Application>
  <PresentationFormat>Předvádění na obrazovce (4:3)</PresentationFormat>
  <Paragraphs>106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Snímek 1</vt:lpstr>
      <vt:lpstr>Snímek 2</vt:lpstr>
      <vt:lpstr>Snímek 3</vt:lpstr>
      <vt:lpstr>    geben – dát, dávat</vt:lpstr>
      <vt:lpstr>  es gibt</vt:lpstr>
      <vt:lpstr>   z. B.</vt:lpstr>
      <vt:lpstr>   Porovnej:</vt:lpstr>
      <vt:lpstr>  es gibt</vt:lpstr>
      <vt:lpstr>  es gibt</vt:lpstr>
      <vt:lpstr>  es gibt</vt:lpstr>
      <vt:lpstr>   Vyjádři vazbou es gibt :</vt:lpstr>
      <vt:lpstr>   Vyjádři vazbou es gibt :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ucitel</cp:lastModifiedBy>
  <cp:revision>122</cp:revision>
  <dcterms:created xsi:type="dcterms:W3CDTF">2012-10-28T12:20:09Z</dcterms:created>
  <dcterms:modified xsi:type="dcterms:W3CDTF">2013-06-11T10:52:54Z</dcterms:modified>
</cp:coreProperties>
</file>