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61" r:id="rId3"/>
    <p:sldId id="262" r:id="rId4"/>
    <p:sldId id="263" r:id="rId5"/>
    <p:sldId id="257" r:id="rId6"/>
    <p:sldId id="258" r:id="rId7"/>
    <p:sldId id="259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B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F1C22F9-4A60-4EB2-813F-63905D60605B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42C820F-6440-4D62-835B-7E18F4E946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2920" y="692697"/>
            <a:ext cx="8229600" cy="3744416"/>
          </a:xfrm>
        </p:spPr>
        <p:txBody>
          <a:bodyPr/>
          <a:lstStyle/>
          <a:p>
            <a:r>
              <a:rPr lang="cs-CZ" altLang="en-US" b="0" dirty="0" smtClean="0">
                <a:effectLst/>
              </a:rPr>
              <a:t>                 Šablona 32</a:t>
            </a:r>
            <a:br>
              <a:rPr lang="cs-CZ" altLang="en-US" b="0" dirty="0" smtClean="0">
                <a:effectLst/>
              </a:rPr>
            </a:br>
            <a:r>
              <a:rPr lang="cs-CZ" altLang="en-US" b="0" dirty="0">
                <a:effectLst/>
              </a:rPr>
              <a:t/>
            </a:r>
            <a:br>
              <a:rPr lang="cs-CZ" altLang="en-US" b="0" dirty="0">
                <a:effectLst/>
              </a:rPr>
            </a:br>
            <a:r>
              <a:rPr lang="cs-CZ" altLang="en-US" b="0" dirty="0" smtClean="0">
                <a:effectLst/>
              </a:rPr>
              <a:t>     </a:t>
            </a:r>
            <a:r>
              <a:rPr lang="cs-CZ" altLang="en-US" b="0" dirty="0" smtClean="0">
                <a:effectLst/>
              </a:rPr>
              <a:t>VY_32_INOVACE_11_24_</a:t>
            </a:r>
            <a:r>
              <a:rPr lang="cs-CZ" altLang="en-US" dirty="0"/>
              <a:t/>
            </a:r>
            <a:br>
              <a:rPr lang="cs-CZ" altLang="en-US" dirty="0"/>
            </a:br>
            <a:r>
              <a:rPr lang="cs-CZ" altLang="en-US" dirty="0" smtClean="0"/>
              <a:t>    Zdvojené 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700808"/>
            <a:ext cx="5105400" cy="18692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8183562" cy="17176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650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ANOTACE: Prezentace, která může sloužit jako výklad i opakování </a:t>
            </a: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učiva </a:t>
            </a:r>
            <a:r>
              <a:rPr lang="cs-CZ" sz="2000" dirty="0" smtClean="0">
                <a:solidFill>
                  <a:srgbClr val="FFC000"/>
                </a:solidFill>
                <a:latin typeface="Arial"/>
              </a:rPr>
              <a:t>o zdvojených souhláskách</a:t>
            </a:r>
            <a:endParaRPr kumimoji="0" lang="cs-CZ" sz="2000" kern="1200" dirty="0">
              <a:solidFill>
                <a:srgbClr val="FFC000"/>
              </a:solidFill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AUTOR: Mgr. Eva Klapková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JAZYK: čeština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OČEKÁVANÝ VÝSTUP: </a:t>
            </a: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žák si osvojí pravidla pro psaní zdvojených souhlásek a své znalosti si procvičí</a:t>
            </a:r>
            <a:endParaRPr kumimoji="0" lang="cs-CZ" sz="2000" kern="1200" dirty="0">
              <a:solidFill>
                <a:srgbClr val="FFC000"/>
              </a:solidFill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SPECIÁLNÍ VZDĚLÁVACÍ POTŘEBY: interaktivní tabule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KLÍČOVÉ SLOVO: zdvojené souhlásky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DRUH </a:t>
            </a: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UČEBNÍHO MATERIÁLU: prezentace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DRUH INTERAKTIVITY</a:t>
            </a: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: aktivita</a:t>
            </a:r>
            <a:endParaRPr kumimoji="0" lang="cs-CZ" sz="2000" kern="1200" dirty="0">
              <a:solidFill>
                <a:srgbClr val="FFC000"/>
              </a:solidFill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CÍLOVÁ SKUPINA: žák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STUPEŇ A TYP VZDĚLÁVÁNÍ: základní vzdělávání – druhý stupeň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TYPICKÁ VĚKOVÁ SKUPINA: </a:t>
            </a:r>
            <a:r>
              <a:rPr kumimoji="0" lang="cs-CZ" sz="2000" kern="1200" dirty="0" smtClean="0">
                <a:solidFill>
                  <a:srgbClr val="FFC000"/>
                </a:solidFill>
                <a:latin typeface="Arial"/>
              </a:rPr>
              <a:t>12-15 </a:t>
            </a:r>
            <a:r>
              <a:rPr kumimoji="0" lang="cs-CZ" sz="2000" kern="1200" dirty="0">
                <a:solidFill>
                  <a:srgbClr val="FFC000"/>
                </a:solidFill>
                <a:latin typeface="Arial"/>
              </a:rPr>
              <a:t>let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endParaRPr kumimoji="0" lang="cs-CZ" sz="2000" kern="1200" dirty="0">
              <a:solidFill>
                <a:prstClr val="white"/>
              </a:solidFill>
              <a:latin typeface="Arial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17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84576"/>
          </a:xfrm>
        </p:spPr>
        <p:txBody>
          <a:bodyPr>
            <a:normAutofit fontScale="92500" lnSpcReduction="10000"/>
          </a:bodyPr>
          <a:lstStyle/>
          <a:p>
            <a:endParaRPr lang="cs-CZ" sz="110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1000" dirty="0">
                <a:solidFill>
                  <a:srgbClr val="FFC000"/>
                </a:solidFill>
              </a:rPr>
              <a:t> </a:t>
            </a:r>
            <a:r>
              <a:rPr lang="cs-CZ" sz="11000" dirty="0" smtClean="0">
                <a:solidFill>
                  <a:srgbClr val="FFC000"/>
                </a:solidFill>
              </a:rPr>
              <a:t>     Zdvojené </a:t>
            </a:r>
          </a:p>
          <a:p>
            <a:pPr marL="0" indent="0">
              <a:buNone/>
            </a:pPr>
            <a:r>
              <a:rPr lang="cs-CZ" sz="11000" dirty="0">
                <a:solidFill>
                  <a:srgbClr val="FFC000"/>
                </a:solidFill>
              </a:rPr>
              <a:t> </a:t>
            </a:r>
            <a:r>
              <a:rPr lang="cs-CZ" sz="11000" dirty="0" smtClean="0">
                <a:solidFill>
                  <a:srgbClr val="FFC000"/>
                </a:solidFill>
              </a:rPr>
              <a:t>    souhlásky</a:t>
            </a:r>
            <a:endParaRPr lang="cs-CZ" sz="11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34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601741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 smtClean="0">
                    <a:solidFill>
                      <a:srgbClr val="FFC000"/>
                    </a:solidFill>
                    <a:latin typeface="Arial"/>
                    <a:cs typeface="Arial"/>
                  </a:rPr>
                  <a:t>♦ předpona + kořen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>
                    <a:solidFill>
                      <a:srgbClr val="FFC000"/>
                    </a:solidFill>
                    <a:latin typeface="Arial"/>
                    <a:cs typeface="Arial"/>
                  </a:rPr>
                  <a:t> 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Arial"/>
                    <a:cs typeface="Arial"/>
                  </a:rPr>
                  <a:t>  </a:t>
                </a:r>
                <a:r>
                  <a:rPr lang="cs-CZ" sz="3200" dirty="0" smtClean="0">
                    <a:latin typeface="Arial"/>
                    <a:cs typeface="Arial"/>
                  </a:rPr>
                  <a:t>be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Arial"/>
                    <a:cs typeface="Arial"/>
                  </a:rPr>
                  <a:t>zz</a:t>
                </a:r>
                <a:r>
                  <a:rPr lang="cs-CZ" sz="3200" dirty="0" smtClean="0">
                    <a:latin typeface="Arial"/>
                    <a:cs typeface="Arial"/>
                  </a:rPr>
                  <a:t>ubý, o</a:t>
                </a:r>
                <a:r>
                  <a:rPr lang="cs-CZ" sz="3200" dirty="0" smtClean="0">
                    <a:solidFill>
                      <a:schemeClr val="tx2">
                        <a:lumMod val="50000"/>
                      </a:schemeClr>
                    </a:solidFill>
                    <a:latin typeface="Arial"/>
                    <a:cs typeface="Arial"/>
                  </a:rPr>
                  <a:t>dd</a:t>
                </a:r>
                <a:r>
                  <a:rPr lang="cs-CZ" sz="3200" dirty="0" smtClean="0">
                    <a:latin typeface="Arial"/>
                    <a:cs typeface="Arial"/>
                  </a:rPr>
                  <a:t>álit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sz="3200" dirty="0">
                  <a:solidFill>
                    <a:srgbClr val="FFC000"/>
                  </a:solidFill>
                  <a:latin typeface="Arial"/>
                  <a:cs typeface="Arial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 smtClean="0">
                    <a:solidFill>
                      <a:srgbClr val="FFC000"/>
                    </a:solidFill>
                    <a:latin typeface="Arial"/>
                    <a:cs typeface="Arial"/>
                  </a:rPr>
                  <a:t>♦ </a:t>
                </a:r>
                <a:r>
                  <a:rPr lang="cs-CZ" sz="3200" dirty="0" smtClean="0">
                    <a:latin typeface="Arial"/>
                    <a:cs typeface="Arial"/>
                  </a:rPr>
                  <a:t>-</a:t>
                </a:r>
                <a:r>
                  <a:rPr lang="cs-CZ" sz="3200" dirty="0" err="1" smtClean="0">
                    <a:latin typeface="Arial"/>
                    <a:cs typeface="Arial"/>
                  </a:rPr>
                  <a:t>šský</a:t>
                </a:r>
                <a:r>
                  <a:rPr lang="cs-CZ" sz="3200" dirty="0" smtClean="0">
                    <a:latin typeface="Arial"/>
                    <a:cs typeface="Arial"/>
                  </a:rPr>
                  <a:t> → -</a:t>
                </a:r>
                <a:r>
                  <a:rPr lang="cs-CZ" sz="3200" dirty="0" err="1" smtClean="0">
                    <a:solidFill>
                      <a:schemeClr val="tx2">
                        <a:lumMod val="50000"/>
                      </a:schemeClr>
                    </a:solidFill>
                    <a:latin typeface="Arial"/>
                    <a:cs typeface="Arial"/>
                  </a:rPr>
                  <a:t>šš</a:t>
                </a:r>
                <a:r>
                  <a:rPr lang="cs-CZ" sz="3200" dirty="0" err="1" smtClean="0">
                    <a:latin typeface="Arial"/>
                    <a:cs typeface="Arial"/>
                  </a:rPr>
                  <a:t>tí</a:t>
                </a:r>
                <a:r>
                  <a:rPr lang="cs-CZ" sz="3200" dirty="0" smtClean="0">
                    <a:latin typeface="Arial"/>
                    <a:cs typeface="Arial"/>
                  </a:rPr>
                  <a:t>       krkonošský - krkonošští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>
                    <a:solidFill>
                      <a:srgbClr val="FFC000"/>
                    </a:solidFill>
                    <a:latin typeface="Arial"/>
                    <a:cs typeface="Arial"/>
                  </a:rPr>
                  <a:t> </a:t>
                </a:r>
                <a:r>
                  <a:rPr lang="cs-CZ" sz="3200" dirty="0" smtClean="0">
                    <a:solidFill>
                      <a:srgbClr val="FFC000"/>
                    </a:solidFill>
                    <a:latin typeface="Arial"/>
                    <a:cs typeface="Arial"/>
                  </a:rPr>
                  <a:t>  </a:t>
                </a:r>
                <a:r>
                  <a:rPr lang="cs-CZ" sz="3200" dirty="0" smtClean="0">
                    <a:solidFill>
                      <a:srgbClr val="EAB200"/>
                    </a:solidFill>
                    <a:latin typeface="Arial"/>
                    <a:cs typeface="Arial"/>
                  </a:rPr>
                  <a:t>×</a:t>
                </a:r>
                <a:r>
                  <a:rPr lang="cs-CZ" sz="3200" dirty="0" smtClean="0">
                    <a:latin typeface="Arial"/>
                    <a:cs typeface="Arial"/>
                  </a:rPr>
                  <a:t> - </a:t>
                </a:r>
                <a:r>
                  <a:rPr lang="cs-CZ" sz="3200" dirty="0" err="1" smtClean="0">
                    <a:latin typeface="Arial"/>
                    <a:cs typeface="Arial"/>
                  </a:rPr>
                  <a:t>ský</a:t>
                </a:r>
                <a:r>
                  <a:rPr lang="cs-CZ" sz="3200" dirty="0" smtClean="0">
                    <a:latin typeface="Arial"/>
                    <a:cs typeface="Arial"/>
                  </a:rPr>
                  <a:t>→ -</a:t>
                </a:r>
                <a:r>
                  <a:rPr lang="cs-CZ" sz="3200" dirty="0" err="1" smtClean="0">
                    <a:latin typeface="Arial"/>
                    <a:cs typeface="Arial"/>
                  </a:rPr>
                  <a:t>ští</a:t>
                </a:r>
                <a:r>
                  <a:rPr lang="cs-CZ" sz="3200" dirty="0" smtClean="0">
                    <a:latin typeface="Arial"/>
                    <a:cs typeface="Arial"/>
                  </a:rPr>
                  <a:t>       ruský – ruští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cs-CZ" sz="3200" dirty="0">
                  <a:latin typeface="Arial"/>
                  <a:cs typeface="Arial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 smtClean="0">
                    <a:solidFill>
                      <a:schemeClr val="tx2">
                        <a:lumMod val="50000"/>
                      </a:schemeClr>
                    </a:solidFill>
                    <a:latin typeface="Arial"/>
                    <a:cs typeface="Arial"/>
                  </a:rPr>
                  <a:t>♦ -ný, -ní u přídavných jmen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>
                    <a:solidFill>
                      <a:schemeClr val="tx2">
                        <a:lumMod val="50000"/>
                      </a:schemeClr>
                    </a:solidFill>
                    <a:latin typeface="Arial"/>
                    <a:cs typeface="Arial"/>
                  </a:rPr>
                  <a:t> </a:t>
                </a:r>
                <a:r>
                  <a:rPr lang="cs-CZ" sz="3200" dirty="0" smtClean="0">
                    <a:solidFill>
                      <a:schemeClr val="tx2">
                        <a:lumMod val="50000"/>
                      </a:schemeClr>
                    </a:solidFill>
                    <a:latin typeface="Arial"/>
                    <a:cs typeface="Arial"/>
                  </a:rPr>
                  <a:t>  </a:t>
                </a:r>
                <a:r>
                  <a:rPr lang="cs-CZ" sz="3200" dirty="0" smtClean="0">
                    <a:latin typeface="Arial"/>
                    <a:cs typeface="Arial"/>
                  </a:rPr>
                  <a:t>káme</a:t>
                </a:r>
                <a:r>
                  <a:rPr lang="cs-CZ" sz="3200" dirty="0" smtClean="0">
                    <a:solidFill>
                      <a:srgbClr val="EAB200"/>
                    </a:solidFill>
                    <a:latin typeface="Arial"/>
                    <a:cs typeface="Arial"/>
                  </a:rPr>
                  <a:t>n 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chemeClr val="tx1"/>
                        </a:solidFill>
                        <a:latin typeface="Cambria Math"/>
                        <a:cs typeface="Arial"/>
                      </a:rPr>
                      <m:t>→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cs typeface="Arial"/>
                      </a:rPr>
                      <m:t> </m:t>
                    </m:r>
                  </m:oMath>
                </a14:m>
                <a:r>
                  <a:rPr lang="cs-CZ" sz="3200" dirty="0" smtClean="0"/>
                  <a:t>kame</a:t>
                </a:r>
                <a:r>
                  <a:rPr lang="cs-CZ" sz="3200" dirty="0" smtClean="0">
                    <a:solidFill>
                      <a:srgbClr val="EAB200"/>
                    </a:solidFill>
                  </a:rPr>
                  <a:t>nn</a:t>
                </a:r>
                <a:r>
                  <a:rPr lang="cs-CZ" sz="3200" dirty="0" smtClean="0"/>
                  <a:t>ý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cs-CZ" sz="3200" dirty="0"/>
                  <a:t> </a:t>
                </a:r>
                <a:r>
                  <a:rPr lang="cs-CZ" sz="3200" dirty="0" smtClean="0"/>
                  <a:t>   </a:t>
                </a:r>
                <a:r>
                  <a:rPr lang="cs-CZ" sz="3200" dirty="0" smtClean="0">
                    <a:solidFill>
                      <a:srgbClr val="EAB200"/>
                    </a:solidFill>
                  </a:rPr>
                  <a:t>×</a:t>
                </a:r>
                <a:r>
                  <a:rPr lang="cs-CZ" sz="3200" dirty="0" smtClean="0"/>
                  <a:t> dřevo </a:t>
                </a:r>
                <a:r>
                  <a:rPr lang="cs-CZ" sz="3200" dirty="0" smtClean="0">
                    <a:latin typeface="Cambria Math"/>
                    <a:ea typeface="Cambria Math"/>
                  </a:rPr>
                  <a:t>→ dřevěný</a:t>
                </a:r>
                <a:endParaRPr lang="cs-CZ" sz="320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601741"/>
              </a:xfrm>
              <a:blipFill rotWithShape="1">
                <a:blip r:embed="rId2"/>
                <a:stretch>
                  <a:fillRect l="-1333" b="-1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299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45757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3200" dirty="0" smtClean="0">
                <a:solidFill>
                  <a:srgbClr val="EAB200"/>
                </a:solidFill>
                <a:latin typeface="Arial"/>
                <a:cs typeface="Arial"/>
              </a:rPr>
              <a:t>♦ přídavná jména odvozená od názvu zvířat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dirty="0">
                <a:solidFill>
                  <a:srgbClr val="EAB200"/>
                </a:solidFill>
                <a:latin typeface="Arial"/>
                <a:cs typeface="Arial"/>
              </a:rPr>
              <a:t> </a:t>
            </a:r>
            <a:r>
              <a:rPr lang="cs-CZ" sz="3200" dirty="0" smtClean="0">
                <a:solidFill>
                  <a:srgbClr val="EAB200"/>
                </a:solidFill>
                <a:latin typeface="Arial"/>
                <a:cs typeface="Arial"/>
              </a:rPr>
              <a:t>  </a:t>
            </a:r>
            <a:r>
              <a:rPr lang="cs-CZ" sz="3200" dirty="0" smtClean="0">
                <a:latin typeface="Arial"/>
                <a:cs typeface="Arial"/>
              </a:rPr>
              <a:t>slon – sloní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3200" dirty="0"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200" dirty="0" smtClean="0">
                <a:solidFill>
                  <a:srgbClr val="EAB200"/>
                </a:solidFill>
                <a:latin typeface="Arial"/>
                <a:cs typeface="Arial"/>
              </a:rPr>
              <a:t>♦ </a:t>
            </a:r>
            <a:r>
              <a:rPr lang="cs-CZ" sz="3200" dirty="0" smtClean="0">
                <a:latin typeface="Arial"/>
                <a:cs typeface="Arial"/>
              </a:rPr>
              <a:t>rá</a:t>
            </a:r>
            <a:r>
              <a:rPr lang="cs-CZ" sz="3200" dirty="0" smtClean="0">
                <a:solidFill>
                  <a:srgbClr val="EAB200"/>
                </a:solidFill>
                <a:latin typeface="Arial"/>
                <a:cs typeface="Arial"/>
              </a:rPr>
              <a:t>n</a:t>
            </a:r>
            <a:r>
              <a:rPr lang="cs-CZ" sz="3200" dirty="0" smtClean="0">
                <a:latin typeface="Arial"/>
                <a:cs typeface="Arial"/>
              </a:rPr>
              <a:t>o </a:t>
            </a:r>
            <a:r>
              <a:rPr lang="cs-CZ" sz="3200" dirty="0" smtClean="0">
                <a:latin typeface="Cambria Math"/>
                <a:ea typeface="Cambria Math"/>
                <a:cs typeface="Arial"/>
              </a:rPr>
              <a:t>→ ra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nn</a:t>
            </a:r>
            <a:r>
              <a:rPr lang="cs-CZ" sz="3200" dirty="0" smtClean="0">
                <a:latin typeface="Cambria Math"/>
                <a:ea typeface="Cambria Math"/>
                <a:cs typeface="Arial"/>
              </a:rPr>
              <a:t>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dirty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 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  × </a:t>
            </a:r>
            <a:r>
              <a:rPr lang="cs-CZ" sz="3200" dirty="0" smtClean="0">
                <a:latin typeface="Cambria Math"/>
                <a:ea typeface="Cambria Math"/>
                <a:cs typeface="Arial"/>
              </a:rPr>
              <a:t>raný  salát  (časně zjara)</a:t>
            </a:r>
          </a:p>
          <a:p>
            <a:pPr marL="0" indent="0">
              <a:lnSpc>
                <a:spcPct val="150000"/>
              </a:lnSpc>
              <a:buNone/>
            </a:pPr>
            <a:endParaRPr lang="cs-CZ" sz="3200" dirty="0">
              <a:solidFill>
                <a:srgbClr val="EAB200"/>
              </a:solidFill>
              <a:latin typeface="Cambria Math"/>
              <a:ea typeface="Cambria Math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♦ slova s příponou –</a:t>
            </a:r>
            <a:r>
              <a:rPr lang="cs-CZ" sz="3200" dirty="0" err="1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ík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, -</a:t>
            </a:r>
            <a:r>
              <a:rPr lang="cs-CZ" sz="3200" dirty="0" err="1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ice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, -</a:t>
            </a:r>
            <a:r>
              <a:rPr lang="cs-CZ" sz="3200" dirty="0" err="1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ina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 (jedno 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3200" dirty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 </a:t>
            </a:r>
            <a:r>
              <a:rPr lang="cs-CZ" sz="3200" dirty="0" smtClean="0">
                <a:solidFill>
                  <a:srgbClr val="EAB200"/>
                </a:solidFill>
                <a:latin typeface="Cambria Math"/>
                <a:ea typeface="Cambria Math"/>
                <a:cs typeface="Arial"/>
              </a:rPr>
              <a:t>   </a:t>
            </a:r>
            <a:r>
              <a:rPr lang="cs-CZ" sz="3200" dirty="0" smtClean="0">
                <a:latin typeface="Cambria Math"/>
                <a:ea typeface="Cambria Math"/>
                <a:cs typeface="Arial"/>
              </a:rPr>
              <a:t>ceník, vinice, cenina</a:t>
            </a:r>
            <a:endParaRPr lang="cs-CZ" sz="3200" dirty="0" smtClean="0">
              <a:solidFill>
                <a:srgbClr val="EAB2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200" dirty="0">
              <a:solidFill>
                <a:srgbClr val="EAB2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3200" dirty="0">
              <a:solidFill>
                <a:srgbClr val="EAB2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223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457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♦ slova odvozená – </a:t>
            </a:r>
            <a:r>
              <a:rPr lang="cs-CZ" dirty="0" err="1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endParaRPr lang="cs-CZ" dirty="0" smtClean="0">
              <a:solidFill>
                <a:srgbClr val="EAB2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>
                <a:solidFill>
                  <a:srgbClr val="EAB200"/>
                </a:solidFill>
                <a:latin typeface="Arial"/>
                <a:cs typeface="Arial"/>
              </a:rPr>
              <a:t> 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  </a:t>
            </a:r>
            <a:r>
              <a:rPr lang="cs-CZ" dirty="0" smtClean="0">
                <a:latin typeface="Arial"/>
                <a:cs typeface="Arial"/>
              </a:rPr>
              <a:t>čin – či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ý – či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ě – či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ost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vina – povi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ý – povi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ě – povi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ost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den – de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í – de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ě – rovnode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nn</a:t>
            </a:r>
            <a:r>
              <a:rPr lang="cs-CZ" dirty="0" smtClean="0">
                <a:latin typeface="Arial"/>
                <a:cs typeface="Arial"/>
              </a:rPr>
              <a:t>ost</a:t>
            </a:r>
          </a:p>
          <a:p>
            <a:pPr marL="0" indent="0">
              <a:buNone/>
            </a:pPr>
            <a:endParaRPr lang="cs-CZ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♦ </a:t>
            </a:r>
            <a:r>
              <a:rPr lang="cs-CZ" dirty="0" smtClean="0">
                <a:latin typeface="Arial"/>
                <a:cs typeface="Arial"/>
              </a:rPr>
              <a:t>další souhlásky: 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racci (racek) × raci (rak)</a:t>
            </a:r>
          </a:p>
          <a:p>
            <a:pPr marL="0" indent="0">
              <a:buNone/>
            </a:pPr>
            <a:r>
              <a:rPr lang="cs-CZ" dirty="0">
                <a:solidFill>
                  <a:srgbClr val="EAB200"/>
                </a:solidFill>
                <a:latin typeface="Arial"/>
                <a:cs typeface="Arial"/>
              </a:rPr>
              <a:t> </a:t>
            </a:r>
            <a:r>
              <a:rPr lang="cs-CZ" dirty="0" smtClean="0">
                <a:solidFill>
                  <a:srgbClr val="EAB200"/>
                </a:solidFill>
                <a:latin typeface="Arial"/>
                <a:cs typeface="Arial"/>
              </a:rPr>
              <a:t>                            </a:t>
            </a:r>
            <a:r>
              <a:rPr lang="cs-CZ" dirty="0" smtClean="0">
                <a:latin typeface="Arial"/>
                <a:cs typeface="Arial"/>
              </a:rPr>
              <a:t>půllitr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měkký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babiččin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zlomme</a:t>
            </a: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                           v pecce…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13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457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♦</a:t>
            </a:r>
            <a:r>
              <a:rPr lang="cs-CZ" dirty="0" smtClean="0">
                <a:latin typeface="Arial"/>
                <a:cs typeface="Arial"/>
              </a:rPr>
              <a:t> </a:t>
            </a:r>
            <a:r>
              <a:rPr lang="cs-CZ" dirty="0" smtClean="0"/>
              <a:t>Doplň </a:t>
            </a:r>
            <a:r>
              <a:rPr lang="cs-CZ" dirty="0" smtClean="0">
                <a:solidFill>
                  <a:srgbClr val="FFC000"/>
                </a:solidFill>
              </a:rPr>
              <a:t>z/</a:t>
            </a:r>
            <a:r>
              <a:rPr lang="cs-CZ" dirty="0" err="1" smtClean="0">
                <a:solidFill>
                  <a:srgbClr val="FFC000"/>
                </a:solidFill>
              </a:rPr>
              <a:t>zz</a:t>
            </a:r>
            <a:r>
              <a:rPr lang="cs-CZ" dirty="0" smtClean="0">
                <a:solidFill>
                  <a:srgbClr val="FFC000"/>
                </a:solidFill>
              </a:rPr>
              <a:t>/</a:t>
            </a:r>
            <a:r>
              <a:rPr lang="cs-CZ" dirty="0" err="1" smtClean="0">
                <a:solidFill>
                  <a:srgbClr val="FFC000"/>
                </a:solidFill>
              </a:rPr>
              <a:t>zs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o…….</a:t>
            </a:r>
            <a:r>
              <a:rPr lang="cs-CZ" dirty="0" err="1" smtClean="0"/>
              <a:t>uřit</a:t>
            </a:r>
            <a:r>
              <a:rPr lang="cs-CZ" dirty="0" smtClean="0"/>
              <a:t>, ro……</a:t>
            </a:r>
            <a:r>
              <a:rPr lang="cs-CZ" dirty="0" err="1" smtClean="0"/>
              <a:t>vítit</a:t>
            </a:r>
            <a:r>
              <a:rPr lang="cs-CZ" dirty="0" smtClean="0"/>
              <a:t>, ro….sypat, </a:t>
            </a:r>
            <a:r>
              <a:rPr lang="cs-CZ" dirty="0" err="1" smtClean="0"/>
              <a:t>vítě</a:t>
            </a:r>
            <a:r>
              <a:rPr lang="cs-CZ" dirty="0" smtClean="0"/>
              <a:t>….tví, </a:t>
            </a:r>
            <a:r>
              <a:rPr lang="cs-CZ" dirty="0" err="1" smtClean="0"/>
              <a:t>be</a:t>
            </a:r>
            <a:r>
              <a:rPr lang="cs-CZ" dirty="0" smtClean="0"/>
              <a:t>…..</a:t>
            </a:r>
            <a:r>
              <a:rPr lang="cs-CZ" dirty="0" err="1" smtClean="0"/>
              <a:t>ásadový</a:t>
            </a:r>
            <a:r>
              <a:rPr lang="cs-CZ" dirty="0" smtClean="0"/>
              <a:t>, ro……</a:t>
            </a:r>
            <a:r>
              <a:rPr lang="cs-CZ" dirty="0" err="1" smtClean="0"/>
              <a:t>ekat</a:t>
            </a:r>
            <a:r>
              <a:rPr lang="cs-CZ" dirty="0"/>
              <a:t>, ro….třídit,  </a:t>
            </a:r>
            <a:r>
              <a:rPr lang="cs-CZ" dirty="0" smtClean="0"/>
              <a:t>ro……</a:t>
            </a:r>
            <a:r>
              <a:rPr lang="cs-CZ" dirty="0" err="1" smtClean="0"/>
              <a:t>udek</a:t>
            </a:r>
            <a:r>
              <a:rPr lang="cs-CZ" dirty="0" smtClean="0"/>
              <a:t>, ro……</a:t>
            </a:r>
            <a:r>
              <a:rPr lang="cs-CZ" dirty="0" err="1" smtClean="0"/>
              <a:t>oudit</a:t>
            </a:r>
            <a:r>
              <a:rPr lang="cs-CZ" dirty="0" smtClean="0"/>
              <a:t>, </a:t>
            </a:r>
            <a:r>
              <a:rPr lang="cs-CZ" dirty="0" err="1" smtClean="0"/>
              <a:t>be</a:t>
            </a:r>
            <a:r>
              <a:rPr lang="cs-CZ" dirty="0" smtClean="0"/>
              <a:t>……</a:t>
            </a:r>
            <a:r>
              <a:rPr lang="cs-CZ" dirty="0" err="1" smtClean="0"/>
              <a:t>ubý</a:t>
            </a:r>
            <a:r>
              <a:rPr lang="cs-CZ" dirty="0" smtClean="0"/>
              <a:t>, </a:t>
            </a:r>
            <a:r>
              <a:rPr lang="cs-CZ" dirty="0" err="1" smtClean="0"/>
              <a:t>sle</a:t>
            </a:r>
            <a:r>
              <a:rPr lang="cs-CZ" dirty="0" smtClean="0"/>
              <a:t>…..</a:t>
            </a:r>
            <a:r>
              <a:rPr lang="cs-CZ" dirty="0" err="1" smtClean="0"/>
              <a:t>ký</a:t>
            </a:r>
            <a:r>
              <a:rPr lang="cs-CZ" dirty="0" smtClean="0"/>
              <a:t>, ro…..</a:t>
            </a:r>
            <a:r>
              <a:rPr lang="cs-CZ" dirty="0" err="1" smtClean="0"/>
              <a:t>táčet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♦</a:t>
            </a:r>
            <a:r>
              <a:rPr lang="cs-CZ" dirty="0" smtClean="0">
                <a:latin typeface="Arial"/>
                <a:cs typeface="Arial"/>
              </a:rPr>
              <a:t> </a:t>
            </a:r>
            <a:r>
              <a:rPr lang="cs-CZ" dirty="0" smtClean="0"/>
              <a:t>Doplň </a:t>
            </a:r>
            <a:r>
              <a:rPr lang="cs-CZ" dirty="0" smtClean="0">
                <a:solidFill>
                  <a:srgbClr val="FFC000"/>
                </a:solidFill>
              </a:rPr>
              <a:t>j/</a:t>
            </a:r>
            <a:r>
              <a:rPr lang="cs-CZ" dirty="0" err="1" smtClean="0">
                <a:solidFill>
                  <a:srgbClr val="FFC000"/>
                </a:solidFill>
              </a:rPr>
              <a:t>jj</a:t>
            </a: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e…..</a:t>
            </a:r>
            <a:r>
              <a:rPr lang="cs-CZ" dirty="0" err="1" smtClean="0"/>
              <a:t>edovatá</a:t>
            </a:r>
            <a:r>
              <a:rPr lang="cs-CZ" dirty="0" smtClean="0"/>
              <a:t> houba, ne…..</a:t>
            </a:r>
            <a:r>
              <a:rPr lang="cs-CZ" dirty="0" err="1" smtClean="0"/>
              <a:t>asnější</a:t>
            </a:r>
            <a:r>
              <a:rPr lang="cs-CZ" dirty="0" smtClean="0"/>
              <a:t> hvězda, ne….</a:t>
            </a:r>
            <a:r>
              <a:rPr lang="cs-CZ" dirty="0" err="1" smtClean="0"/>
              <a:t>emnější</a:t>
            </a:r>
            <a:r>
              <a:rPr lang="cs-CZ" dirty="0" smtClean="0"/>
              <a:t> látka, ne……</a:t>
            </a:r>
            <a:r>
              <a:rPr lang="cs-CZ" dirty="0" err="1" smtClean="0"/>
              <a:t>ednodušší</a:t>
            </a:r>
            <a:r>
              <a:rPr lang="cs-CZ" dirty="0" smtClean="0"/>
              <a:t> 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417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7457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♦</a:t>
            </a:r>
            <a:r>
              <a:rPr lang="cs-CZ" dirty="0" smtClean="0">
                <a:latin typeface="Arial"/>
                <a:cs typeface="Arial"/>
              </a:rPr>
              <a:t> Doplň </a:t>
            </a:r>
            <a:r>
              <a:rPr lang="cs-CZ" dirty="0" err="1" smtClean="0">
                <a:solidFill>
                  <a:srgbClr val="FFC000"/>
                </a:solidFill>
                <a:latin typeface="Arial"/>
                <a:cs typeface="Arial"/>
              </a:rPr>
              <a:t>dd</a:t>
            </a: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/</a:t>
            </a:r>
            <a:r>
              <a:rPr lang="cs-CZ" dirty="0" err="1" smtClean="0">
                <a:solidFill>
                  <a:srgbClr val="FFC000"/>
                </a:solidFill>
                <a:latin typeface="Arial"/>
                <a:cs typeface="Arial"/>
              </a:rPr>
              <a:t>dt</a:t>
            </a: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/d</a:t>
            </a:r>
          </a:p>
          <a:p>
            <a:pPr marL="0" indent="0">
              <a:buNone/>
            </a:pPr>
            <a:endParaRPr lang="cs-CZ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p</a:t>
            </a:r>
            <a:r>
              <a:rPr lang="cs-CZ" dirty="0" smtClean="0">
                <a:latin typeface="Arial"/>
                <a:cs typeface="Arial"/>
              </a:rPr>
              <a:t>o….</a:t>
            </a:r>
            <a:r>
              <a:rPr lang="cs-CZ" dirty="0" err="1" smtClean="0">
                <a:latin typeface="Arial"/>
                <a:cs typeface="Arial"/>
              </a:rPr>
              <a:t>aní</a:t>
            </a:r>
            <a:r>
              <a:rPr lang="cs-CZ" dirty="0" smtClean="0">
                <a:latin typeface="Arial"/>
                <a:cs typeface="Arial"/>
              </a:rPr>
              <a:t> lidé, po…..</a:t>
            </a:r>
            <a:r>
              <a:rPr lang="cs-CZ" dirty="0" err="1" smtClean="0">
                <a:latin typeface="Arial"/>
                <a:cs typeface="Arial"/>
              </a:rPr>
              <a:t>rhnout</a:t>
            </a:r>
            <a:r>
              <a:rPr lang="cs-CZ" dirty="0" smtClean="0">
                <a:latin typeface="Arial"/>
                <a:cs typeface="Arial"/>
              </a:rPr>
              <a:t>, po…</a:t>
            </a:r>
            <a:r>
              <a:rPr lang="cs-CZ" dirty="0" err="1" smtClean="0">
                <a:latin typeface="Arial"/>
                <a:cs typeface="Arial"/>
              </a:rPr>
              <a:t>ůstojník</a:t>
            </a:r>
            <a:r>
              <a:rPr lang="cs-CZ" dirty="0" smtClean="0">
                <a:latin typeface="Arial"/>
                <a:cs typeface="Arial"/>
              </a:rPr>
              <a:t>, po….vázat, pře…..ucha, po…..</a:t>
            </a:r>
            <a:r>
              <a:rPr lang="cs-CZ" dirty="0" err="1" smtClean="0">
                <a:latin typeface="Arial"/>
                <a:cs typeface="Arial"/>
              </a:rPr>
              <a:t>aná</a:t>
            </a:r>
            <a:r>
              <a:rPr lang="cs-CZ" dirty="0" smtClean="0">
                <a:latin typeface="Arial"/>
                <a:cs typeface="Arial"/>
              </a:rPr>
              <a:t> ruka</a:t>
            </a:r>
          </a:p>
          <a:p>
            <a:pPr marL="0" indent="0">
              <a:buNone/>
            </a:pPr>
            <a:endParaRPr lang="cs-CZ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♦</a:t>
            </a:r>
            <a:r>
              <a:rPr lang="cs-CZ" dirty="0" smtClean="0">
                <a:latin typeface="Arial"/>
                <a:cs typeface="Arial"/>
              </a:rPr>
              <a:t> Doplň </a:t>
            </a:r>
            <a:r>
              <a:rPr lang="cs-CZ" dirty="0" smtClean="0">
                <a:solidFill>
                  <a:srgbClr val="FFC000"/>
                </a:solidFill>
                <a:latin typeface="Arial"/>
                <a:cs typeface="Arial"/>
              </a:rPr>
              <a:t>n/</a:t>
            </a:r>
            <a:r>
              <a:rPr lang="cs-CZ" dirty="0" err="1" smtClean="0">
                <a:solidFill>
                  <a:srgbClr val="FFC000"/>
                </a:solidFill>
                <a:latin typeface="Arial"/>
                <a:cs typeface="Arial"/>
              </a:rPr>
              <a:t>nn</a:t>
            </a:r>
            <a:endParaRPr lang="cs-CZ" dirty="0" smtClean="0">
              <a:solidFill>
                <a:srgbClr val="FFC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cs-CZ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cs-CZ" dirty="0">
                <a:latin typeface="Arial"/>
                <a:cs typeface="Arial"/>
              </a:rPr>
              <a:t>d</a:t>
            </a:r>
            <a:r>
              <a:rPr lang="cs-CZ" dirty="0" smtClean="0">
                <a:latin typeface="Arial"/>
                <a:cs typeface="Arial"/>
              </a:rPr>
              <a:t>e….í úkol, </a:t>
            </a:r>
            <a:r>
              <a:rPr lang="cs-CZ" dirty="0" err="1" smtClean="0">
                <a:latin typeface="Arial"/>
                <a:cs typeface="Arial"/>
              </a:rPr>
              <a:t>oke</a:t>
            </a:r>
            <a:r>
              <a:rPr lang="cs-CZ" dirty="0" smtClean="0">
                <a:latin typeface="Arial"/>
                <a:cs typeface="Arial"/>
              </a:rPr>
              <a:t>…..í tabule, lodní de….</a:t>
            </a:r>
            <a:r>
              <a:rPr lang="cs-CZ" dirty="0" err="1" smtClean="0">
                <a:latin typeface="Arial"/>
                <a:cs typeface="Arial"/>
              </a:rPr>
              <a:t>ík</a:t>
            </a:r>
            <a:r>
              <a:rPr lang="cs-CZ" dirty="0" smtClean="0">
                <a:latin typeface="Arial"/>
                <a:cs typeface="Arial"/>
              </a:rPr>
              <a:t>, </a:t>
            </a:r>
            <a:r>
              <a:rPr lang="cs-CZ" dirty="0" err="1" smtClean="0">
                <a:latin typeface="Arial"/>
                <a:cs typeface="Arial"/>
              </a:rPr>
              <a:t>kame</a:t>
            </a:r>
            <a:r>
              <a:rPr lang="cs-CZ" dirty="0" smtClean="0">
                <a:latin typeface="Arial"/>
                <a:cs typeface="Arial"/>
              </a:rPr>
              <a:t>….ý pomník, </a:t>
            </a:r>
            <a:r>
              <a:rPr lang="cs-CZ" dirty="0" err="1" smtClean="0">
                <a:latin typeface="Arial"/>
                <a:cs typeface="Arial"/>
              </a:rPr>
              <a:t>ce</a:t>
            </a:r>
            <a:r>
              <a:rPr lang="cs-CZ" dirty="0" smtClean="0">
                <a:latin typeface="Arial"/>
                <a:cs typeface="Arial"/>
              </a:rPr>
              <a:t>…..á známka, obratný </a:t>
            </a:r>
            <a:r>
              <a:rPr lang="cs-CZ" dirty="0" err="1" smtClean="0">
                <a:latin typeface="Arial"/>
                <a:cs typeface="Arial"/>
              </a:rPr>
              <a:t>kame</a:t>
            </a:r>
            <a:r>
              <a:rPr lang="cs-CZ" dirty="0" smtClean="0">
                <a:latin typeface="Arial"/>
                <a:cs typeface="Arial"/>
              </a:rPr>
              <a:t>….</a:t>
            </a:r>
            <a:r>
              <a:rPr lang="cs-CZ" dirty="0" err="1" smtClean="0">
                <a:latin typeface="Arial"/>
                <a:cs typeface="Arial"/>
              </a:rPr>
              <a:t>ík</a:t>
            </a:r>
            <a:r>
              <a:rPr lang="cs-CZ" dirty="0" smtClean="0">
                <a:latin typeface="Arial"/>
                <a:cs typeface="Arial"/>
              </a:rPr>
              <a:t>, </a:t>
            </a:r>
            <a:r>
              <a:rPr lang="cs-CZ" dirty="0" err="1" smtClean="0">
                <a:latin typeface="Arial"/>
                <a:cs typeface="Arial"/>
              </a:rPr>
              <a:t>povi</a:t>
            </a:r>
            <a:r>
              <a:rPr lang="cs-CZ" dirty="0" smtClean="0">
                <a:latin typeface="Arial"/>
                <a:cs typeface="Arial"/>
              </a:rPr>
              <a:t>….ý zápis, </a:t>
            </a:r>
            <a:r>
              <a:rPr lang="cs-CZ" dirty="0" err="1" smtClean="0">
                <a:latin typeface="Arial"/>
                <a:cs typeface="Arial"/>
              </a:rPr>
              <a:t>sti</a:t>
            </a:r>
            <a:r>
              <a:rPr lang="cs-CZ" dirty="0" smtClean="0">
                <a:latin typeface="Arial"/>
                <a:cs typeface="Arial"/>
              </a:rPr>
              <a:t>….ý kout, </a:t>
            </a:r>
            <a:r>
              <a:rPr lang="cs-CZ" dirty="0" err="1" smtClean="0">
                <a:latin typeface="Arial"/>
                <a:cs typeface="Arial"/>
              </a:rPr>
              <a:t>ra</a:t>
            </a:r>
            <a:r>
              <a:rPr lang="cs-CZ" dirty="0" smtClean="0">
                <a:latin typeface="Arial"/>
                <a:cs typeface="Arial"/>
              </a:rPr>
              <a:t>….í rosa, kole…í kloub, </a:t>
            </a:r>
            <a:r>
              <a:rPr lang="cs-CZ" dirty="0" err="1" smtClean="0">
                <a:latin typeface="Arial"/>
                <a:cs typeface="Arial"/>
              </a:rPr>
              <a:t>záko</a:t>
            </a:r>
            <a:r>
              <a:rPr lang="cs-CZ" dirty="0" smtClean="0">
                <a:latin typeface="Arial"/>
                <a:cs typeface="Arial"/>
              </a:rPr>
              <a:t>….</a:t>
            </a:r>
            <a:r>
              <a:rPr lang="cs-CZ" dirty="0" err="1" smtClean="0">
                <a:latin typeface="Arial"/>
                <a:cs typeface="Arial"/>
              </a:rPr>
              <a:t>ík</a:t>
            </a:r>
            <a:r>
              <a:rPr lang="cs-CZ" smtClean="0">
                <a:latin typeface="Arial"/>
                <a:cs typeface="Arial"/>
              </a:rPr>
              <a:t> práce </a:t>
            </a:r>
            <a:endParaRPr lang="cs-CZ" dirty="0">
              <a:latin typeface="Arial"/>
              <a:cs typeface="Arial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90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4961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uční </a:t>
            </a:r>
            <a:r>
              <a:rPr lang="cs-CZ" dirty="0" err="1" smtClean="0"/>
              <a:t>ko</a:t>
            </a:r>
            <a:r>
              <a:rPr lang="cs-CZ" dirty="0" smtClean="0"/>
              <a:t>….</a:t>
            </a:r>
            <a:r>
              <a:rPr lang="cs-CZ" dirty="0" err="1" smtClean="0"/>
              <a:t>ík</a:t>
            </a:r>
            <a:r>
              <a:rPr lang="cs-CZ" dirty="0" smtClean="0"/>
              <a:t>, </a:t>
            </a:r>
            <a:r>
              <a:rPr lang="cs-CZ" dirty="0" err="1" smtClean="0"/>
              <a:t>rame</a:t>
            </a:r>
            <a:r>
              <a:rPr lang="cs-CZ" dirty="0" smtClean="0"/>
              <a:t>….í kloub, nový </a:t>
            </a:r>
            <a:r>
              <a:rPr lang="cs-CZ" dirty="0" err="1" smtClean="0"/>
              <a:t>ce</a:t>
            </a:r>
            <a:r>
              <a:rPr lang="cs-CZ" dirty="0" smtClean="0"/>
              <a:t>….</a:t>
            </a:r>
            <a:r>
              <a:rPr lang="cs-CZ" dirty="0" err="1" smtClean="0"/>
              <a:t>ík</a:t>
            </a:r>
            <a:r>
              <a:rPr lang="cs-CZ" dirty="0" smtClean="0"/>
              <a:t>, či….</a:t>
            </a:r>
            <a:r>
              <a:rPr lang="cs-CZ" dirty="0" err="1" smtClean="0"/>
              <a:t>ost</a:t>
            </a:r>
            <a:r>
              <a:rPr lang="cs-CZ" dirty="0" smtClean="0"/>
              <a:t>, se…..á rýma, </a:t>
            </a:r>
            <a:r>
              <a:rPr lang="cs-CZ" dirty="0" err="1" smtClean="0"/>
              <a:t>povi</a:t>
            </a:r>
            <a:r>
              <a:rPr lang="cs-CZ" dirty="0" smtClean="0"/>
              <a:t>…..ý zápis, </a:t>
            </a:r>
            <a:r>
              <a:rPr lang="cs-CZ" dirty="0" err="1" smtClean="0"/>
              <a:t>ra</a:t>
            </a:r>
            <a:r>
              <a:rPr lang="cs-CZ" dirty="0" smtClean="0"/>
              <a:t>….ý středověk, </a:t>
            </a:r>
            <a:r>
              <a:rPr lang="cs-CZ" dirty="0" smtClean="0">
                <a:latin typeface="Arial"/>
                <a:cs typeface="Arial"/>
              </a:rPr>
              <a:t> </a:t>
            </a:r>
            <a:r>
              <a:rPr lang="cs-CZ" dirty="0" err="1">
                <a:latin typeface="Arial"/>
                <a:cs typeface="Arial"/>
              </a:rPr>
              <a:t>ra</a:t>
            </a:r>
            <a:r>
              <a:rPr lang="cs-CZ" dirty="0">
                <a:latin typeface="Arial"/>
                <a:cs typeface="Arial"/>
              </a:rPr>
              <a:t>…é brambory, nestra….ý soudce, </a:t>
            </a:r>
            <a:r>
              <a:rPr lang="cs-CZ" dirty="0" err="1">
                <a:latin typeface="Arial"/>
                <a:cs typeface="Arial"/>
              </a:rPr>
              <a:t>slu</a:t>
            </a:r>
            <a:r>
              <a:rPr lang="cs-CZ" dirty="0">
                <a:latin typeface="Arial"/>
                <a:cs typeface="Arial"/>
              </a:rPr>
              <a:t>…..ý den, </a:t>
            </a:r>
            <a:r>
              <a:rPr lang="cs-CZ" dirty="0" smtClean="0">
                <a:latin typeface="Arial"/>
                <a:cs typeface="Arial"/>
              </a:rPr>
              <a:t>letní </a:t>
            </a:r>
            <a:r>
              <a:rPr lang="cs-CZ" dirty="0" err="1" smtClean="0">
                <a:latin typeface="Arial"/>
                <a:cs typeface="Arial"/>
              </a:rPr>
              <a:t>rovnode</a:t>
            </a:r>
            <a:r>
              <a:rPr lang="cs-CZ" dirty="0" smtClean="0">
                <a:latin typeface="Arial"/>
                <a:cs typeface="Arial"/>
              </a:rPr>
              <a:t>….</a:t>
            </a:r>
            <a:r>
              <a:rPr lang="cs-CZ" dirty="0" err="1" smtClean="0">
                <a:latin typeface="Arial"/>
                <a:cs typeface="Arial"/>
              </a:rPr>
              <a:t>ost</a:t>
            </a:r>
            <a:r>
              <a:rPr lang="cs-CZ" dirty="0" smtClean="0">
                <a:latin typeface="Arial"/>
                <a:cs typeface="Arial"/>
              </a:rPr>
              <a:t>, prokázaná </a:t>
            </a:r>
            <a:r>
              <a:rPr lang="cs-CZ" dirty="0" err="1" smtClean="0">
                <a:latin typeface="Arial"/>
                <a:cs typeface="Arial"/>
              </a:rPr>
              <a:t>nevi</a:t>
            </a:r>
            <a:r>
              <a:rPr lang="cs-CZ" dirty="0" smtClean="0">
                <a:latin typeface="Arial"/>
                <a:cs typeface="Arial"/>
              </a:rPr>
              <a:t>….a, </a:t>
            </a:r>
            <a:r>
              <a:rPr lang="cs-CZ" dirty="0" err="1" smtClean="0">
                <a:latin typeface="Arial"/>
                <a:cs typeface="Arial"/>
              </a:rPr>
              <a:t>ce</a:t>
            </a:r>
            <a:r>
              <a:rPr lang="cs-CZ" dirty="0" smtClean="0">
                <a:latin typeface="Arial"/>
                <a:cs typeface="Arial"/>
              </a:rPr>
              <a:t>…..</a:t>
            </a:r>
            <a:r>
              <a:rPr lang="cs-CZ" dirty="0" err="1" smtClean="0">
                <a:latin typeface="Arial"/>
                <a:cs typeface="Arial"/>
              </a:rPr>
              <a:t>ík</a:t>
            </a:r>
            <a:r>
              <a:rPr lang="cs-CZ" dirty="0" smtClean="0">
                <a:latin typeface="Arial"/>
                <a:cs typeface="Arial"/>
              </a:rPr>
              <a:t>, </a:t>
            </a:r>
            <a:r>
              <a:rPr lang="cs-CZ" dirty="0" err="1" smtClean="0">
                <a:latin typeface="Arial"/>
                <a:cs typeface="Arial"/>
              </a:rPr>
              <a:t>povi</a:t>
            </a:r>
            <a:r>
              <a:rPr lang="cs-CZ" dirty="0" smtClean="0">
                <a:latin typeface="Arial"/>
                <a:cs typeface="Arial"/>
              </a:rPr>
              <a:t>….é 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221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HONSIGOVÁ</a:t>
            </a:r>
            <a:r>
              <a:rPr lang="cs-CZ" dirty="0"/>
              <a:t>, L. </a:t>
            </a:r>
            <a:r>
              <a:rPr lang="cs-CZ" i="1" dirty="0"/>
              <a:t>Od pětky do osmičky</a:t>
            </a:r>
            <a:r>
              <a:rPr lang="cs-CZ" dirty="0"/>
              <a:t>: </a:t>
            </a:r>
            <a:r>
              <a:rPr lang="cs-CZ" i="1" dirty="0"/>
              <a:t>Český jazyk stručně a přehledně</a:t>
            </a:r>
            <a:r>
              <a:rPr lang="cs-CZ" dirty="0"/>
              <a:t>. 2. Praha: Fragment, 1993. ISBN 8085768046.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26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234</TotalTime>
  <Words>478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                 Šablona 32       VY_32_INOVACE_11_24_     Zdvojené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18</cp:revision>
  <dcterms:created xsi:type="dcterms:W3CDTF">2011-11-09T12:35:36Z</dcterms:created>
  <dcterms:modified xsi:type="dcterms:W3CDTF">2012-01-24T13:04:33Z</dcterms:modified>
</cp:coreProperties>
</file>